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 Id="rId4"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16256000" cy="9144000"/>
  <p:notesSz cx="9144000" cy="16256000"/>
  <p:embeddedFontLst>
    <p:embeddedFont>
      <p:font typeface="Oranienbaum" charset="-122" pitchFamily="34"/>
      <p:regular r:id="rId19"/>
    </p:embeddedFont>
    <p:embeddedFont>
      <p:font typeface="Liter" charset="-122" pitchFamily="34"/>
      <p:regular r:id="rId20"/>
    </p:embeddedFont>
    <p:embeddedFont>
      <p:font typeface="Quattrocento Sans" charset="-122" pitchFamily="34"/>
      <p:regular r:id="rId21"/>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9" Type="http://schemas.openxmlformats.org/officeDocument/2006/relationships/font" Target="fonts/font1.fntdata"/><Relationship Id="rId20" Type="http://schemas.openxmlformats.org/officeDocument/2006/relationships/font" Target="fonts/font2.fntdata"/><Relationship Id="rId21" Type="http://schemas.openxmlformats.org/officeDocument/2006/relationships/font" Target="fonts/font3.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F0F1A"/>
        </a:solidFill>
      </p:bgPr>
    </p:bg>
    <p:spTree>
      <p:nvGrpSpPr>
        <p:cNvPr id="1" name=""/>
        <p:cNvGrpSpPr/>
        <p:nvPr/>
      </p:nvGrpSpPr>
      <p:grpSpPr>
        <a:xfrm>
          <a:off x="0" y="0"/>
          <a:ext cx="0" cy="0"/>
          <a:chOff x="0" y="0"/>
          <a:chExt cx="0" cy="0"/>
        </a:xfrm>
      </p:grpSpPr>
      <p:pic>
        <p:nvPicPr>
          <p:cNvPr id="2" name="Image 0" descr="https://kimi-web-img.moonshot.cn/img/www.shutterstock.com/74078dcb28f450f9634c116d8855aa7653d7f38c.jpg">    </p:cNvPr>
          <p:cNvPicPr>
            <a:picLocks noChangeAspect="1"/>
          </p:cNvPicPr>
          <p:nvPr/>
        </p:nvPicPr>
        <p:blipFill>
          <a:blip r:embed="rId1">
            <a:alphaModFix amt="40000"/>
          </a:blip>
          <a:srcRect l="0" r="0" t="23884" b="23884"/>
          <a:stretch/>
        </p:blipFill>
        <p:spPr>
          <a:xfrm>
            <a:off x="0" y="0"/>
            <a:ext cx="16256000" cy="9144000"/>
          </a:xfrm>
          <a:prstGeom prst="roundRect">
            <a:avLst>
              <a:gd name="adj" fmla="val 0"/>
            </a:avLst>
          </a:prstGeom>
        </p:spPr>
      </p:pic>
      <p:sp>
        <p:nvSpPr>
          <p:cNvPr id="3" name="Shape 0"/>
          <p:cNvSpPr/>
          <p:nvPr/>
        </p:nvSpPr>
        <p:spPr>
          <a:xfrm>
            <a:off x="0" y="0"/>
            <a:ext cx="16256000" cy="9144000"/>
          </a:xfrm>
          <a:custGeom>
            <a:avLst/>
            <a:gdLst/>
            <a:ahLst/>
            <a:cxnLst/>
            <a:rect l="l" t="t" r="r" b="b"/>
            <a:pathLst>
              <a:path w="16256000" h="9144000">
                <a:moveTo>
                  <a:pt x="0" y="0"/>
                </a:moveTo>
                <a:lnTo>
                  <a:pt x="16256000" y="0"/>
                </a:lnTo>
                <a:lnTo>
                  <a:pt x="16256000" y="9144000"/>
                </a:lnTo>
                <a:lnTo>
                  <a:pt x="0" y="9144000"/>
                </a:lnTo>
                <a:lnTo>
                  <a:pt x="0" y="0"/>
                </a:lnTo>
                <a:close/>
              </a:path>
            </a:pathLst>
          </a:custGeom>
          <a:gradFill rotWithShape="1" flip="none">
            <a:gsLst>
              <a:gs pos="0">
                <a:srgbClr val="0F0F1A">
                  <a:alpha val="95000"/>
                </a:srgbClr>
              </a:gs>
              <a:gs pos="50000">
                <a:srgbClr val="4A3F8C">
                  <a:alpha val="30000"/>
                </a:srgbClr>
              </a:gs>
              <a:gs pos="100000">
                <a:srgbClr val="0F0F1A">
                  <a:alpha val="95000"/>
                </a:srgbClr>
              </a:gs>
            </a:gsLst>
            <a:lin ang="2700000" scaled="1"/>
          </a:gradFill>
          <a:ln/>
        </p:spPr>
      </p:sp>
      <p:sp>
        <p:nvSpPr>
          <p:cNvPr id="4" name="Shape 1"/>
          <p:cNvSpPr/>
          <p:nvPr/>
        </p:nvSpPr>
        <p:spPr>
          <a:xfrm>
            <a:off x="508000" y="533400"/>
            <a:ext cx="812800" cy="812800"/>
          </a:xfrm>
          <a:custGeom>
            <a:avLst/>
            <a:gdLst/>
            <a:ahLst/>
            <a:cxnLst/>
            <a:rect l="l" t="t" r="r" b="b"/>
            <a:pathLst>
              <a:path w="812800" h="812800">
                <a:moveTo>
                  <a:pt x="406400" y="0"/>
                </a:moveTo>
                <a:lnTo>
                  <a:pt x="406400" y="0"/>
                </a:lnTo>
                <a:cubicBezTo>
                  <a:pt x="630698" y="0"/>
                  <a:pt x="812800" y="182102"/>
                  <a:pt x="812800" y="406400"/>
                </a:cubicBezTo>
                <a:lnTo>
                  <a:pt x="812800" y="406400"/>
                </a:lnTo>
                <a:cubicBezTo>
                  <a:pt x="812800" y="630698"/>
                  <a:pt x="630698" y="812800"/>
                  <a:pt x="406400" y="812800"/>
                </a:cubicBezTo>
                <a:lnTo>
                  <a:pt x="406400" y="812800"/>
                </a:lnTo>
                <a:cubicBezTo>
                  <a:pt x="182102" y="812800"/>
                  <a:pt x="0" y="630698"/>
                  <a:pt x="0" y="406400"/>
                </a:cubicBezTo>
                <a:lnTo>
                  <a:pt x="0" y="406400"/>
                </a:lnTo>
                <a:cubicBezTo>
                  <a:pt x="0" y="182102"/>
                  <a:pt x="182102" y="0"/>
                  <a:pt x="406400" y="0"/>
                </a:cubicBezTo>
                <a:close/>
              </a:path>
            </a:pathLst>
          </a:custGeom>
          <a:gradFill rotWithShape="1" flip="none">
            <a:gsLst>
              <a:gs pos="0">
                <a:srgbClr val="D4AF37"/>
              </a:gs>
              <a:gs pos="100000">
                <a:srgbClr val="4A3F8C"/>
              </a:gs>
            </a:gsLst>
            <a:lin ang="2700000" scaled="1"/>
          </a:gradFill>
          <a:ln/>
        </p:spPr>
      </p:sp>
      <p:sp>
        <p:nvSpPr>
          <p:cNvPr id="5" name="Shape 2"/>
          <p:cNvSpPr/>
          <p:nvPr/>
        </p:nvSpPr>
        <p:spPr>
          <a:xfrm>
            <a:off x="679450" y="749300"/>
            <a:ext cx="476250" cy="381000"/>
          </a:xfrm>
          <a:custGeom>
            <a:avLst/>
            <a:gdLst/>
            <a:ahLst/>
            <a:cxnLst/>
            <a:rect l="l" t="t" r="r" b="b"/>
            <a:pathLst>
              <a:path w="476250" h="381000">
                <a:moveTo>
                  <a:pt x="0" y="190500"/>
                </a:moveTo>
                <a:cubicBezTo>
                  <a:pt x="0" y="124718"/>
                  <a:pt x="53280" y="71438"/>
                  <a:pt x="119063" y="71438"/>
                </a:cubicBezTo>
                <a:cubicBezTo>
                  <a:pt x="156567" y="71438"/>
                  <a:pt x="191839" y="89074"/>
                  <a:pt x="214313" y="119063"/>
                </a:cubicBezTo>
                <a:lnTo>
                  <a:pt x="238125" y="150837"/>
                </a:lnTo>
                <a:lnTo>
                  <a:pt x="261938" y="119063"/>
                </a:lnTo>
                <a:cubicBezTo>
                  <a:pt x="284411" y="89074"/>
                  <a:pt x="319683" y="71438"/>
                  <a:pt x="357188" y="71438"/>
                </a:cubicBezTo>
                <a:cubicBezTo>
                  <a:pt x="422970" y="71438"/>
                  <a:pt x="476250" y="124718"/>
                  <a:pt x="476250" y="190500"/>
                </a:cubicBezTo>
                <a:cubicBezTo>
                  <a:pt x="476250" y="256282"/>
                  <a:pt x="422970" y="309563"/>
                  <a:pt x="357188" y="309563"/>
                </a:cubicBezTo>
                <a:cubicBezTo>
                  <a:pt x="319683" y="309563"/>
                  <a:pt x="284411" y="291926"/>
                  <a:pt x="261938" y="261938"/>
                </a:cubicBezTo>
                <a:lnTo>
                  <a:pt x="238125" y="230163"/>
                </a:lnTo>
                <a:lnTo>
                  <a:pt x="214313" y="261938"/>
                </a:lnTo>
                <a:cubicBezTo>
                  <a:pt x="191839" y="291926"/>
                  <a:pt x="156567" y="309563"/>
                  <a:pt x="119063" y="309563"/>
                </a:cubicBezTo>
                <a:cubicBezTo>
                  <a:pt x="53280" y="309563"/>
                  <a:pt x="0" y="256282"/>
                  <a:pt x="0" y="190500"/>
                </a:cubicBezTo>
                <a:close/>
                <a:moveTo>
                  <a:pt x="208359" y="190500"/>
                </a:moveTo>
                <a:lnTo>
                  <a:pt x="176213" y="147638"/>
                </a:lnTo>
                <a:cubicBezTo>
                  <a:pt x="162744" y="129629"/>
                  <a:pt x="141536" y="119063"/>
                  <a:pt x="119063" y="119063"/>
                </a:cubicBezTo>
                <a:cubicBezTo>
                  <a:pt x="79623" y="119063"/>
                  <a:pt x="47625" y="151061"/>
                  <a:pt x="47625" y="190500"/>
                </a:cubicBezTo>
                <a:cubicBezTo>
                  <a:pt x="47625" y="229939"/>
                  <a:pt x="79623" y="261938"/>
                  <a:pt x="119063" y="261938"/>
                </a:cubicBezTo>
                <a:cubicBezTo>
                  <a:pt x="141536" y="261938"/>
                  <a:pt x="162744" y="251371"/>
                  <a:pt x="176213" y="233363"/>
                </a:cubicBezTo>
                <a:lnTo>
                  <a:pt x="208359" y="190500"/>
                </a:lnTo>
                <a:close/>
                <a:moveTo>
                  <a:pt x="267891" y="190500"/>
                </a:moveTo>
                <a:lnTo>
                  <a:pt x="300038" y="233363"/>
                </a:lnTo>
                <a:cubicBezTo>
                  <a:pt x="313506" y="251371"/>
                  <a:pt x="334714" y="261938"/>
                  <a:pt x="357188" y="261938"/>
                </a:cubicBezTo>
                <a:cubicBezTo>
                  <a:pt x="396627" y="261938"/>
                  <a:pt x="428625" y="229939"/>
                  <a:pt x="428625" y="190500"/>
                </a:cubicBezTo>
                <a:cubicBezTo>
                  <a:pt x="428625" y="151061"/>
                  <a:pt x="396627" y="119063"/>
                  <a:pt x="357188" y="119063"/>
                </a:cubicBezTo>
                <a:cubicBezTo>
                  <a:pt x="334714" y="119063"/>
                  <a:pt x="313506" y="129629"/>
                  <a:pt x="300038" y="147638"/>
                </a:cubicBezTo>
                <a:lnTo>
                  <a:pt x="267891" y="190500"/>
                </a:lnTo>
                <a:close/>
              </a:path>
            </a:pathLst>
          </a:custGeom>
          <a:solidFill>
            <a:srgbClr val="FFFFFF"/>
          </a:solidFill>
          <a:ln/>
        </p:spPr>
      </p:sp>
      <p:sp>
        <p:nvSpPr>
          <p:cNvPr id="6" name="Text 3"/>
          <p:cNvSpPr/>
          <p:nvPr/>
        </p:nvSpPr>
        <p:spPr>
          <a:xfrm>
            <a:off x="1473200" y="508000"/>
            <a:ext cx="2552700" cy="508000"/>
          </a:xfrm>
          <a:prstGeom prst="rect">
            <a:avLst/>
          </a:prstGeom>
          <a:noFill/>
          <a:ln/>
        </p:spPr>
        <p:txBody>
          <a:bodyPr wrap="square" lIns="0" tIns="0" rIns="0" bIns="0" rtlCol="0" anchor="ctr"/>
          <a:lstStyle/>
          <a:p>
            <a:pPr>
              <a:lnSpc>
                <a:spcPct val="90000"/>
              </a:lnSpc>
            </a:pPr>
            <a:r>
              <a:rPr lang="en-US" sz="3600" b="1" spc="180" kern="0" dirty="0">
                <a:solidFill>
                  <a:srgbClr val="D4AF37"/>
                </a:solidFill>
                <a:latin typeface="Oranienbaum" pitchFamily="34" charset="0"/>
                <a:ea typeface="Oranienbaum" pitchFamily="34" charset="-122"/>
                <a:cs typeface="Oranienbaum" pitchFamily="34" charset="-120"/>
              </a:rPr>
              <a:t>AMONEY</a:t>
            </a:r>
            <a:endParaRPr lang="en-US" sz="1600" dirty="0"/>
          </a:p>
        </p:txBody>
      </p:sp>
      <p:sp>
        <p:nvSpPr>
          <p:cNvPr id="7" name="Text 4"/>
          <p:cNvSpPr/>
          <p:nvPr/>
        </p:nvSpPr>
        <p:spPr>
          <a:xfrm>
            <a:off x="1473200" y="1016000"/>
            <a:ext cx="2438400" cy="355600"/>
          </a:xfrm>
          <a:prstGeom prst="rect">
            <a:avLst/>
          </a:prstGeom>
          <a:noFill/>
          <a:ln/>
        </p:spPr>
        <p:txBody>
          <a:bodyPr wrap="square" lIns="0" tIns="0" rIns="0" bIns="0" rtlCol="0" anchor="ctr"/>
          <a:lstStyle/>
          <a:p>
            <a:pPr>
              <a:lnSpc>
                <a:spcPct val="130000"/>
              </a:lnSpc>
            </a:pPr>
            <a:r>
              <a:rPr lang="en-US" sz="1800" dirty="0">
                <a:solidFill>
                  <a:srgbClr val="F5F5F5">
                    <a:alpha val="80000"/>
                  </a:srgbClr>
                </a:solidFill>
                <a:latin typeface="Liter" pitchFamily="34" charset="0"/>
                <a:ea typeface="Liter" pitchFamily="34" charset="-122"/>
                <a:cs typeface="Liter" pitchFamily="34" charset="-120"/>
              </a:rPr>
              <a:t>Spiritual Heritage Vault</a:t>
            </a:r>
            <a:endParaRPr lang="en-US" sz="1600" dirty="0"/>
          </a:p>
        </p:txBody>
      </p:sp>
      <p:sp>
        <p:nvSpPr>
          <p:cNvPr id="8" name="Text 5"/>
          <p:cNvSpPr/>
          <p:nvPr/>
        </p:nvSpPr>
        <p:spPr>
          <a:xfrm>
            <a:off x="508000" y="2032000"/>
            <a:ext cx="15697200" cy="3429000"/>
          </a:xfrm>
          <a:prstGeom prst="rect">
            <a:avLst/>
          </a:prstGeom>
          <a:noFill/>
          <a:ln/>
        </p:spPr>
        <p:txBody>
          <a:bodyPr wrap="square" lIns="0" tIns="0" rIns="0" bIns="0" rtlCol="0" anchor="ctr"/>
          <a:lstStyle/>
          <a:p>
            <a:pPr>
              <a:lnSpc>
                <a:spcPct val="100000"/>
              </a:lnSpc>
            </a:pPr>
            <a:r>
              <a:rPr lang="en-US" sz="7200" b="1" dirty="0">
                <a:solidFill>
                  <a:srgbClr val="F5F5F5"/>
                </a:solidFill>
                <a:latin typeface="Oranienbaum" pitchFamily="34" charset="0"/>
                <a:ea typeface="Oranienbaum" pitchFamily="34" charset="-122"/>
                <a:cs typeface="Oranienbaum" pitchFamily="34" charset="-120"/>
              </a:rPr>
              <a:t>Bridging Heritage</a:t>
            </a:r>
            <a:endParaRPr lang="en-US" sz="1600" dirty="0"/>
          </a:p>
          <a:p>
            <a:pPr>
              <a:lnSpc>
                <a:spcPct val="100000"/>
              </a:lnSpc>
            </a:pPr>
            <a:r>
              <a:rPr lang="en-US" sz="7200" b="1" dirty="0">
                <a:solidFill>
                  <a:srgbClr val="D4AF37"/>
                </a:solidFill>
                <a:latin typeface="Oranienbaum" pitchFamily="34" charset="0"/>
                <a:ea typeface="Oranienbaum" pitchFamily="34" charset="-122"/>
                <a:cs typeface="Oranienbaum" pitchFamily="34" charset="-120"/>
              </a:rPr>
              <a:t>Preservation</a:t>
            </a:r>
            <a:pPr>
              <a:lnSpc>
                <a:spcPct val="100000"/>
              </a:lnSpc>
            </a:pPr>
            <a:r>
              <a:rPr lang="en-US" sz="7200" b="1" dirty="0">
                <a:solidFill>
                  <a:srgbClr val="F5F5F5"/>
                </a:solidFill>
                <a:latin typeface="Oranienbaum" pitchFamily="34" charset="0"/>
                <a:ea typeface="Oranienbaum" pitchFamily="34" charset="-122"/>
                <a:cs typeface="Oranienbaum" pitchFamily="34" charset="-120"/>
              </a:rPr>
              <a:t> with</a:t>
            </a:r>
            <a:endParaRPr lang="en-US" sz="1600" dirty="0"/>
          </a:p>
          <a:p>
            <a:pPr>
              <a:lnSpc>
                <a:spcPct val="100000"/>
              </a:lnSpc>
            </a:pPr>
            <a:r>
              <a:rPr lang="en-US" sz="7200" b="1" dirty="0">
                <a:solidFill>
                  <a:srgbClr val="4A3F8C"/>
                </a:solidFill>
                <a:latin typeface="Oranienbaum" pitchFamily="34" charset="0"/>
                <a:ea typeface="Oranienbaum" pitchFamily="34" charset="-122"/>
                <a:cs typeface="Oranienbaum" pitchFamily="34" charset="-120"/>
              </a:rPr>
              <a:t>Web3 Innovation</a:t>
            </a:r>
            <a:endParaRPr lang="en-US" sz="1600" dirty="0"/>
          </a:p>
        </p:txBody>
      </p:sp>
      <p:sp>
        <p:nvSpPr>
          <p:cNvPr id="9" name="Text 6"/>
          <p:cNvSpPr/>
          <p:nvPr/>
        </p:nvSpPr>
        <p:spPr>
          <a:xfrm>
            <a:off x="508000" y="5765800"/>
            <a:ext cx="9906000" cy="990600"/>
          </a:xfrm>
          <a:prstGeom prst="rect">
            <a:avLst/>
          </a:prstGeom>
          <a:noFill/>
          <a:ln/>
        </p:spPr>
        <p:txBody>
          <a:bodyPr wrap="square" lIns="0" tIns="0" rIns="0" bIns="0" rtlCol="0" anchor="ctr"/>
          <a:lstStyle/>
          <a:p>
            <a:pPr>
              <a:lnSpc>
                <a:spcPct val="140000"/>
              </a:lnSpc>
            </a:pPr>
            <a:r>
              <a:rPr lang="en-US" sz="2400" dirty="0">
                <a:solidFill>
                  <a:srgbClr val="F5F5F5">
                    <a:alpha val="90000"/>
                  </a:srgbClr>
                </a:solidFill>
                <a:latin typeface="Liter" pitchFamily="34" charset="0"/>
                <a:ea typeface="Liter" pitchFamily="34" charset="-122"/>
                <a:cs typeface="Liter" pitchFamily="34" charset="-120"/>
              </a:rPr>
              <a:t>The world's first blockchain infrastructure dedicated to preserving and transmitting spiritual digital assets across generations</a:t>
            </a:r>
            <a:endParaRPr lang="en-US" sz="1600" dirty="0"/>
          </a:p>
        </p:txBody>
      </p:sp>
      <p:sp>
        <p:nvSpPr>
          <p:cNvPr id="10" name="Text 7"/>
          <p:cNvSpPr/>
          <p:nvPr/>
        </p:nvSpPr>
        <p:spPr>
          <a:xfrm>
            <a:off x="393700" y="7823200"/>
            <a:ext cx="1270000" cy="508000"/>
          </a:xfrm>
          <a:prstGeom prst="rect">
            <a:avLst/>
          </a:prstGeom>
          <a:noFill/>
          <a:ln/>
        </p:spPr>
        <p:txBody>
          <a:bodyPr wrap="square" lIns="0" tIns="0" rIns="0" bIns="0" rtlCol="0" anchor="ctr"/>
          <a:lstStyle/>
          <a:p>
            <a:pPr algn="ctr">
              <a:lnSpc>
                <a:spcPct val="90000"/>
              </a:lnSpc>
            </a:pPr>
            <a:r>
              <a:rPr lang="en-US" sz="3600" b="1" dirty="0">
                <a:solidFill>
                  <a:srgbClr val="D4AF37"/>
                </a:solidFill>
                <a:latin typeface="Oranienbaum" pitchFamily="34" charset="0"/>
                <a:ea typeface="Oranienbaum" pitchFamily="34" charset="-122"/>
                <a:cs typeface="Oranienbaum" pitchFamily="34" charset="-120"/>
              </a:rPr>
              <a:t>99B+</a:t>
            </a:r>
            <a:endParaRPr lang="en-US" sz="1600" dirty="0"/>
          </a:p>
        </p:txBody>
      </p:sp>
      <p:sp>
        <p:nvSpPr>
          <p:cNvPr id="11" name="Text 8"/>
          <p:cNvSpPr/>
          <p:nvPr/>
        </p:nvSpPr>
        <p:spPr>
          <a:xfrm>
            <a:off x="463550" y="8382000"/>
            <a:ext cx="1130300" cy="254000"/>
          </a:xfrm>
          <a:prstGeom prst="rect">
            <a:avLst/>
          </a:prstGeom>
          <a:noFill/>
          <a:ln/>
        </p:spPr>
        <p:txBody>
          <a:bodyPr wrap="square" lIns="0" tIns="0" rIns="0" bIns="0" rtlCol="0" anchor="ctr"/>
          <a:lstStyle/>
          <a:p>
            <a:pPr algn="ct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Token Supply</a:t>
            </a:r>
            <a:endParaRPr lang="en-US" sz="1600" dirty="0"/>
          </a:p>
        </p:txBody>
      </p:sp>
      <p:sp>
        <p:nvSpPr>
          <p:cNvPr id="12" name="Text 9"/>
          <p:cNvSpPr/>
          <p:nvPr/>
        </p:nvSpPr>
        <p:spPr>
          <a:xfrm>
            <a:off x="1845072" y="7823200"/>
            <a:ext cx="1282700" cy="508000"/>
          </a:xfrm>
          <a:prstGeom prst="rect">
            <a:avLst/>
          </a:prstGeom>
          <a:noFill/>
          <a:ln/>
        </p:spPr>
        <p:txBody>
          <a:bodyPr wrap="square" lIns="0" tIns="0" rIns="0" bIns="0" rtlCol="0" anchor="ctr"/>
          <a:lstStyle/>
          <a:p>
            <a:pPr algn="ctr">
              <a:lnSpc>
                <a:spcPct val="90000"/>
              </a:lnSpc>
            </a:pPr>
            <a:r>
              <a:rPr lang="en-US" sz="3600" b="1" dirty="0">
                <a:solidFill>
                  <a:srgbClr val="D4AF37"/>
                </a:solidFill>
                <a:latin typeface="Oranienbaum" pitchFamily="34" charset="0"/>
                <a:ea typeface="Oranienbaum" pitchFamily="34" charset="-122"/>
                <a:cs typeface="Oranienbaum" pitchFamily="34" charset="-120"/>
              </a:rPr>
              <a:t>$140B</a:t>
            </a:r>
            <a:endParaRPr lang="en-US" sz="1600" dirty="0"/>
          </a:p>
        </p:txBody>
      </p:sp>
      <p:sp>
        <p:nvSpPr>
          <p:cNvPr id="13" name="Text 10"/>
          <p:cNvSpPr/>
          <p:nvPr/>
        </p:nvSpPr>
        <p:spPr>
          <a:xfrm>
            <a:off x="1914922" y="8382000"/>
            <a:ext cx="1143000" cy="254000"/>
          </a:xfrm>
          <a:prstGeom prst="rect">
            <a:avLst/>
          </a:prstGeom>
          <a:noFill/>
          <a:ln/>
        </p:spPr>
        <p:txBody>
          <a:bodyPr wrap="square" lIns="0" tIns="0" rIns="0" bIns="0" rtlCol="0" anchor="ctr"/>
          <a:lstStyle/>
          <a:p>
            <a:pPr algn="ct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Market Gap</a:t>
            </a:r>
            <a:endParaRPr lang="en-US" sz="1600" dirty="0"/>
          </a:p>
        </p:txBody>
      </p:sp>
      <p:sp>
        <p:nvSpPr>
          <p:cNvPr id="14" name="Text 11"/>
          <p:cNvSpPr/>
          <p:nvPr/>
        </p:nvSpPr>
        <p:spPr>
          <a:xfrm>
            <a:off x="3307623" y="7823200"/>
            <a:ext cx="1117600" cy="508000"/>
          </a:xfrm>
          <a:prstGeom prst="rect">
            <a:avLst/>
          </a:prstGeom>
          <a:noFill/>
          <a:ln/>
        </p:spPr>
        <p:txBody>
          <a:bodyPr wrap="square" lIns="0" tIns="0" rIns="0" bIns="0" rtlCol="0" anchor="ctr"/>
          <a:lstStyle/>
          <a:p>
            <a:pPr algn="ctr">
              <a:lnSpc>
                <a:spcPct val="90000"/>
              </a:lnSpc>
            </a:pPr>
            <a:r>
              <a:rPr lang="en-US" sz="3600" b="1" dirty="0">
                <a:solidFill>
                  <a:srgbClr val="D4AF37"/>
                </a:solidFill>
                <a:latin typeface="Oranienbaum" pitchFamily="34" charset="0"/>
                <a:ea typeface="Oranienbaum" pitchFamily="34" charset="-122"/>
                <a:cs typeface="Oranienbaum" pitchFamily="34" charset="-120"/>
              </a:rPr>
              <a:t>20%</a:t>
            </a:r>
            <a:endParaRPr lang="en-US" sz="1600" dirty="0"/>
          </a:p>
        </p:txBody>
      </p:sp>
      <p:sp>
        <p:nvSpPr>
          <p:cNvPr id="15" name="Text 12"/>
          <p:cNvSpPr/>
          <p:nvPr/>
        </p:nvSpPr>
        <p:spPr>
          <a:xfrm>
            <a:off x="3377473" y="8382000"/>
            <a:ext cx="977900" cy="254000"/>
          </a:xfrm>
          <a:prstGeom prst="rect">
            <a:avLst/>
          </a:prstGeom>
          <a:noFill/>
          <a:ln/>
        </p:spPr>
        <p:txBody>
          <a:bodyPr wrap="square" lIns="0" tIns="0" rIns="0" bIns="0" rtlCol="0" anchor="ctr"/>
          <a:lstStyle/>
          <a:p>
            <a:pPr algn="ct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Bitcoin Lost</a:t>
            </a:r>
            <a:endParaRPr lang="en-US" sz="1600" dirty="0"/>
          </a:p>
        </p:txBody>
      </p:sp>
      <p:sp>
        <p:nvSpPr>
          <p:cNvPr id="16" name="Text 13"/>
          <p:cNvSpPr/>
          <p:nvPr/>
        </p:nvSpPr>
        <p:spPr>
          <a:xfrm>
            <a:off x="13212366" y="7899400"/>
            <a:ext cx="2540000" cy="355600"/>
          </a:xfrm>
          <a:prstGeom prst="rect">
            <a:avLst/>
          </a:prstGeom>
          <a:noFill/>
          <a:ln/>
        </p:spPr>
        <p:txBody>
          <a:bodyPr wrap="square" lIns="0" tIns="0" rIns="0" bIns="0" rtlCol="0" anchor="ctr"/>
          <a:lstStyle/>
          <a:p>
            <a:pPr algn="r">
              <a:lnSpc>
                <a:spcPct val="130000"/>
              </a:lnSpc>
            </a:pPr>
            <a:r>
              <a:rPr lang="en-US" sz="1800" dirty="0">
                <a:solidFill>
                  <a:srgbClr val="F5F5F5">
                    <a:alpha val="80000"/>
                  </a:srgbClr>
                </a:solidFill>
                <a:latin typeface="Quattrocento Sans" pitchFamily="34" charset="0"/>
                <a:ea typeface="Quattrocento Sans" pitchFamily="34" charset="-122"/>
                <a:cs typeface="Quattrocento Sans" pitchFamily="34" charset="-120"/>
              </a:rPr>
              <a:t>Ethereum • Polygon • Sui</a:t>
            </a:r>
            <a:endParaRPr lang="en-US" sz="1600" dirty="0"/>
          </a:p>
        </p:txBody>
      </p:sp>
      <p:sp>
        <p:nvSpPr>
          <p:cNvPr id="17" name="Text 14"/>
          <p:cNvSpPr/>
          <p:nvPr/>
        </p:nvSpPr>
        <p:spPr>
          <a:xfrm>
            <a:off x="13237766" y="8305800"/>
            <a:ext cx="2514600" cy="254000"/>
          </a:xfrm>
          <a:prstGeom prst="rect">
            <a:avLst/>
          </a:prstGeom>
          <a:noFill/>
          <a:ln/>
        </p:spPr>
        <p:txBody>
          <a:bodyPr wrap="square" lIns="0" tIns="0" rIns="0" bIns="0" rtlCol="0" anchor="ctr"/>
          <a:lstStyle/>
          <a:p>
            <a:pPr algn="r">
              <a:lnSpc>
                <a:spcPct val="120000"/>
              </a:lnSpc>
            </a:pPr>
            <a:r>
              <a:rPr lang="en-US" sz="1400" dirty="0">
                <a:solidFill>
                  <a:srgbClr val="F5F5F5">
                    <a:alpha val="60000"/>
                  </a:srgbClr>
                </a:solidFill>
                <a:latin typeface="Quattrocento Sans" pitchFamily="34" charset="0"/>
                <a:ea typeface="Quattrocento Sans" pitchFamily="34" charset="-122"/>
                <a:cs typeface="Quattrocento Sans" pitchFamily="34" charset="-120"/>
              </a:rPr>
              <a:t>Multi-Chain Infrastructure</a:t>
            </a:r>
            <a:endParaRPr lang="en-US" sz="1600" dirty="0"/>
          </a:p>
        </p:txBody>
      </p:sp>
    </p:spTree>
  </p:cSld>
  <p:clrMapOvr>
    <a:masterClrMapping/>
  </p:clrMapOvr>
  <p:transition>
    <p:fade/>
    <p:spd val="med"/>
  </p:transition>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F0F1A"/>
        </a:solidFill>
      </p:bgPr>
    </p:bg>
    <p:spTree>
      <p:nvGrpSpPr>
        <p:cNvPr id="1" name=""/>
        <p:cNvGrpSpPr/>
        <p:nvPr/>
      </p:nvGrpSpPr>
      <p:grpSpPr>
        <a:xfrm>
          <a:off x="0" y="0"/>
          <a:ext cx="0" cy="0"/>
          <a:chOff x="0" y="0"/>
          <a:chExt cx="0" cy="0"/>
        </a:xfrm>
      </p:grpSpPr>
      <p:sp>
        <p:nvSpPr>
          <p:cNvPr id="2" name="Text 0"/>
          <p:cNvSpPr/>
          <p:nvPr/>
        </p:nvSpPr>
        <p:spPr>
          <a:xfrm>
            <a:off x="508000" y="508000"/>
            <a:ext cx="15328900" cy="254000"/>
          </a:xfrm>
          <a:prstGeom prst="rect">
            <a:avLst/>
          </a:prstGeom>
          <a:noFill/>
          <a:ln/>
        </p:spPr>
        <p:txBody>
          <a:bodyPr wrap="square" lIns="0" tIns="0" rIns="0" bIns="0" rtlCol="0" anchor="ctr"/>
          <a:lstStyle/>
          <a:p>
            <a:pPr>
              <a:lnSpc>
                <a:spcPct val="120000"/>
              </a:lnSpc>
            </a:pPr>
            <a:r>
              <a:rPr lang="en-US" sz="1400" b="1" spc="140" kern="0" dirty="0">
                <a:solidFill>
                  <a:srgbClr val="D4AF37"/>
                </a:solidFill>
                <a:latin typeface="Liter" pitchFamily="34" charset="0"/>
                <a:ea typeface="Liter" pitchFamily="34" charset="-122"/>
                <a:cs typeface="Liter" pitchFamily="34" charset="-120"/>
              </a:rPr>
              <a:t>RISK MANAGEMENT</a:t>
            </a:r>
            <a:endParaRPr lang="en-US" sz="1600" dirty="0"/>
          </a:p>
        </p:txBody>
      </p:sp>
      <p:sp>
        <p:nvSpPr>
          <p:cNvPr id="3" name="Text 1"/>
          <p:cNvSpPr/>
          <p:nvPr/>
        </p:nvSpPr>
        <p:spPr>
          <a:xfrm>
            <a:off x="508000" y="863600"/>
            <a:ext cx="15468600" cy="571500"/>
          </a:xfrm>
          <a:prstGeom prst="rect">
            <a:avLst/>
          </a:prstGeom>
          <a:noFill/>
          <a:ln/>
        </p:spPr>
        <p:txBody>
          <a:bodyPr wrap="square" lIns="0" tIns="0" rIns="0" bIns="0" rtlCol="0" anchor="ctr"/>
          <a:lstStyle/>
          <a:p>
            <a:pPr>
              <a:lnSpc>
                <a:spcPct val="100000"/>
              </a:lnSpc>
            </a:pPr>
            <a:r>
              <a:rPr lang="en-US" sz="3600" b="1" dirty="0">
                <a:solidFill>
                  <a:srgbClr val="F5F5F5"/>
                </a:solidFill>
                <a:latin typeface="Oranienbaum" pitchFamily="34" charset="0"/>
                <a:ea typeface="Oranienbaum" pitchFamily="34" charset="-122"/>
                <a:cs typeface="Oranienbaum" pitchFamily="34" charset="-120"/>
              </a:rPr>
              <a:t>Comprehensive Risk Assessment &amp; Mitigation</a:t>
            </a:r>
            <a:endParaRPr lang="en-US" sz="1600" dirty="0"/>
          </a:p>
        </p:txBody>
      </p:sp>
      <p:sp>
        <p:nvSpPr>
          <p:cNvPr id="4" name="Shape 2"/>
          <p:cNvSpPr/>
          <p:nvPr/>
        </p:nvSpPr>
        <p:spPr>
          <a:xfrm>
            <a:off x="514350" y="1644650"/>
            <a:ext cx="4927600" cy="6985000"/>
          </a:xfrm>
          <a:custGeom>
            <a:avLst/>
            <a:gdLst/>
            <a:ahLst/>
            <a:cxnLst/>
            <a:rect l="l" t="t" r="r" b="b"/>
            <a:pathLst>
              <a:path w="4927600" h="6985000">
                <a:moveTo>
                  <a:pt x="152411" y="0"/>
                </a:moveTo>
                <a:lnTo>
                  <a:pt x="4775189" y="0"/>
                </a:lnTo>
                <a:cubicBezTo>
                  <a:pt x="4859363" y="0"/>
                  <a:pt x="4927600" y="68237"/>
                  <a:pt x="4927600" y="152411"/>
                </a:cubicBezTo>
                <a:lnTo>
                  <a:pt x="4927600" y="6832589"/>
                </a:lnTo>
                <a:cubicBezTo>
                  <a:pt x="4927600" y="6916763"/>
                  <a:pt x="4859363" y="6985000"/>
                  <a:pt x="4775189" y="6985000"/>
                </a:cubicBezTo>
                <a:lnTo>
                  <a:pt x="152411" y="6985000"/>
                </a:lnTo>
                <a:cubicBezTo>
                  <a:pt x="68237" y="6985000"/>
                  <a:pt x="0" y="6916763"/>
                  <a:pt x="0" y="6832589"/>
                </a:cubicBezTo>
                <a:lnTo>
                  <a:pt x="0" y="152411"/>
                </a:lnTo>
                <a:cubicBezTo>
                  <a:pt x="0" y="68293"/>
                  <a:pt x="68293" y="0"/>
                  <a:pt x="152411" y="0"/>
                </a:cubicBezTo>
                <a:close/>
              </a:path>
            </a:pathLst>
          </a:custGeom>
          <a:gradFill rotWithShape="1" flip="none">
            <a:gsLst>
              <a:gs pos="0">
                <a:srgbClr val="1A1A2E"/>
              </a:gs>
              <a:gs pos="100000">
                <a:srgbClr val="4A3F8C">
                  <a:alpha val="20000"/>
                </a:srgbClr>
              </a:gs>
            </a:gsLst>
            <a:lin ang="2700000" scaled="1"/>
          </a:gradFill>
          <a:ln w="12700">
            <a:solidFill>
              <a:srgbClr val="D4AF37">
                <a:alpha val="30196"/>
              </a:srgbClr>
            </a:solidFill>
            <a:prstDash val="solid"/>
          </a:ln>
        </p:spPr>
      </p:sp>
      <p:sp>
        <p:nvSpPr>
          <p:cNvPr id="5" name="Shape 3"/>
          <p:cNvSpPr/>
          <p:nvPr/>
        </p:nvSpPr>
        <p:spPr>
          <a:xfrm>
            <a:off x="774700" y="19050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D4AF37">
              <a:alpha val="20000"/>
            </a:srgbClr>
          </a:solidFill>
          <a:ln/>
        </p:spPr>
      </p:sp>
      <p:sp>
        <p:nvSpPr>
          <p:cNvPr id="6" name="Shape 4"/>
          <p:cNvSpPr/>
          <p:nvPr/>
        </p:nvSpPr>
        <p:spPr>
          <a:xfrm>
            <a:off x="908050" y="2057400"/>
            <a:ext cx="342900" cy="304800"/>
          </a:xfrm>
          <a:custGeom>
            <a:avLst/>
            <a:gdLst/>
            <a:ahLst/>
            <a:cxnLst/>
            <a:rect l="l" t="t" r="r" b="b"/>
            <a:pathLst>
              <a:path w="342900" h="304800">
                <a:moveTo>
                  <a:pt x="114300" y="57150"/>
                </a:moveTo>
                <a:cubicBezTo>
                  <a:pt x="114300" y="25598"/>
                  <a:pt x="139898" y="0"/>
                  <a:pt x="171450" y="0"/>
                </a:cubicBezTo>
                <a:cubicBezTo>
                  <a:pt x="203002" y="0"/>
                  <a:pt x="228600" y="25598"/>
                  <a:pt x="228600" y="57150"/>
                </a:cubicBezTo>
                <a:lnTo>
                  <a:pt x="228600" y="59293"/>
                </a:lnTo>
                <a:cubicBezTo>
                  <a:pt x="228600" y="68640"/>
                  <a:pt x="221040" y="76200"/>
                  <a:pt x="211693" y="76200"/>
                </a:cubicBezTo>
                <a:lnTo>
                  <a:pt x="131266" y="76200"/>
                </a:lnTo>
                <a:cubicBezTo>
                  <a:pt x="121920" y="76200"/>
                  <a:pt x="114360" y="68640"/>
                  <a:pt x="114360" y="59293"/>
                </a:cubicBezTo>
                <a:lnTo>
                  <a:pt x="114360" y="57150"/>
                </a:lnTo>
                <a:close/>
                <a:moveTo>
                  <a:pt x="320040" y="64770"/>
                </a:moveTo>
                <a:cubicBezTo>
                  <a:pt x="326350" y="73164"/>
                  <a:pt x="324624" y="85130"/>
                  <a:pt x="316230" y="91440"/>
                </a:cubicBezTo>
                <a:lnTo>
                  <a:pt x="258008" y="135076"/>
                </a:lnTo>
                <a:cubicBezTo>
                  <a:pt x="261164" y="140375"/>
                  <a:pt x="263545" y="146209"/>
                  <a:pt x="265033" y="152400"/>
                </a:cubicBezTo>
                <a:lnTo>
                  <a:pt x="323850" y="152400"/>
                </a:lnTo>
                <a:cubicBezTo>
                  <a:pt x="334387" y="152400"/>
                  <a:pt x="342900" y="160913"/>
                  <a:pt x="342900" y="171450"/>
                </a:cubicBezTo>
                <a:cubicBezTo>
                  <a:pt x="342900" y="181987"/>
                  <a:pt x="334387" y="190500"/>
                  <a:pt x="323850" y="190500"/>
                </a:cubicBezTo>
                <a:lnTo>
                  <a:pt x="266700" y="190500"/>
                </a:lnTo>
                <a:lnTo>
                  <a:pt x="266700" y="209550"/>
                </a:lnTo>
                <a:cubicBezTo>
                  <a:pt x="266700" y="211098"/>
                  <a:pt x="266640" y="212705"/>
                  <a:pt x="266581" y="214253"/>
                </a:cubicBezTo>
                <a:lnTo>
                  <a:pt x="316230" y="251460"/>
                </a:lnTo>
                <a:cubicBezTo>
                  <a:pt x="324624" y="257770"/>
                  <a:pt x="326350" y="269736"/>
                  <a:pt x="320040" y="278130"/>
                </a:cubicBezTo>
                <a:cubicBezTo>
                  <a:pt x="313730" y="286524"/>
                  <a:pt x="301764" y="288250"/>
                  <a:pt x="293370" y="281940"/>
                </a:cubicBezTo>
                <a:lnTo>
                  <a:pt x="255806" y="253782"/>
                </a:lnTo>
                <a:cubicBezTo>
                  <a:pt x="241995" y="280095"/>
                  <a:pt x="216218" y="299145"/>
                  <a:pt x="185738" y="303728"/>
                </a:cubicBezTo>
                <a:lnTo>
                  <a:pt x="185738" y="166688"/>
                </a:lnTo>
                <a:cubicBezTo>
                  <a:pt x="185738" y="158770"/>
                  <a:pt x="179368" y="152400"/>
                  <a:pt x="171450" y="152400"/>
                </a:cubicBezTo>
                <a:cubicBezTo>
                  <a:pt x="163532" y="152400"/>
                  <a:pt x="157163" y="158770"/>
                  <a:pt x="157163" y="166688"/>
                </a:cubicBezTo>
                <a:lnTo>
                  <a:pt x="157163" y="303728"/>
                </a:lnTo>
                <a:cubicBezTo>
                  <a:pt x="126683" y="299145"/>
                  <a:pt x="100905" y="280095"/>
                  <a:pt x="87094" y="253782"/>
                </a:cubicBezTo>
                <a:lnTo>
                  <a:pt x="49530" y="281940"/>
                </a:lnTo>
                <a:cubicBezTo>
                  <a:pt x="41136" y="288250"/>
                  <a:pt x="29170" y="286524"/>
                  <a:pt x="22860" y="278130"/>
                </a:cubicBezTo>
                <a:cubicBezTo>
                  <a:pt x="16550" y="269736"/>
                  <a:pt x="18276" y="257770"/>
                  <a:pt x="26670" y="251460"/>
                </a:cubicBezTo>
                <a:lnTo>
                  <a:pt x="76319" y="214253"/>
                </a:lnTo>
                <a:cubicBezTo>
                  <a:pt x="76260" y="212705"/>
                  <a:pt x="76200" y="211157"/>
                  <a:pt x="76200" y="209550"/>
                </a:cubicBezTo>
                <a:lnTo>
                  <a:pt x="76200" y="190500"/>
                </a:lnTo>
                <a:lnTo>
                  <a:pt x="19050" y="190500"/>
                </a:lnTo>
                <a:cubicBezTo>
                  <a:pt x="8513" y="190500"/>
                  <a:pt x="0" y="181987"/>
                  <a:pt x="0" y="171450"/>
                </a:cubicBezTo>
                <a:cubicBezTo>
                  <a:pt x="0" y="160913"/>
                  <a:pt x="8513" y="152400"/>
                  <a:pt x="19050" y="152400"/>
                </a:cubicBezTo>
                <a:lnTo>
                  <a:pt x="77867" y="152400"/>
                </a:lnTo>
                <a:cubicBezTo>
                  <a:pt x="79355" y="146209"/>
                  <a:pt x="81736" y="140375"/>
                  <a:pt x="84892" y="135076"/>
                </a:cubicBezTo>
                <a:lnTo>
                  <a:pt x="26670" y="91440"/>
                </a:lnTo>
                <a:cubicBezTo>
                  <a:pt x="18276" y="85130"/>
                  <a:pt x="16550" y="73164"/>
                  <a:pt x="22860" y="64770"/>
                </a:cubicBezTo>
                <a:cubicBezTo>
                  <a:pt x="29170" y="56376"/>
                  <a:pt x="41136" y="54650"/>
                  <a:pt x="49530" y="60960"/>
                </a:cubicBezTo>
                <a:lnTo>
                  <a:pt x="114300" y="109537"/>
                </a:lnTo>
                <a:cubicBezTo>
                  <a:pt x="121622" y="106501"/>
                  <a:pt x="129659" y="104775"/>
                  <a:pt x="138113" y="104775"/>
                </a:cubicBezTo>
                <a:lnTo>
                  <a:pt x="204787" y="104775"/>
                </a:lnTo>
                <a:cubicBezTo>
                  <a:pt x="213241" y="104775"/>
                  <a:pt x="221278" y="106442"/>
                  <a:pt x="228600" y="109537"/>
                </a:cubicBezTo>
                <a:lnTo>
                  <a:pt x="293370" y="60960"/>
                </a:lnTo>
                <a:cubicBezTo>
                  <a:pt x="301764" y="54650"/>
                  <a:pt x="313730" y="56376"/>
                  <a:pt x="320040" y="64770"/>
                </a:cubicBezTo>
                <a:close/>
              </a:path>
            </a:pathLst>
          </a:custGeom>
          <a:solidFill>
            <a:srgbClr val="D4AF37"/>
          </a:solidFill>
          <a:ln/>
        </p:spPr>
      </p:sp>
      <p:sp>
        <p:nvSpPr>
          <p:cNvPr id="7" name="Text 5"/>
          <p:cNvSpPr/>
          <p:nvPr/>
        </p:nvSpPr>
        <p:spPr>
          <a:xfrm>
            <a:off x="1536700" y="2032000"/>
            <a:ext cx="1854200" cy="355600"/>
          </a:xfrm>
          <a:prstGeom prst="rect">
            <a:avLst/>
          </a:prstGeom>
          <a:noFill/>
          <a:ln/>
        </p:spPr>
        <p:txBody>
          <a:bodyPr wrap="square" lIns="0" tIns="0" rIns="0" bIns="0" rtlCol="0" anchor="ctr"/>
          <a:lstStyle/>
          <a:p>
            <a:pPr>
              <a:lnSpc>
                <a:spcPct val="120000"/>
              </a:lnSpc>
            </a:pPr>
            <a:r>
              <a:rPr lang="en-US" sz="2000" b="1" dirty="0">
                <a:solidFill>
                  <a:srgbClr val="D4AF37"/>
                </a:solidFill>
                <a:latin typeface="Liter" pitchFamily="34" charset="0"/>
                <a:ea typeface="Liter" pitchFamily="34" charset="-122"/>
                <a:cs typeface="Liter" pitchFamily="34" charset="-120"/>
              </a:rPr>
              <a:t>Technical Risks</a:t>
            </a:r>
            <a:endParaRPr lang="en-US" sz="1600" dirty="0"/>
          </a:p>
        </p:txBody>
      </p:sp>
      <p:sp>
        <p:nvSpPr>
          <p:cNvPr id="8" name="Shape 6"/>
          <p:cNvSpPr/>
          <p:nvPr/>
        </p:nvSpPr>
        <p:spPr>
          <a:xfrm>
            <a:off x="774700" y="2667000"/>
            <a:ext cx="4406900" cy="1066800"/>
          </a:xfrm>
          <a:custGeom>
            <a:avLst/>
            <a:gdLst/>
            <a:ahLst/>
            <a:cxnLst/>
            <a:rect l="l" t="t" r="r" b="b"/>
            <a:pathLst>
              <a:path w="4406900" h="1066800">
                <a:moveTo>
                  <a:pt x="101602" y="0"/>
                </a:moveTo>
                <a:lnTo>
                  <a:pt x="4305298" y="0"/>
                </a:lnTo>
                <a:cubicBezTo>
                  <a:pt x="4361411" y="0"/>
                  <a:pt x="4406900" y="45489"/>
                  <a:pt x="4406900" y="101602"/>
                </a:cubicBezTo>
                <a:lnTo>
                  <a:pt x="4406900" y="965198"/>
                </a:lnTo>
                <a:cubicBezTo>
                  <a:pt x="4406900" y="1021311"/>
                  <a:pt x="4361411" y="1066800"/>
                  <a:pt x="4305298" y="1066800"/>
                </a:cubicBezTo>
                <a:lnTo>
                  <a:pt x="101602" y="1066800"/>
                </a:lnTo>
                <a:cubicBezTo>
                  <a:pt x="45489" y="1066800"/>
                  <a:pt x="0" y="1021311"/>
                  <a:pt x="0" y="965198"/>
                </a:cubicBezTo>
                <a:lnTo>
                  <a:pt x="0" y="101602"/>
                </a:lnTo>
                <a:cubicBezTo>
                  <a:pt x="0" y="45526"/>
                  <a:pt x="45526" y="0"/>
                  <a:pt x="101602" y="0"/>
                </a:cubicBezTo>
                <a:close/>
              </a:path>
            </a:pathLst>
          </a:custGeom>
          <a:solidFill>
            <a:srgbClr val="0F0F1A"/>
          </a:solidFill>
          <a:ln/>
        </p:spPr>
      </p:sp>
      <p:sp>
        <p:nvSpPr>
          <p:cNvPr id="9" name="Text 7"/>
          <p:cNvSpPr/>
          <p:nvPr/>
        </p:nvSpPr>
        <p:spPr>
          <a:xfrm>
            <a:off x="927100" y="2819400"/>
            <a:ext cx="24384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Smart Contract Vulnerabilities</a:t>
            </a:r>
            <a:endParaRPr lang="en-US" sz="1600" dirty="0"/>
          </a:p>
        </p:txBody>
      </p:sp>
      <p:sp>
        <p:nvSpPr>
          <p:cNvPr id="10" name="Shape 8"/>
          <p:cNvSpPr/>
          <p:nvPr/>
        </p:nvSpPr>
        <p:spPr>
          <a:xfrm>
            <a:off x="4804833" y="2844800"/>
            <a:ext cx="203200" cy="203200"/>
          </a:xfrm>
          <a:custGeom>
            <a:avLst/>
            <a:gdLst/>
            <a:ahLst/>
            <a:cxnLst/>
            <a:rect l="l" t="t" r="r" b="b"/>
            <a:pathLst>
              <a:path w="203200" h="203200">
                <a:moveTo>
                  <a:pt x="101600" y="0"/>
                </a:moveTo>
                <a:cubicBezTo>
                  <a:pt x="103426" y="0"/>
                  <a:pt x="105251" y="397"/>
                  <a:pt x="106918" y="1151"/>
                </a:cubicBezTo>
                <a:lnTo>
                  <a:pt x="181689" y="32861"/>
                </a:lnTo>
                <a:cubicBezTo>
                  <a:pt x="190421" y="36552"/>
                  <a:pt x="196929" y="45164"/>
                  <a:pt x="196890" y="55563"/>
                </a:cubicBezTo>
                <a:cubicBezTo>
                  <a:pt x="196691" y="94932"/>
                  <a:pt x="180499" y="166965"/>
                  <a:pt x="112117" y="199708"/>
                </a:cubicBezTo>
                <a:cubicBezTo>
                  <a:pt x="105489" y="202883"/>
                  <a:pt x="97790" y="202883"/>
                  <a:pt x="91162" y="199708"/>
                </a:cubicBezTo>
                <a:cubicBezTo>
                  <a:pt x="22741" y="166965"/>
                  <a:pt x="6588" y="94932"/>
                  <a:pt x="6390" y="55563"/>
                </a:cubicBezTo>
                <a:cubicBezTo>
                  <a:pt x="6350" y="45164"/>
                  <a:pt x="12859" y="36552"/>
                  <a:pt x="21590" y="32861"/>
                </a:cubicBezTo>
                <a:lnTo>
                  <a:pt x="96322" y="1151"/>
                </a:lnTo>
                <a:cubicBezTo>
                  <a:pt x="97988" y="397"/>
                  <a:pt x="99774" y="0"/>
                  <a:pt x="101600" y="0"/>
                </a:cubicBezTo>
                <a:close/>
                <a:moveTo>
                  <a:pt x="101600" y="26511"/>
                </a:moveTo>
                <a:lnTo>
                  <a:pt x="101600" y="176570"/>
                </a:lnTo>
                <a:cubicBezTo>
                  <a:pt x="156369" y="150058"/>
                  <a:pt x="171093" y="91321"/>
                  <a:pt x="171450" y="56158"/>
                </a:cubicBezTo>
                <a:lnTo>
                  <a:pt x="101600" y="26551"/>
                </a:lnTo>
                <a:lnTo>
                  <a:pt x="101600" y="26551"/>
                </a:lnTo>
                <a:close/>
              </a:path>
            </a:pathLst>
          </a:custGeom>
          <a:solidFill>
            <a:srgbClr val="D4AF37"/>
          </a:solidFill>
          <a:ln/>
        </p:spPr>
      </p:sp>
      <p:sp>
        <p:nvSpPr>
          <p:cNvPr id="11" name="Text 9"/>
          <p:cNvSpPr/>
          <p:nvPr/>
        </p:nvSpPr>
        <p:spPr>
          <a:xfrm>
            <a:off x="927100" y="3124200"/>
            <a:ext cx="41783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Potential for code exploits and security breaches</a:t>
            </a:r>
            <a:endParaRPr lang="en-US" sz="1600" dirty="0"/>
          </a:p>
        </p:txBody>
      </p:sp>
      <p:sp>
        <p:nvSpPr>
          <p:cNvPr id="12" name="Text 10"/>
          <p:cNvSpPr/>
          <p:nvPr/>
        </p:nvSpPr>
        <p:spPr>
          <a:xfrm>
            <a:off x="927100" y="3378200"/>
            <a:ext cx="4178300" cy="203200"/>
          </a:xfrm>
          <a:prstGeom prst="rect">
            <a:avLst/>
          </a:prstGeom>
          <a:noFill/>
          <a:ln/>
        </p:spPr>
        <p:txBody>
          <a:bodyPr wrap="square" lIns="0" tIns="0" rIns="0" bIns="0" rtlCol="0" anchor="ctr"/>
          <a:lstStyle/>
          <a:p>
            <a:pPr>
              <a:lnSpc>
                <a:spcPct val="110000"/>
              </a:lnSpc>
            </a:pPr>
            <a:r>
              <a:rPr lang="en-US" sz="1200" b="1" dirty="0">
                <a:solidFill>
                  <a:srgbClr val="D4AF37"/>
                </a:solidFill>
                <a:latin typeface="Quattrocento Sans" pitchFamily="34" charset="0"/>
                <a:ea typeface="Quattrocento Sans" pitchFamily="34" charset="-122"/>
                <a:cs typeface="Quattrocento Sans" pitchFamily="34" charset="-120"/>
              </a:rPr>
              <a:t>Mitigation:</a:t>
            </a:r>
            <a:pPr>
              <a:lnSpc>
                <a:spcPct val="110000"/>
              </a:lnSpc>
            </a:pPr>
            <a:r>
              <a:rPr lang="en-US" sz="1200" dirty="0">
                <a:solidFill>
                  <a:srgbClr val="D4AF37"/>
                </a:solidFill>
                <a:latin typeface="Quattrocento Sans" pitchFamily="34" charset="0"/>
                <a:ea typeface="Quattrocento Sans" pitchFamily="34" charset="-122"/>
                <a:cs typeface="Quattrocento Sans" pitchFamily="34" charset="-120"/>
              </a:rPr>
              <a:t> Formal verification, multi-sig, audits</a:t>
            </a:r>
            <a:endParaRPr lang="en-US" sz="1600" dirty="0"/>
          </a:p>
        </p:txBody>
      </p:sp>
      <p:sp>
        <p:nvSpPr>
          <p:cNvPr id="13" name="Shape 11"/>
          <p:cNvSpPr/>
          <p:nvPr/>
        </p:nvSpPr>
        <p:spPr>
          <a:xfrm>
            <a:off x="774700" y="3886200"/>
            <a:ext cx="4406900" cy="1066800"/>
          </a:xfrm>
          <a:custGeom>
            <a:avLst/>
            <a:gdLst/>
            <a:ahLst/>
            <a:cxnLst/>
            <a:rect l="l" t="t" r="r" b="b"/>
            <a:pathLst>
              <a:path w="4406900" h="1066800">
                <a:moveTo>
                  <a:pt x="101602" y="0"/>
                </a:moveTo>
                <a:lnTo>
                  <a:pt x="4305298" y="0"/>
                </a:lnTo>
                <a:cubicBezTo>
                  <a:pt x="4361411" y="0"/>
                  <a:pt x="4406900" y="45489"/>
                  <a:pt x="4406900" y="101602"/>
                </a:cubicBezTo>
                <a:lnTo>
                  <a:pt x="4406900" y="965198"/>
                </a:lnTo>
                <a:cubicBezTo>
                  <a:pt x="4406900" y="1021311"/>
                  <a:pt x="4361411" y="1066800"/>
                  <a:pt x="4305298" y="1066800"/>
                </a:cubicBezTo>
                <a:lnTo>
                  <a:pt x="101602" y="1066800"/>
                </a:lnTo>
                <a:cubicBezTo>
                  <a:pt x="45489" y="1066800"/>
                  <a:pt x="0" y="1021311"/>
                  <a:pt x="0" y="965198"/>
                </a:cubicBezTo>
                <a:lnTo>
                  <a:pt x="0" y="101602"/>
                </a:lnTo>
                <a:cubicBezTo>
                  <a:pt x="0" y="45526"/>
                  <a:pt x="45526" y="0"/>
                  <a:pt x="101602" y="0"/>
                </a:cubicBezTo>
                <a:close/>
              </a:path>
            </a:pathLst>
          </a:custGeom>
          <a:solidFill>
            <a:srgbClr val="0F0F1A"/>
          </a:solidFill>
          <a:ln/>
        </p:spPr>
      </p:sp>
      <p:sp>
        <p:nvSpPr>
          <p:cNvPr id="14" name="Text 12"/>
          <p:cNvSpPr/>
          <p:nvPr/>
        </p:nvSpPr>
        <p:spPr>
          <a:xfrm>
            <a:off x="927100" y="4038600"/>
            <a:ext cx="12573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Oracle Failures</a:t>
            </a:r>
            <a:endParaRPr lang="en-US" sz="1600" dirty="0"/>
          </a:p>
        </p:txBody>
      </p:sp>
      <p:sp>
        <p:nvSpPr>
          <p:cNvPr id="15" name="Shape 13"/>
          <p:cNvSpPr/>
          <p:nvPr/>
        </p:nvSpPr>
        <p:spPr>
          <a:xfrm>
            <a:off x="4792133" y="4064000"/>
            <a:ext cx="228600" cy="203200"/>
          </a:xfrm>
          <a:custGeom>
            <a:avLst/>
            <a:gdLst/>
            <a:ahLst/>
            <a:cxnLst/>
            <a:rect l="l" t="t" r="r" b="b"/>
            <a:pathLst>
              <a:path w="228600" h="203200">
                <a:moveTo>
                  <a:pt x="98425" y="34925"/>
                </a:moveTo>
                <a:lnTo>
                  <a:pt x="130175" y="34925"/>
                </a:lnTo>
                <a:lnTo>
                  <a:pt x="130175" y="53975"/>
                </a:lnTo>
                <a:lnTo>
                  <a:pt x="98425" y="53975"/>
                </a:lnTo>
                <a:lnTo>
                  <a:pt x="98425" y="34925"/>
                </a:lnTo>
                <a:close/>
                <a:moveTo>
                  <a:pt x="95250" y="12700"/>
                </a:moveTo>
                <a:cubicBezTo>
                  <a:pt x="84733" y="12700"/>
                  <a:pt x="76200" y="21233"/>
                  <a:pt x="76200" y="31750"/>
                </a:cubicBezTo>
                <a:lnTo>
                  <a:pt x="76200" y="57150"/>
                </a:lnTo>
                <a:cubicBezTo>
                  <a:pt x="76200" y="67667"/>
                  <a:pt x="84733" y="76200"/>
                  <a:pt x="95250" y="76200"/>
                </a:cubicBezTo>
                <a:lnTo>
                  <a:pt x="101600" y="76200"/>
                </a:lnTo>
                <a:lnTo>
                  <a:pt x="101600" y="88900"/>
                </a:lnTo>
                <a:lnTo>
                  <a:pt x="12700" y="88900"/>
                </a:lnTo>
                <a:cubicBezTo>
                  <a:pt x="5675" y="88900"/>
                  <a:pt x="0" y="94575"/>
                  <a:pt x="0" y="101600"/>
                </a:cubicBezTo>
                <a:cubicBezTo>
                  <a:pt x="0" y="108625"/>
                  <a:pt x="5675" y="114300"/>
                  <a:pt x="12700" y="114300"/>
                </a:cubicBezTo>
                <a:lnTo>
                  <a:pt x="50800" y="114300"/>
                </a:lnTo>
                <a:lnTo>
                  <a:pt x="50800" y="127000"/>
                </a:lnTo>
                <a:lnTo>
                  <a:pt x="44450" y="127000"/>
                </a:lnTo>
                <a:cubicBezTo>
                  <a:pt x="33933" y="127000"/>
                  <a:pt x="25400" y="135533"/>
                  <a:pt x="25400" y="146050"/>
                </a:cubicBezTo>
                <a:lnTo>
                  <a:pt x="25400" y="171450"/>
                </a:lnTo>
                <a:cubicBezTo>
                  <a:pt x="25400" y="181967"/>
                  <a:pt x="33933" y="190500"/>
                  <a:pt x="44450" y="190500"/>
                </a:cubicBezTo>
                <a:lnTo>
                  <a:pt x="82550" y="190500"/>
                </a:lnTo>
                <a:cubicBezTo>
                  <a:pt x="93067" y="190500"/>
                  <a:pt x="101600" y="181967"/>
                  <a:pt x="101600" y="171450"/>
                </a:cubicBezTo>
                <a:lnTo>
                  <a:pt x="101600" y="146050"/>
                </a:lnTo>
                <a:cubicBezTo>
                  <a:pt x="101600" y="135533"/>
                  <a:pt x="93067" y="127000"/>
                  <a:pt x="82550" y="127000"/>
                </a:cubicBezTo>
                <a:lnTo>
                  <a:pt x="76200" y="127000"/>
                </a:lnTo>
                <a:lnTo>
                  <a:pt x="76200" y="114300"/>
                </a:lnTo>
                <a:lnTo>
                  <a:pt x="152400" y="114300"/>
                </a:lnTo>
                <a:lnTo>
                  <a:pt x="152400" y="127000"/>
                </a:lnTo>
                <a:lnTo>
                  <a:pt x="146050" y="127000"/>
                </a:lnTo>
                <a:cubicBezTo>
                  <a:pt x="135533" y="127000"/>
                  <a:pt x="127000" y="135533"/>
                  <a:pt x="127000" y="146050"/>
                </a:cubicBezTo>
                <a:lnTo>
                  <a:pt x="127000" y="171450"/>
                </a:lnTo>
                <a:cubicBezTo>
                  <a:pt x="127000" y="181967"/>
                  <a:pt x="135533" y="190500"/>
                  <a:pt x="146050" y="190500"/>
                </a:cubicBezTo>
                <a:lnTo>
                  <a:pt x="184150" y="190500"/>
                </a:lnTo>
                <a:cubicBezTo>
                  <a:pt x="194667" y="190500"/>
                  <a:pt x="203200" y="181967"/>
                  <a:pt x="203200" y="171450"/>
                </a:cubicBezTo>
                <a:lnTo>
                  <a:pt x="203200" y="146050"/>
                </a:lnTo>
                <a:cubicBezTo>
                  <a:pt x="203200" y="135533"/>
                  <a:pt x="194667" y="127000"/>
                  <a:pt x="184150" y="127000"/>
                </a:cubicBezTo>
                <a:lnTo>
                  <a:pt x="177800" y="127000"/>
                </a:lnTo>
                <a:lnTo>
                  <a:pt x="177800" y="114300"/>
                </a:lnTo>
                <a:lnTo>
                  <a:pt x="215900" y="114300"/>
                </a:lnTo>
                <a:cubicBezTo>
                  <a:pt x="222925" y="114300"/>
                  <a:pt x="228600" y="108625"/>
                  <a:pt x="228600" y="101600"/>
                </a:cubicBezTo>
                <a:cubicBezTo>
                  <a:pt x="228600" y="94575"/>
                  <a:pt x="222925" y="88900"/>
                  <a:pt x="215900" y="88900"/>
                </a:cubicBezTo>
                <a:lnTo>
                  <a:pt x="127000" y="88900"/>
                </a:lnTo>
                <a:lnTo>
                  <a:pt x="127000" y="76200"/>
                </a:lnTo>
                <a:lnTo>
                  <a:pt x="133350" y="76200"/>
                </a:lnTo>
                <a:cubicBezTo>
                  <a:pt x="143867" y="76200"/>
                  <a:pt x="152400" y="67667"/>
                  <a:pt x="152400" y="57150"/>
                </a:cubicBezTo>
                <a:lnTo>
                  <a:pt x="152400" y="31750"/>
                </a:lnTo>
                <a:cubicBezTo>
                  <a:pt x="152400" y="21233"/>
                  <a:pt x="143867" y="12700"/>
                  <a:pt x="133350" y="12700"/>
                </a:cubicBezTo>
                <a:lnTo>
                  <a:pt x="95250" y="12700"/>
                </a:lnTo>
                <a:close/>
                <a:moveTo>
                  <a:pt x="177800" y="149225"/>
                </a:moveTo>
                <a:lnTo>
                  <a:pt x="180975" y="149225"/>
                </a:lnTo>
                <a:lnTo>
                  <a:pt x="180975" y="168275"/>
                </a:lnTo>
                <a:lnTo>
                  <a:pt x="149225" y="168275"/>
                </a:lnTo>
                <a:lnTo>
                  <a:pt x="149225" y="149225"/>
                </a:lnTo>
                <a:lnTo>
                  <a:pt x="177800" y="149225"/>
                </a:lnTo>
                <a:close/>
                <a:moveTo>
                  <a:pt x="76200" y="149225"/>
                </a:moveTo>
                <a:lnTo>
                  <a:pt x="79375" y="149225"/>
                </a:lnTo>
                <a:lnTo>
                  <a:pt x="79375" y="168275"/>
                </a:lnTo>
                <a:lnTo>
                  <a:pt x="47625" y="168275"/>
                </a:lnTo>
                <a:lnTo>
                  <a:pt x="47625" y="149225"/>
                </a:lnTo>
                <a:lnTo>
                  <a:pt x="76200" y="149225"/>
                </a:lnTo>
                <a:close/>
              </a:path>
            </a:pathLst>
          </a:custGeom>
          <a:solidFill>
            <a:srgbClr val="4A3F8C"/>
          </a:solidFill>
          <a:ln/>
        </p:spPr>
      </p:sp>
      <p:sp>
        <p:nvSpPr>
          <p:cNvPr id="16" name="Text 14"/>
          <p:cNvSpPr/>
          <p:nvPr/>
        </p:nvSpPr>
        <p:spPr>
          <a:xfrm>
            <a:off x="927100" y="4343400"/>
            <a:ext cx="41783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Death verification and external data source failures</a:t>
            </a:r>
            <a:endParaRPr lang="en-US" sz="1600" dirty="0"/>
          </a:p>
        </p:txBody>
      </p:sp>
      <p:sp>
        <p:nvSpPr>
          <p:cNvPr id="17" name="Text 15"/>
          <p:cNvSpPr/>
          <p:nvPr/>
        </p:nvSpPr>
        <p:spPr>
          <a:xfrm>
            <a:off x="927100" y="4597400"/>
            <a:ext cx="4178300" cy="203200"/>
          </a:xfrm>
          <a:prstGeom prst="rect">
            <a:avLst/>
          </a:prstGeom>
          <a:noFill/>
          <a:ln/>
        </p:spPr>
        <p:txBody>
          <a:bodyPr wrap="square" lIns="0" tIns="0" rIns="0" bIns="0" rtlCol="0" anchor="ctr"/>
          <a:lstStyle/>
          <a:p>
            <a:pPr>
              <a:lnSpc>
                <a:spcPct val="110000"/>
              </a:lnSpc>
            </a:pPr>
            <a:r>
              <a:rPr lang="en-US" sz="1200" b="1" dirty="0">
                <a:solidFill>
                  <a:srgbClr val="4A3F8C"/>
                </a:solidFill>
                <a:latin typeface="Quattrocento Sans" pitchFamily="34" charset="0"/>
                <a:ea typeface="Quattrocento Sans" pitchFamily="34" charset="-122"/>
                <a:cs typeface="Quattrocento Sans" pitchFamily="34" charset="-120"/>
              </a:rPr>
              <a:t>Mitigation:</a:t>
            </a:r>
            <a:pPr>
              <a:lnSpc>
                <a:spcPct val="110000"/>
              </a:lnSpc>
            </a:pPr>
            <a:r>
              <a:rPr lang="en-US" sz="1200" dirty="0">
                <a:solidFill>
                  <a:srgbClr val="4A3F8C"/>
                </a:solidFill>
                <a:latin typeface="Quattrocento Sans" pitchFamily="34" charset="0"/>
                <a:ea typeface="Quattrocento Sans" pitchFamily="34" charset="-122"/>
                <a:cs typeface="Quattrocento Sans" pitchFamily="34" charset="-120"/>
              </a:rPr>
              <a:t> Multi-oracle consensus, fallback mechanisms</a:t>
            </a:r>
            <a:endParaRPr lang="en-US" sz="1600" dirty="0"/>
          </a:p>
        </p:txBody>
      </p:sp>
      <p:sp>
        <p:nvSpPr>
          <p:cNvPr id="18" name="Shape 16"/>
          <p:cNvSpPr/>
          <p:nvPr/>
        </p:nvSpPr>
        <p:spPr>
          <a:xfrm>
            <a:off x="774700" y="5105400"/>
            <a:ext cx="4406900" cy="1066800"/>
          </a:xfrm>
          <a:custGeom>
            <a:avLst/>
            <a:gdLst/>
            <a:ahLst/>
            <a:cxnLst/>
            <a:rect l="l" t="t" r="r" b="b"/>
            <a:pathLst>
              <a:path w="4406900" h="1066800">
                <a:moveTo>
                  <a:pt x="101602" y="0"/>
                </a:moveTo>
                <a:lnTo>
                  <a:pt x="4305298" y="0"/>
                </a:lnTo>
                <a:cubicBezTo>
                  <a:pt x="4361411" y="0"/>
                  <a:pt x="4406900" y="45489"/>
                  <a:pt x="4406900" y="101602"/>
                </a:cubicBezTo>
                <a:lnTo>
                  <a:pt x="4406900" y="965198"/>
                </a:lnTo>
                <a:cubicBezTo>
                  <a:pt x="4406900" y="1021311"/>
                  <a:pt x="4361411" y="1066800"/>
                  <a:pt x="4305298" y="1066800"/>
                </a:cubicBezTo>
                <a:lnTo>
                  <a:pt x="101602" y="1066800"/>
                </a:lnTo>
                <a:cubicBezTo>
                  <a:pt x="45489" y="1066800"/>
                  <a:pt x="0" y="1021311"/>
                  <a:pt x="0" y="965198"/>
                </a:cubicBezTo>
                <a:lnTo>
                  <a:pt x="0" y="101602"/>
                </a:lnTo>
                <a:cubicBezTo>
                  <a:pt x="0" y="45526"/>
                  <a:pt x="45526" y="0"/>
                  <a:pt x="101602" y="0"/>
                </a:cubicBezTo>
                <a:close/>
              </a:path>
            </a:pathLst>
          </a:custGeom>
          <a:solidFill>
            <a:srgbClr val="0F0F1A"/>
          </a:solidFill>
          <a:ln/>
        </p:spPr>
      </p:sp>
      <p:sp>
        <p:nvSpPr>
          <p:cNvPr id="19" name="Text 17"/>
          <p:cNvSpPr/>
          <p:nvPr/>
        </p:nvSpPr>
        <p:spPr>
          <a:xfrm>
            <a:off x="927100" y="5257800"/>
            <a:ext cx="12954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Bridge Security</a:t>
            </a:r>
            <a:endParaRPr lang="en-US" sz="1600" dirty="0"/>
          </a:p>
        </p:txBody>
      </p:sp>
      <p:sp>
        <p:nvSpPr>
          <p:cNvPr id="20" name="Shape 18"/>
          <p:cNvSpPr/>
          <p:nvPr/>
        </p:nvSpPr>
        <p:spPr>
          <a:xfrm>
            <a:off x="4804833" y="5283200"/>
            <a:ext cx="203200" cy="203200"/>
          </a:xfrm>
          <a:custGeom>
            <a:avLst/>
            <a:gdLst/>
            <a:ahLst/>
            <a:cxnLst/>
            <a:rect l="l" t="t" r="r" b="b"/>
            <a:pathLst>
              <a:path w="203200" h="203200">
                <a:moveTo>
                  <a:pt x="12700" y="12700"/>
                </a:moveTo>
                <a:cubicBezTo>
                  <a:pt x="5675" y="12700"/>
                  <a:pt x="0" y="18375"/>
                  <a:pt x="0" y="25400"/>
                </a:cubicBezTo>
                <a:cubicBezTo>
                  <a:pt x="0" y="32425"/>
                  <a:pt x="5675" y="38100"/>
                  <a:pt x="12700" y="38100"/>
                </a:cubicBezTo>
                <a:lnTo>
                  <a:pt x="15875" y="38100"/>
                </a:lnTo>
                <a:lnTo>
                  <a:pt x="15875" y="63500"/>
                </a:lnTo>
                <a:lnTo>
                  <a:pt x="0" y="63500"/>
                </a:lnTo>
                <a:lnTo>
                  <a:pt x="0" y="107950"/>
                </a:lnTo>
                <a:cubicBezTo>
                  <a:pt x="14923" y="111681"/>
                  <a:pt x="25400" y="125095"/>
                  <a:pt x="25400" y="140494"/>
                </a:cubicBezTo>
                <a:lnTo>
                  <a:pt x="25400" y="177800"/>
                </a:lnTo>
                <a:cubicBezTo>
                  <a:pt x="25400" y="184825"/>
                  <a:pt x="31075" y="190500"/>
                  <a:pt x="38100" y="190500"/>
                </a:cubicBezTo>
                <a:lnTo>
                  <a:pt x="50800" y="190500"/>
                </a:lnTo>
                <a:cubicBezTo>
                  <a:pt x="57825" y="190500"/>
                  <a:pt x="63500" y="184825"/>
                  <a:pt x="63500" y="177800"/>
                </a:cubicBezTo>
                <a:lnTo>
                  <a:pt x="63500" y="152400"/>
                </a:lnTo>
                <a:cubicBezTo>
                  <a:pt x="63500" y="131366"/>
                  <a:pt x="80566" y="114300"/>
                  <a:pt x="101600" y="114300"/>
                </a:cubicBezTo>
                <a:cubicBezTo>
                  <a:pt x="122634" y="114300"/>
                  <a:pt x="139700" y="131366"/>
                  <a:pt x="139700" y="152400"/>
                </a:cubicBezTo>
                <a:lnTo>
                  <a:pt x="139700" y="177800"/>
                </a:lnTo>
                <a:cubicBezTo>
                  <a:pt x="139700" y="184825"/>
                  <a:pt x="145375" y="190500"/>
                  <a:pt x="152400" y="190500"/>
                </a:cubicBezTo>
                <a:lnTo>
                  <a:pt x="165100" y="190500"/>
                </a:lnTo>
                <a:cubicBezTo>
                  <a:pt x="172125" y="190500"/>
                  <a:pt x="177800" y="184825"/>
                  <a:pt x="177800" y="177800"/>
                </a:cubicBezTo>
                <a:lnTo>
                  <a:pt x="177800" y="140494"/>
                </a:lnTo>
                <a:cubicBezTo>
                  <a:pt x="177800" y="125095"/>
                  <a:pt x="188278" y="111681"/>
                  <a:pt x="203200" y="107950"/>
                </a:cubicBezTo>
                <a:lnTo>
                  <a:pt x="203200" y="63500"/>
                </a:lnTo>
                <a:lnTo>
                  <a:pt x="187325" y="63500"/>
                </a:lnTo>
                <a:lnTo>
                  <a:pt x="187325" y="38100"/>
                </a:lnTo>
                <a:lnTo>
                  <a:pt x="190500" y="38100"/>
                </a:lnTo>
                <a:cubicBezTo>
                  <a:pt x="197525" y="38100"/>
                  <a:pt x="203200" y="32425"/>
                  <a:pt x="203200" y="25400"/>
                </a:cubicBezTo>
                <a:cubicBezTo>
                  <a:pt x="203200" y="18375"/>
                  <a:pt x="197525" y="12700"/>
                  <a:pt x="190500" y="12700"/>
                </a:cubicBezTo>
                <a:lnTo>
                  <a:pt x="12700" y="12700"/>
                </a:lnTo>
                <a:close/>
                <a:moveTo>
                  <a:pt x="168275" y="38100"/>
                </a:moveTo>
                <a:lnTo>
                  <a:pt x="168275" y="63500"/>
                </a:lnTo>
                <a:lnTo>
                  <a:pt x="136525" y="63500"/>
                </a:lnTo>
                <a:lnTo>
                  <a:pt x="136525" y="38100"/>
                </a:lnTo>
                <a:lnTo>
                  <a:pt x="168275" y="38100"/>
                </a:lnTo>
                <a:close/>
                <a:moveTo>
                  <a:pt x="117475" y="38100"/>
                </a:moveTo>
                <a:lnTo>
                  <a:pt x="117475" y="63500"/>
                </a:lnTo>
                <a:lnTo>
                  <a:pt x="85725" y="63500"/>
                </a:lnTo>
                <a:lnTo>
                  <a:pt x="85725" y="38100"/>
                </a:lnTo>
                <a:lnTo>
                  <a:pt x="117475" y="38100"/>
                </a:lnTo>
                <a:close/>
                <a:moveTo>
                  <a:pt x="34925" y="38100"/>
                </a:moveTo>
                <a:lnTo>
                  <a:pt x="66675" y="38100"/>
                </a:lnTo>
                <a:lnTo>
                  <a:pt x="66675" y="63500"/>
                </a:lnTo>
                <a:lnTo>
                  <a:pt x="34925" y="63500"/>
                </a:lnTo>
                <a:lnTo>
                  <a:pt x="34925" y="38100"/>
                </a:lnTo>
                <a:close/>
              </a:path>
            </a:pathLst>
          </a:custGeom>
          <a:solidFill>
            <a:srgbClr val="D4AF37"/>
          </a:solidFill>
          <a:ln/>
        </p:spPr>
      </p:sp>
      <p:sp>
        <p:nvSpPr>
          <p:cNvPr id="21" name="Text 19"/>
          <p:cNvSpPr/>
          <p:nvPr/>
        </p:nvSpPr>
        <p:spPr>
          <a:xfrm>
            <a:off x="927100" y="5562600"/>
            <a:ext cx="41783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Cross-chain bridge vulnerabilities and exploits</a:t>
            </a:r>
            <a:endParaRPr lang="en-US" sz="1600" dirty="0"/>
          </a:p>
        </p:txBody>
      </p:sp>
      <p:sp>
        <p:nvSpPr>
          <p:cNvPr id="22" name="Text 20"/>
          <p:cNvSpPr/>
          <p:nvPr/>
        </p:nvSpPr>
        <p:spPr>
          <a:xfrm>
            <a:off x="927100" y="5816600"/>
            <a:ext cx="4178300" cy="203200"/>
          </a:xfrm>
          <a:prstGeom prst="rect">
            <a:avLst/>
          </a:prstGeom>
          <a:noFill/>
          <a:ln/>
        </p:spPr>
        <p:txBody>
          <a:bodyPr wrap="square" lIns="0" tIns="0" rIns="0" bIns="0" rtlCol="0" anchor="ctr"/>
          <a:lstStyle/>
          <a:p>
            <a:pPr>
              <a:lnSpc>
                <a:spcPct val="110000"/>
              </a:lnSpc>
            </a:pPr>
            <a:r>
              <a:rPr lang="en-US" sz="1200" b="1" dirty="0">
                <a:solidFill>
                  <a:srgbClr val="D4AF37"/>
                </a:solidFill>
                <a:latin typeface="Quattrocento Sans" pitchFamily="34" charset="0"/>
                <a:ea typeface="Quattrocento Sans" pitchFamily="34" charset="-122"/>
                <a:cs typeface="Quattrocento Sans" pitchFamily="34" charset="-120"/>
              </a:rPr>
              <a:t>Mitigation:</a:t>
            </a:r>
            <a:pPr>
              <a:lnSpc>
                <a:spcPct val="110000"/>
              </a:lnSpc>
            </a:pPr>
            <a:r>
              <a:rPr lang="en-US" sz="1200" dirty="0">
                <a:solidFill>
                  <a:srgbClr val="D4AF37"/>
                </a:solidFill>
                <a:latin typeface="Quattrocento Sans" pitchFamily="34" charset="0"/>
                <a:ea typeface="Quattrocento Sans" pitchFamily="34" charset="-122"/>
                <a:cs typeface="Quattrocento Sans" pitchFamily="34" charset="-120"/>
              </a:rPr>
              <a:t> Insurance coverage, gradual rollout</a:t>
            </a:r>
            <a:endParaRPr lang="en-US" sz="1600" dirty="0"/>
          </a:p>
        </p:txBody>
      </p:sp>
      <p:sp>
        <p:nvSpPr>
          <p:cNvPr id="23" name="Shape 21"/>
          <p:cNvSpPr/>
          <p:nvPr/>
        </p:nvSpPr>
        <p:spPr>
          <a:xfrm>
            <a:off x="5662083" y="1644650"/>
            <a:ext cx="4927600" cy="6985000"/>
          </a:xfrm>
          <a:custGeom>
            <a:avLst/>
            <a:gdLst/>
            <a:ahLst/>
            <a:cxnLst/>
            <a:rect l="l" t="t" r="r" b="b"/>
            <a:pathLst>
              <a:path w="4927600" h="6985000">
                <a:moveTo>
                  <a:pt x="152411" y="0"/>
                </a:moveTo>
                <a:lnTo>
                  <a:pt x="4775189" y="0"/>
                </a:lnTo>
                <a:cubicBezTo>
                  <a:pt x="4859363" y="0"/>
                  <a:pt x="4927600" y="68237"/>
                  <a:pt x="4927600" y="152411"/>
                </a:cubicBezTo>
                <a:lnTo>
                  <a:pt x="4927600" y="6832589"/>
                </a:lnTo>
                <a:cubicBezTo>
                  <a:pt x="4927600" y="6916763"/>
                  <a:pt x="4859363" y="6985000"/>
                  <a:pt x="4775189" y="6985000"/>
                </a:cubicBezTo>
                <a:lnTo>
                  <a:pt x="152411" y="6985000"/>
                </a:lnTo>
                <a:cubicBezTo>
                  <a:pt x="68237" y="6985000"/>
                  <a:pt x="0" y="6916763"/>
                  <a:pt x="0" y="6832589"/>
                </a:cubicBezTo>
                <a:lnTo>
                  <a:pt x="0" y="152411"/>
                </a:lnTo>
                <a:cubicBezTo>
                  <a:pt x="0" y="68293"/>
                  <a:pt x="68293" y="0"/>
                  <a:pt x="152411" y="0"/>
                </a:cubicBezTo>
                <a:close/>
              </a:path>
            </a:pathLst>
          </a:custGeom>
          <a:gradFill rotWithShape="1" flip="none">
            <a:gsLst>
              <a:gs pos="0">
                <a:srgbClr val="1A1A2E"/>
              </a:gs>
              <a:gs pos="100000">
                <a:srgbClr val="4A3F8C">
                  <a:alpha val="20000"/>
                </a:srgbClr>
              </a:gs>
            </a:gsLst>
            <a:lin ang="2700000" scaled="1"/>
          </a:gradFill>
          <a:ln w="12700">
            <a:solidFill>
              <a:srgbClr val="4A3F8C">
                <a:alpha val="30196"/>
              </a:srgbClr>
            </a:solidFill>
            <a:prstDash val="solid"/>
          </a:ln>
        </p:spPr>
      </p:sp>
      <p:sp>
        <p:nvSpPr>
          <p:cNvPr id="24" name="Shape 22"/>
          <p:cNvSpPr/>
          <p:nvPr/>
        </p:nvSpPr>
        <p:spPr>
          <a:xfrm>
            <a:off x="5922433" y="19050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4A3F8C">
              <a:alpha val="30196"/>
            </a:srgbClr>
          </a:solidFill>
          <a:ln/>
        </p:spPr>
      </p:sp>
      <p:sp>
        <p:nvSpPr>
          <p:cNvPr id="25" name="Shape 23"/>
          <p:cNvSpPr/>
          <p:nvPr/>
        </p:nvSpPr>
        <p:spPr>
          <a:xfrm>
            <a:off x="6074833" y="2057400"/>
            <a:ext cx="304800" cy="304800"/>
          </a:xfrm>
          <a:custGeom>
            <a:avLst/>
            <a:gdLst/>
            <a:ahLst/>
            <a:cxnLst/>
            <a:rect l="l" t="t" r="r" b="b"/>
            <a:pathLst>
              <a:path w="304800" h="304800">
                <a:moveTo>
                  <a:pt x="38100" y="38100"/>
                </a:moveTo>
                <a:cubicBezTo>
                  <a:pt x="38100" y="27563"/>
                  <a:pt x="29587" y="19050"/>
                  <a:pt x="19050" y="19050"/>
                </a:cubicBezTo>
                <a:cubicBezTo>
                  <a:pt x="8513" y="19050"/>
                  <a:pt x="0" y="27563"/>
                  <a:pt x="0" y="38100"/>
                </a:cubicBezTo>
                <a:lnTo>
                  <a:pt x="0" y="238125"/>
                </a:lnTo>
                <a:cubicBezTo>
                  <a:pt x="0" y="264438"/>
                  <a:pt x="21312" y="285750"/>
                  <a:pt x="47625" y="285750"/>
                </a:cubicBezTo>
                <a:lnTo>
                  <a:pt x="285750" y="285750"/>
                </a:lnTo>
                <a:cubicBezTo>
                  <a:pt x="296287" y="285750"/>
                  <a:pt x="304800" y="277237"/>
                  <a:pt x="304800" y="266700"/>
                </a:cubicBezTo>
                <a:cubicBezTo>
                  <a:pt x="304800" y="256163"/>
                  <a:pt x="296287" y="247650"/>
                  <a:pt x="285750" y="247650"/>
                </a:cubicBezTo>
                <a:lnTo>
                  <a:pt x="47625" y="247650"/>
                </a:lnTo>
                <a:cubicBezTo>
                  <a:pt x="42386" y="247650"/>
                  <a:pt x="38100" y="243364"/>
                  <a:pt x="38100" y="238125"/>
                </a:cubicBezTo>
                <a:lnTo>
                  <a:pt x="38100" y="38100"/>
                </a:lnTo>
                <a:close/>
                <a:moveTo>
                  <a:pt x="280154" y="89654"/>
                </a:moveTo>
                <a:cubicBezTo>
                  <a:pt x="287595" y="82213"/>
                  <a:pt x="287595" y="70128"/>
                  <a:pt x="280154" y="62686"/>
                </a:cubicBezTo>
                <a:cubicBezTo>
                  <a:pt x="272713" y="55245"/>
                  <a:pt x="260628" y="55245"/>
                  <a:pt x="253186" y="62686"/>
                </a:cubicBezTo>
                <a:lnTo>
                  <a:pt x="190500" y="125432"/>
                </a:lnTo>
                <a:lnTo>
                  <a:pt x="156329" y="91321"/>
                </a:lnTo>
                <a:cubicBezTo>
                  <a:pt x="148888" y="83880"/>
                  <a:pt x="136803" y="83880"/>
                  <a:pt x="129361" y="91321"/>
                </a:cubicBezTo>
                <a:lnTo>
                  <a:pt x="72211" y="148471"/>
                </a:lnTo>
                <a:cubicBezTo>
                  <a:pt x="64770" y="155912"/>
                  <a:pt x="64770" y="167997"/>
                  <a:pt x="72211" y="175439"/>
                </a:cubicBezTo>
                <a:cubicBezTo>
                  <a:pt x="79653" y="182880"/>
                  <a:pt x="91738" y="182880"/>
                  <a:pt x="99179" y="175439"/>
                </a:cubicBezTo>
                <a:lnTo>
                  <a:pt x="142875" y="131743"/>
                </a:lnTo>
                <a:lnTo>
                  <a:pt x="177046" y="165914"/>
                </a:lnTo>
                <a:cubicBezTo>
                  <a:pt x="184487" y="173355"/>
                  <a:pt x="196572" y="173355"/>
                  <a:pt x="204014" y="165914"/>
                </a:cubicBezTo>
                <a:lnTo>
                  <a:pt x="280214" y="89714"/>
                </a:lnTo>
                <a:close/>
              </a:path>
            </a:pathLst>
          </a:custGeom>
          <a:solidFill>
            <a:srgbClr val="4A3F8C"/>
          </a:solidFill>
          <a:ln/>
        </p:spPr>
      </p:sp>
      <p:sp>
        <p:nvSpPr>
          <p:cNvPr id="26" name="Text 24"/>
          <p:cNvSpPr/>
          <p:nvPr/>
        </p:nvSpPr>
        <p:spPr>
          <a:xfrm>
            <a:off x="6684434" y="2032000"/>
            <a:ext cx="1562100" cy="355600"/>
          </a:xfrm>
          <a:prstGeom prst="rect">
            <a:avLst/>
          </a:prstGeom>
          <a:noFill/>
          <a:ln/>
        </p:spPr>
        <p:txBody>
          <a:bodyPr wrap="square" lIns="0" tIns="0" rIns="0" bIns="0" rtlCol="0" anchor="ctr"/>
          <a:lstStyle/>
          <a:p>
            <a:pPr>
              <a:lnSpc>
                <a:spcPct val="120000"/>
              </a:lnSpc>
            </a:pPr>
            <a:r>
              <a:rPr lang="en-US" sz="2000" b="1" dirty="0">
                <a:solidFill>
                  <a:srgbClr val="4A3F8C"/>
                </a:solidFill>
                <a:latin typeface="Liter" pitchFamily="34" charset="0"/>
                <a:ea typeface="Liter" pitchFamily="34" charset="-122"/>
                <a:cs typeface="Liter" pitchFamily="34" charset="-120"/>
              </a:rPr>
              <a:t>Market Risks</a:t>
            </a:r>
            <a:endParaRPr lang="en-US" sz="1600" dirty="0"/>
          </a:p>
        </p:txBody>
      </p:sp>
      <p:sp>
        <p:nvSpPr>
          <p:cNvPr id="27" name="Shape 25"/>
          <p:cNvSpPr/>
          <p:nvPr/>
        </p:nvSpPr>
        <p:spPr>
          <a:xfrm>
            <a:off x="5922433" y="2667000"/>
            <a:ext cx="4406900" cy="1066800"/>
          </a:xfrm>
          <a:custGeom>
            <a:avLst/>
            <a:gdLst/>
            <a:ahLst/>
            <a:cxnLst/>
            <a:rect l="l" t="t" r="r" b="b"/>
            <a:pathLst>
              <a:path w="4406900" h="1066800">
                <a:moveTo>
                  <a:pt x="101602" y="0"/>
                </a:moveTo>
                <a:lnTo>
                  <a:pt x="4305298" y="0"/>
                </a:lnTo>
                <a:cubicBezTo>
                  <a:pt x="4361411" y="0"/>
                  <a:pt x="4406900" y="45489"/>
                  <a:pt x="4406900" y="101602"/>
                </a:cubicBezTo>
                <a:lnTo>
                  <a:pt x="4406900" y="965198"/>
                </a:lnTo>
                <a:cubicBezTo>
                  <a:pt x="4406900" y="1021311"/>
                  <a:pt x="4361411" y="1066800"/>
                  <a:pt x="4305298" y="1066800"/>
                </a:cubicBezTo>
                <a:lnTo>
                  <a:pt x="101602" y="1066800"/>
                </a:lnTo>
                <a:cubicBezTo>
                  <a:pt x="45489" y="1066800"/>
                  <a:pt x="0" y="1021311"/>
                  <a:pt x="0" y="965198"/>
                </a:cubicBezTo>
                <a:lnTo>
                  <a:pt x="0" y="101602"/>
                </a:lnTo>
                <a:cubicBezTo>
                  <a:pt x="0" y="45526"/>
                  <a:pt x="45526" y="0"/>
                  <a:pt x="101602" y="0"/>
                </a:cubicBezTo>
                <a:close/>
              </a:path>
            </a:pathLst>
          </a:custGeom>
          <a:solidFill>
            <a:srgbClr val="0F0F1A"/>
          </a:solidFill>
          <a:ln/>
        </p:spPr>
      </p:sp>
      <p:sp>
        <p:nvSpPr>
          <p:cNvPr id="28" name="Text 26"/>
          <p:cNvSpPr/>
          <p:nvPr/>
        </p:nvSpPr>
        <p:spPr>
          <a:xfrm>
            <a:off x="6074833" y="2819400"/>
            <a:ext cx="13081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Token Volatility</a:t>
            </a:r>
            <a:endParaRPr lang="en-US" sz="1600" dirty="0"/>
          </a:p>
        </p:txBody>
      </p:sp>
      <p:sp>
        <p:nvSpPr>
          <p:cNvPr id="29" name="Shape 27"/>
          <p:cNvSpPr/>
          <p:nvPr/>
        </p:nvSpPr>
        <p:spPr>
          <a:xfrm>
            <a:off x="9952567" y="2844800"/>
            <a:ext cx="203200" cy="203200"/>
          </a:xfrm>
          <a:custGeom>
            <a:avLst/>
            <a:gdLst/>
            <a:ahLst/>
            <a:cxnLst/>
            <a:rect l="l" t="t" r="r" b="b"/>
            <a:pathLst>
              <a:path w="203200" h="203200">
                <a:moveTo>
                  <a:pt x="25400" y="38100"/>
                </a:moveTo>
                <a:cubicBezTo>
                  <a:pt x="25400" y="31075"/>
                  <a:pt x="31075" y="25400"/>
                  <a:pt x="38100" y="25400"/>
                </a:cubicBezTo>
                <a:lnTo>
                  <a:pt x="101600" y="25400"/>
                </a:lnTo>
                <a:cubicBezTo>
                  <a:pt x="108625" y="25400"/>
                  <a:pt x="114300" y="31075"/>
                  <a:pt x="114300" y="38100"/>
                </a:cubicBezTo>
                <a:lnTo>
                  <a:pt x="114300" y="152400"/>
                </a:lnTo>
                <a:lnTo>
                  <a:pt x="152400" y="152400"/>
                </a:lnTo>
                <a:lnTo>
                  <a:pt x="152400" y="101600"/>
                </a:lnTo>
                <a:cubicBezTo>
                  <a:pt x="152400" y="94575"/>
                  <a:pt x="158075" y="88900"/>
                  <a:pt x="165100" y="88900"/>
                </a:cubicBezTo>
                <a:lnTo>
                  <a:pt x="190500" y="88900"/>
                </a:lnTo>
                <a:cubicBezTo>
                  <a:pt x="197525" y="88900"/>
                  <a:pt x="203200" y="94575"/>
                  <a:pt x="203200" y="101600"/>
                </a:cubicBezTo>
                <a:cubicBezTo>
                  <a:pt x="203200" y="108625"/>
                  <a:pt x="197525" y="114300"/>
                  <a:pt x="190500" y="114300"/>
                </a:cubicBezTo>
                <a:lnTo>
                  <a:pt x="177800" y="114300"/>
                </a:lnTo>
                <a:lnTo>
                  <a:pt x="177800" y="165100"/>
                </a:lnTo>
                <a:cubicBezTo>
                  <a:pt x="177800" y="172125"/>
                  <a:pt x="172125" y="177800"/>
                  <a:pt x="165100" y="177800"/>
                </a:cubicBezTo>
                <a:lnTo>
                  <a:pt x="101600" y="177800"/>
                </a:lnTo>
                <a:cubicBezTo>
                  <a:pt x="94575" y="177800"/>
                  <a:pt x="88900" y="172125"/>
                  <a:pt x="88900" y="165100"/>
                </a:cubicBezTo>
                <a:lnTo>
                  <a:pt x="88900" y="50800"/>
                </a:lnTo>
                <a:lnTo>
                  <a:pt x="50800" y="50800"/>
                </a:lnTo>
                <a:lnTo>
                  <a:pt x="50800" y="101600"/>
                </a:lnTo>
                <a:cubicBezTo>
                  <a:pt x="50800" y="108625"/>
                  <a:pt x="45125" y="114300"/>
                  <a:pt x="38100" y="114300"/>
                </a:cubicBezTo>
                <a:lnTo>
                  <a:pt x="12700" y="114300"/>
                </a:lnTo>
                <a:cubicBezTo>
                  <a:pt x="5675" y="114300"/>
                  <a:pt x="0" y="108625"/>
                  <a:pt x="0" y="101600"/>
                </a:cubicBezTo>
                <a:cubicBezTo>
                  <a:pt x="0" y="94575"/>
                  <a:pt x="5675" y="88900"/>
                  <a:pt x="12700" y="88900"/>
                </a:cubicBezTo>
                <a:lnTo>
                  <a:pt x="25400" y="88900"/>
                </a:lnTo>
                <a:lnTo>
                  <a:pt x="25400" y="38100"/>
                </a:lnTo>
                <a:close/>
              </a:path>
            </a:pathLst>
          </a:custGeom>
          <a:solidFill>
            <a:srgbClr val="D4AF37"/>
          </a:solidFill>
          <a:ln/>
        </p:spPr>
      </p:sp>
      <p:sp>
        <p:nvSpPr>
          <p:cNvPr id="30" name="Text 28"/>
          <p:cNvSpPr/>
          <p:nvPr/>
        </p:nvSpPr>
        <p:spPr>
          <a:xfrm>
            <a:off x="6074833" y="3124200"/>
            <a:ext cx="41783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Cryptocurrency market fluctuations affecting value</a:t>
            </a:r>
            <a:endParaRPr lang="en-US" sz="1600" dirty="0"/>
          </a:p>
        </p:txBody>
      </p:sp>
      <p:sp>
        <p:nvSpPr>
          <p:cNvPr id="31" name="Text 29"/>
          <p:cNvSpPr/>
          <p:nvPr/>
        </p:nvSpPr>
        <p:spPr>
          <a:xfrm>
            <a:off x="6074833" y="3378200"/>
            <a:ext cx="4178300" cy="203200"/>
          </a:xfrm>
          <a:prstGeom prst="rect">
            <a:avLst/>
          </a:prstGeom>
          <a:noFill/>
          <a:ln/>
        </p:spPr>
        <p:txBody>
          <a:bodyPr wrap="square" lIns="0" tIns="0" rIns="0" bIns="0" rtlCol="0" anchor="ctr"/>
          <a:lstStyle/>
          <a:p>
            <a:pPr>
              <a:lnSpc>
                <a:spcPct val="110000"/>
              </a:lnSpc>
            </a:pPr>
            <a:r>
              <a:rPr lang="en-US" sz="1200" b="1" dirty="0">
                <a:solidFill>
                  <a:srgbClr val="D4AF37"/>
                </a:solidFill>
                <a:latin typeface="Quattrocento Sans" pitchFamily="34" charset="0"/>
                <a:ea typeface="Quattrocento Sans" pitchFamily="34" charset="-122"/>
                <a:cs typeface="Quattrocento Sans" pitchFamily="34" charset="-120"/>
              </a:rPr>
              <a:t>Mitigation:</a:t>
            </a:r>
            <a:pPr>
              <a:lnSpc>
                <a:spcPct val="110000"/>
              </a:lnSpc>
            </a:pPr>
            <a:r>
              <a:rPr lang="en-US" sz="1200" dirty="0">
                <a:solidFill>
                  <a:srgbClr val="D4AF37"/>
                </a:solidFill>
                <a:latin typeface="Quattrocento Sans" pitchFamily="34" charset="0"/>
                <a:ea typeface="Quattrocento Sans" pitchFamily="34" charset="-122"/>
                <a:cs typeface="Quattrocento Sans" pitchFamily="34" charset="-120"/>
              </a:rPr>
              <a:t> Hedging mechanisms, stablecoin pairs</a:t>
            </a:r>
            <a:endParaRPr lang="en-US" sz="1600" dirty="0"/>
          </a:p>
        </p:txBody>
      </p:sp>
      <p:sp>
        <p:nvSpPr>
          <p:cNvPr id="32" name="Shape 30"/>
          <p:cNvSpPr/>
          <p:nvPr/>
        </p:nvSpPr>
        <p:spPr>
          <a:xfrm>
            <a:off x="5922433" y="3886200"/>
            <a:ext cx="4406900" cy="1066800"/>
          </a:xfrm>
          <a:custGeom>
            <a:avLst/>
            <a:gdLst/>
            <a:ahLst/>
            <a:cxnLst/>
            <a:rect l="l" t="t" r="r" b="b"/>
            <a:pathLst>
              <a:path w="4406900" h="1066800">
                <a:moveTo>
                  <a:pt x="101602" y="0"/>
                </a:moveTo>
                <a:lnTo>
                  <a:pt x="4305298" y="0"/>
                </a:lnTo>
                <a:cubicBezTo>
                  <a:pt x="4361411" y="0"/>
                  <a:pt x="4406900" y="45489"/>
                  <a:pt x="4406900" y="101602"/>
                </a:cubicBezTo>
                <a:lnTo>
                  <a:pt x="4406900" y="965198"/>
                </a:lnTo>
                <a:cubicBezTo>
                  <a:pt x="4406900" y="1021311"/>
                  <a:pt x="4361411" y="1066800"/>
                  <a:pt x="4305298" y="1066800"/>
                </a:cubicBezTo>
                <a:lnTo>
                  <a:pt x="101602" y="1066800"/>
                </a:lnTo>
                <a:cubicBezTo>
                  <a:pt x="45489" y="1066800"/>
                  <a:pt x="0" y="1021311"/>
                  <a:pt x="0" y="965198"/>
                </a:cubicBezTo>
                <a:lnTo>
                  <a:pt x="0" y="101602"/>
                </a:lnTo>
                <a:cubicBezTo>
                  <a:pt x="0" y="45526"/>
                  <a:pt x="45526" y="0"/>
                  <a:pt x="101602" y="0"/>
                </a:cubicBezTo>
                <a:close/>
              </a:path>
            </a:pathLst>
          </a:custGeom>
          <a:solidFill>
            <a:srgbClr val="0F0F1A"/>
          </a:solidFill>
          <a:ln/>
        </p:spPr>
      </p:sp>
      <p:sp>
        <p:nvSpPr>
          <p:cNvPr id="33" name="Text 31"/>
          <p:cNvSpPr/>
          <p:nvPr/>
        </p:nvSpPr>
        <p:spPr>
          <a:xfrm>
            <a:off x="6074833" y="4038600"/>
            <a:ext cx="17145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Liquidity Constraints</a:t>
            </a:r>
            <a:endParaRPr lang="en-US" sz="1600" dirty="0"/>
          </a:p>
        </p:txBody>
      </p:sp>
      <p:sp>
        <p:nvSpPr>
          <p:cNvPr id="34" name="Shape 32"/>
          <p:cNvSpPr/>
          <p:nvPr/>
        </p:nvSpPr>
        <p:spPr>
          <a:xfrm>
            <a:off x="9977967" y="4064000"/>
            <a:ext cx="152400" cy="203200"/>
          </a:xfrm>
          <a:custGeom>
            <a:avLst/>
            <a:gdLst/>
            <a:ahLst/>
            <a:cxnLst/>
            <a:rect l="l" t="t" r="r" b="b"/>
            <a:pathLst>
              <a:path w="152400" h="203200">
                <a:moveTo>
                  <a:pt x="76200" y="203200"/>
                </a:moveTo>
                <a:cubicBezTo>
                  <a:pt x="34131" y="203200"/>
                  <a:pt x="0" y="169069"/>
                  <a:pt x="0" y="127000"/>
                </a:cubicBezTo>
                <a:cubicBezTo>
                  <a:pt x="0" y="90805"/>
                  <a:pt x="51673" y="18217"/>
                  <a:pt x="66119" y="-1389"/>
                </a:cubicBezTo>
                <a:cubicBezTo>
                  <a:pt x="68461" y="-4564"/>
                  <a:pt x="72152" y="-6350"/>
                  <a:pt x="76121" y="-6350"/>
                </a:cubicBezTo>
                <a:lnTo>
                  <a:pt x="76279" y="-6350"/>
                </a:lnTo>
                <a:cubicBezTo>
                  <a:pt x="80248" y="-6350"/>
                  <a:pt x="83939" y="-4564"/>
                  <a:pt x="86281" y="-1389"/>
                </a:cubicBezTo>
                <a:cubicBezTo>
                  <a:pt x="100727" y="18217"/>
                  <a:pt x="152400" y="90805"/>
                  <a:pt x="152400" y="127000"/>
                </a:cubicBezTo>
                <a:cubicBezTo>
                  <a:pt x="152400" y="169069"/>
                  <a:pt x="118269" y="203200"/>
                  <a:pt x="76200" y="203200"/>
                </a:cubicBezTo>
                <a:close/>
                <a:moveTo>
                  <a:pt x="44450" y="123825"/>
                </a:moveTo>
                <a:cubicBezTo>
                  <a:pt x="44450" y="118547"/>
                  <a:pt x="40203" y="114300"/>
                  <a:pt x="34925" y="114300"/>
                </a:cubicBezTo>
                <a:cubicBezTo>
                  <a:pt x="29647" y="114300"/>
                  <a:pt x="25400" y="118547"/>
                  <a:pt x="25400" y="123825"/>
                </a:cubicBezTo>
                <a:cubicBezTo>
                  <a:pt x="25400" y="153630"/>
                  <a:pt x="49570" y="177800"/>
                  <a:pt x="79375" y="177800"/>
                </a:cubicBezTo>
                <a:cubicBezTo>
                  <a:pt x="84653" y="177800"/>
                  <a:pt x="88900" y="173553"/>
                  <a:pt x="88900" y="168275"/>
                </a:cubicBezTo>
                <a:cubicBezTo>
                  <a:pt x="88900" y="162997"/>
                  <a:pt x="84653" y="158750"/>
                  <a:pt x="79375" y="158750"/>
                </a:cubicBezTo>
                <a:cubicBezTo>
                  <a:pt x="60087" y="158750"/>
                  <a:pt x="44450" y="143113"/>
                  <a:pt x="44450" y="123825"/>
                </a:cubicBezTo>
                <a:close/>
              </a:path>
            </a:pathLst>
          </a:custGeom>
          <a:solidFill>
            <a:srgbClr val="4A3F8C"/>
          </a:solidFill>
          <a:ln/>
        </p:spPr>
      </p:sp>
      <p:sp>
        <p:nvSpPr>
          <p:cNvPr id="35" name="Text 33"/>
          <p:cNvSpPr/>
          <p:nvPr/>
        </p:nvSpPr>
        <p:spPr>
          <a:xfrm>
            <a:off x="6074833" y="4343400"/>
            <a:ext cx="41783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Insufficient market depth for large transactions</a:t>
            </a:r>
            <a:endParaRPr lang="en-US" sz="1600" dirty="0"/>
          </a:p>
        </p:txBody>
      </p:sp>
      <p:sp>
        <p:nvSpPr>
          <p:cNvPr id="36" name="Text 34"/>
          <p:cNvSpPr/>
          <p:nvPr/>
        </p:nvSpPr>
        <p:spPr>
          <a:xfrm>
            <a:off x="6074833" y="4597400"/>
            <a:ext cx="4178300" cy="203200"/>
          </a:xfrm>
          <a:prstGeom prst="rect">
            <a:avLst/>
          </a:prstGeom>
          <a:noFill/>
          <a:ln/>
        </p:spPr>
        <p:txBody>
          <a:bodyPr wrap="square" lIns="0" tIns="0" rIns="0" bIns="0" rtlCol="0" anchor="ctr"/>
          <a:lstStyle/>
          <a:p>
            <a:pPr>
              <a:lnSpc>
                <a:spcPct val="110000"/>
              </a:lnSpc>
            </a:pPr>
            <a:r>
              <a:rPr lang="en-US" sz="1200" b="1" dirty="0">
                <a:solidFill>
                  <a:srgbClr val="4A3F8C"/>
                </a:solidFill>
                <a:latin typeface="Quattrocento Sans" pitchFamily="34" charset="0"/>
                <a:ea typeface="Quattrocento Sans" pitchFamily="34" charset="-122"/>
                <a:cs typeface="Quattrocento Sans" pitchFamily="34" charset="-120"/>
              </a:rPr>
              <a:t>Mitigation:</a:t>
            </a:r>
            <a:pPr>
              <a:lnSpc>
                <a:spcPct val="110000"/>
              </a:lnSpc>
            </a:pPr>
            <a:r>
              <a:rPr lang="en-US" sz="1200" dirty="0">
                <a:solidFill>
                  <a:srgbClr val="4A3F8C"/>
                </a:solidFill>
                <a:latin typeface="Quattrocento Sans" pitchFamily="34" charset="0"/>
                <a:ea typeface="Quattrocento Sans" pitchFamily="34" charset="-122"/>
                <a:cs typeface="Quattrocento Sans" pitchFamily="34" charset="-120"/>
              </a:rPr>
              <a:t> Multi-exchange listings, MM programs</a:t>
            </a:r>
            <a:endParaRPr lang="en-US" sz="1600" dirty="0"/>
          </a:p>
        </p:txBody>
      </p:sp>
      <p:sp>
        <p:nvSpPr>
          <p:cNvPr id="37" name="Shape 35"/>
          <p:cNvSpPr/>
          <p:nvPr/>
        </p:nvSpPr>
        <p:spPr>
          <a:xfrm>
            <a:off x="5922433" y="5105400"/>
            <a:ext cx="4406900" cy="1066800"/>
          </a:xfrm>
          <a:custGeom>
            <a:avLst/>
            <a:gdLst/>
            <a:ahLst/>
            <a:cxnLst/>
            <a:rect l="l" t="t" r="r" b="b"/>
            <a:pathLst>
              <a:path w="4406900" h="1066800">
                <a:moveTo>
                  <a:pt x="101602" y="0"/>
                </a:moveTo>
                <a:lnTo>
                  <a:pt x="4305298" y="0"/>
                </a:lnTo>
                <a:cubicBezTo>
                  <a:pt x="4361411" y="0"/>
                  <a:pt x="4406900" y="45489"/>
                  <a:pt x="4406900" y="101602"/>
                </a:cubicBezTo>
                <a:lnTo>
                  <a:pt x="4406900" y="965198"/>
                </a:lnTo>
                <a:cubicBezTo>
                  <a:pt x="4406900" y="1021311"/>
                  <a:pt x="4361411" y="1066800"/>
                  <a:pt x="4305298" y="1066800"/>
                </a:cubicBezTo>
                <a:lnTo>
                  <a:pt x="101602" y="1066800"/>
                </a:lnTo>
                <a:cubicBezTo>
                  <a:pt x="45489" y="1066800"/>
                  <a:pt x="0" y="1021311"/>
                  <a:pt x="0" y="965198"/>
                </a:cubicBezTo>
                <a:lnTo>
                  <a:pt x="0" y="101602"/>
                </a:lnTo>
                <a:cubicBezTo>
                  <a:pt x="0" y="45526"/>
                  <a:pt x="45526" y="0"/>
                  <a:pt x="101602" y="0"/>
                </a:cubicBezTo>
                <a:close/>
              </a:path>
            </a:pathLst>
          </a:custGeom>
          <a:solidFill>
            <a:srgbClr val="0F0F1A"/>
          </a:solidFill>
          <a:ln/>
        </p:spPr>
      </p:sp>
      <p:sp>
        <p:nvSpPr>
          <p:cNvPr id="38" name="Text 36"/>
          <p:cNvSpPr/>
          <p:nvPr/>
        </p:nvSpPr>
        <p:spPr>
          <a:xfrm>
            <a:off x="6074833" y="5257800"/>
            <a:ext cx="16637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Regulatory Changes</a:t>
            </a:r>
            <a:endParaRPr lang="en-US" sz="1600" dirty="0"/>
          </a:p>
        </p:txBody>
      </p:sp>
      <p:sp>
        <p:nvSpPr>
          <p:cNvPr id="39" name="Shape 37"/>
          <p:cNvSpPr/>
          <p:nvPr/>
        </p:nvSpPr>
        <p:spPr>
          <a:xfrm>
            <a:off x="9939867" y="5283200"/>
            <a:ext cx="228600" cy="203200"/>
          </a:xfrm>
          <a:custGeom>
            <a:avLst/>
            <a:gdLst/>
            <a:ahLst/>
            <a:cxnLst/>
            <a:rect l="l" t="t" r="r" b="b"/>
            <a:pathLst>
              <a:path w="228600" h="203200">
                <a:moveTo>
                  <a:pt x="67310" y="60881"/>
                </a:moveTo>
                <a:lnTo>
                  <a:pt x="59888" y="53459"/>
                </a:lnTo>
                <a:cubicBezTo>
                  <a:pt x="54928" y="48498"/>
                  <a:pt x="54928" y="40442"/>
                  <a:pt x="59888" y="35481"/>
                </a:cubicBezTo>
                <a:lnTo>
                  <a:pt x="105410" y="-10081"/>
                </a:lnTo>
                <a:cubicBezTo>
                  <a:pt x="110371" y="-15042"/>
                  <a:pt x="118428" y="-15042"/>
                  <a:pt x="123388" y="-10081"/>
                </a:cubicBezTo>
                <a:lnTo>
                  <a:pt x="130810" y="-2619"/>
                </a:lnTo>
                <a:cubicBezTo>
                  <a:pt x="135771" y="2342"/>
                  <a:pt x="135771" y="10398"/>
                  <a:pt x="130810" y="15359"/>
                </a:cubicBezTo>
                <a:lnTo>
                  <a:pt x="85288" y="60881"/>
                </a:lnTo>
                <a:cubicBezTo>
                  <a:pt x="80328" y="65842"/>
                  <a:pt x="72271" y="65842"/>
                  <a:pt x="67310" y="60881"/>
                </a:cubicBezTo>
                <a:close/>
                <a:moveTo>
                  <a:pt x="109538" y="84018"/>
                </a:moveTo>
                <a:lnTo>
                  <a:pt x="97076" y="71557"/>
                </a:lnTo>
                <a:lnTo>
                  <a:pt x="141526" y="27107"/>
                </a:lnTo>
                <a:lnTo>
                  <a:pt x="188913" y="74493"/>
                </a:lnTo>
                <a:lnTo>
                  <a:pt x="144463" y="118943"/>
                </a:lnTo>
                <a:lnTo>
                  <a:pt x="132001" y="106482"/>
                </a:lnTo>
                <a:lnTo>
                  <a:pt x="39926" y="198557"/>
                </a:lnTo>
                <a:cubicBezTo>
                  <a:pt x="33734" y="204748"/>
                  <a:pt x="23693" y="204748"/>
                  <a:pt x="17463" y="198557"/>
                </a:cubicBezTo>
                <a:cubicBezTo>
                  <a:pt x="11232" y="192365"/>
                  <a:pt x="11271" y="182324"/>
                  <a:pt x="17463" y="176093"/>
                </a:cubicBezTo>
                <a:lnTo>
                  <a:pt x="109538" y="84018"/>
                </a:lnTo>
                <a:close/>
                <a:moveTo>
                  <a:pt x="155138" y="148669"/>
                </a:moveTo>
                <a:cubicBezTo>
                  <a:pt x="150178" y="143708"/>
                  <a:pt x="150178" y="135652"/>
                  <a:pt x="155138" y="130691"/>
                </a:cubicBezTo>
                <a:lnTo>
                  <a:pt x="200660" y="85169"/>
                </a:lnTo>
                <a:cubicBezTo>
                  <a:pt x="205621" y="80208"/>
                  <a:pt x="213678" y="80208"/>
                  <a:pt x="218638" y="85169"/>
                </a:cubicBezTo>
                <a:lnTo>
                  <a:pt x="226060" y="92591"/>
                </a:lnTo>
                <a:cubicBezTo>
                  <a:pt x="231021" y="97552"/>
                  <a:pt x="231021" y="105608"/>
                  <a:pt x="226060" y="110569"/>
                </a:cubicBezTo>
                <a:lnTo>
                  <a:pt x="180538" y="156131"/>
                </a:lnTo>
                <a:cubicBezTo>
                  <a:pt x="175577" y="161092"/>
                  <a:pt x="167521" y="161092"/>
                  <a:pt x="162560" y="156131"/>
                </a:cubicBezTo>
                <a:lnTo>
                  <a:pt x="155138" y="148709"/>
                </a:lnTo>
                <a:close/>
              </a:path>
            </a:pathLst>
          </a:custGeom>
          <a:solidFill>
            <a:srgbClr val="D4AF37"/>
          </a:solidFill>
          <a:ln/>
        </p:spPr>
      </p:sp>
      <p:sp>
        <p:nvSpPr>
          <p:cNvPr id="40" name="Text 38"/>
          <p:cNvSpPr/>
          <p:nvPr/>
        </p:nvSpPr>
        <p:spPr>
          <a:xfrm>
            <a:off x="6074833" y="5562600"/>
            <a:ext cx="41783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Evolving crypto regulations across jurisdictions</a:t>
            </a:r>
            <a:endParaRPr lang="en-US" sz="1600" dirty="0"/>
          </a:p>
        </p:txBody>
      </p:sp>
      <p:sp>
        <p:nvSpPr>
          <p:cNvPr id="41" name="Text 39"/>
          <p:cNvSpPr/>
          <p:nvPr/>
        </p:nvSpPr>
        <p:spPr>
          <a:xfrm>
            <a:off x="6074833" y="5816600"/>
            <a:ext cx="4178300" cy="203200"/>
          </a:xfrm>
          <a:prstGeom prst="rect">
            <a:avLst/>
          </a:prstGeom>
          <a:noFill/>
          <a:ln/>
        </p:spPr>
        <p:txBody>
          <a:bodyPr wrap="square" lIns="0" tIns="0" rIns="0" bIns="0" rtlCol="0" anchor="ctr"/>
          <a:lstStyle/>
          <a:p>
            <a:pPr>
              <a:lnSpc>
                <a:spcPct val="110000"/>
              </a:lnSpc>
            </a:pPr>
            <a:r>
              <a:rPr lang="en-US" sz="1200" b="1" dirty="0">
                <a:solidFill>
                  <a:srgbClr val="D4AF37"/>
                </a:solidFill>
                <a:latin typeface="Quattrocento Sans" pitchFamily="34" charset="0"/>
                <a:ea typeface="Quattrocento Sans" pitchFamily="34" charset="-122"/>
                <a:cs typeface="Quattrocento Sans" pitchFamily="34" charset="-120"/>
              </a:rPr>
              <a:t>Mitigation:</a:t>
            </a:r>
            <a:pPr>
              <a:lnSpc>
                <a:spcPct val="110000"/>
              </a:lnSpc>
            </a:pPr>
            <a:r>
              <a:rPr lang="en-US" sz="1200" dirty="0">
                <a:solidFill>
                  <a:srgbClr val="D4AF37"/>
                </a:solidFill>
                <a:latin typeface="Quattrocento Sans" pitchFamily="34" charset="0"/>
                <a:ea typeface="Quattrocento Sans" pitchFamily="34" charset="-122"/>
                <a:cs typeface="Quattrocento Sans" pitchFamily="34" charset="-120"/>
              </a:rPr>
              <a:t> Proactive compliance, legal frameworks</a:t>
            </a:r>
            <a:endParaRPr lang="en-US" sz="1600" dirty="0"/>
          </a:p>
        </p:txBody>
      </p:sp>
      <p:sp>
        <p:nvSpPr>
          <p:cNvPr id="42" name="Shape 40"/>
          <p:cNvSpPr/>
          <p:nvPr/>
        </p:nvSpPr>
        <p:spPr>
          <a:xfrm>
            <a:off x="10809817" y="1644650"/>
            <a:ext cx="4927600" cy="5029200"/>
          </a:xfrm>
          <a:custGeom>
            <a:avLst/>
            <a:gdLst/>
            <a:ahLst/>
            <a:cxnLst/>
            <a:rect l="l" t="t" r="r" b="b"/>
            <a:pathLst>
              <a:path w="4927600" h="5029200">
                <a:moveTo>
                  <a:pt x="152411" y="0"/>
                </a:moveTo>
                <a:lnTo>
                  <a:pt x="4775189" y="0"/>
                </a:lnTo>
                <a:cubicBezTo>
                  <a:pt x="4859363" y="0"/>
                  <a:pt x="4927600" y="68237"/>
                  <a:pt x="4927600" y="152411"/>
                </a:cubicBezTo>
                <a:lnTo>
                  <a:pt x="4927600" y="4876789"/>
                </a:lnTo>
                <a:cubicBezTo>
                  <a:pt x="4927600" y="4960963"/>
                  <a:pt x="4859363" y="5029200"/>
                  <a:pt x="4775189" y="5029200"/>
                </a:cubicBezTo>
                <a:lnTo>
                  <a:pt x="152411" y="5029200"/>
                </a:lnTo>
                <a:cubicBezTo>
                  <a:pt x="68237" y="5029200"/>
                  <a:pt x="0" y="4960963"/>
                  <a:pt x="0" y="4876789"/>
                </a:cubicBezTo>
                <a:lnTo>
                  <a:pt x="0" y="152411"/>
                </a:lnTo>
                <a:cubicBezTo>
                  <a:pt x="0" y="68293"/>
                  <a:pt x="68293" y="0"/>
                  <a:pt x="152411" y="0"/>
                </a:cubicBezTo>
                <a:close/>
              </a:path>
            </a:pathLst>
          </a:custGeom>
          <a:gradFill rotWithShape="1" flip="none">
            <a:gsLst>
              <a:gs pos="0">
                <a:srgbClr val="1A1A2E"/>
              </a:gs>
              <a:gs pos="100000">
                <a:srgbClr val="4A3F8C">
                  <a:alpha val="20000"/>
                </a:srgbClr>
              </a:gs>
            </a:gsLst>
            <a:lin ang="2700000" scaled="1"/>
          </a:gradFill>
          <a:ln w="12700">
            <a:solidFill>
              <a:srgbClr val="D4AF37">
                <a:alpha val="30196"/>
              </a:srgbClr>
            </a:solidFill>
            <a:prstDash val="solid"/>
          </a:ln>
        </p:spPr>
      </p:sp>
      <p:sp>
        <p:nvSpPr>
          <p:cNvPr id="43" name="Shape 41"/>
          <p:cNvSpPr/>
          <p:nvPr/>
        </p:nvSpPr>
        <p:spPr>
          <a:xfrm>
            <a:off x="11070167" y="19050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D4AF37">
              <a:alpha val="20000"/>
            </a:srgbClr>
          </a:solidFill>
          <a:ln/>
        </p:spPr>
      </p:sp>
      <p:sp>
        <p:nvSpPr>
          <p:cNvPr id="44" name="Shape 42"/>
          <p:cNvSpPr/>
          <p:nvPr/>
        </p:nvSpPr>
        <p:spPr>
          <a:xfrm>
            <a:off x="11184467" y="2057400"/>
            <a:ext cx="381000" cy="304800"/>
          </a:xfrm>
          <a:custGeom>
            <a:avLst/>
            <a:gdLst/>
            <a:ahLst/>
            <a:cxnLst/>
            <a:rect l="l" t="t" r="r" b="b"/>
            <a:pathLst>
              <a:path w="381000" h="304800">
                <a:moveTo>
                  <a:pt x="247590" y="125313"/>
                </a:moveTo>
                <a:cubicBezTo>
                  <a:pt x="254853" y="123349"/>
                  <a:pt x="262473" y="126802"/>
                  <a:pt x="265747" y="133529"/>
                </a:cubicBezTo>
                <a:lnTo>
                  <a:pt x="276820" y="155912"/>
                </a:lnTo>
                <a:cubicBezTo>
                  <a:pt x="282952" y="156746"/>
                  <a:pt x="288965" y="158413"/>
                  <a:pt x="294620" y="160734"/>
                </a:cubicBezTo>
                <a:lnTo>
                  <a:pt x="315456" y="146864"/>
                </a:lnTo>
                <a:cubicBezTo>
                  <a:pt x="321707" y="142696"/>
                  <a:pt x="329982" y="143530"/>
                  <a:pt x="335280" y="148828"/>
                </a:cubicBezTo>
                <a:lnTo>
                  <a:pt x="346710" y="160258"/>
                </a:lnTo>
                <a:cubicBezTo>
                  <a:pt x="352008" y="165556"/>
                  <a:pt x="352842" y="173891"/>
                  <a:pt x="348675" y="180082"/>
                </a:cubicBezTo>
                <a:lnTo>
                  <a:pt x="334804" y="200858"/>
                </a:lnTo>
                <a:cubicBezTo>
                  <a:pt x="335935" y="203656"/>
                  <a:pt x="336947" y="206573"/>
                  <a:pt x="337780" y="209610"/>
                </a:cubicBezTo>
                <a:cubicBezTo>
                  <a:pt x="338614" y="212646"/>
                  <a:pt x="339150" y="215622"/>
                  <a:pt x="339566" y="218658"/>
                </a:cubicBezTo>
                <a:lnTo>
                  <a:pt x="362010" y="229731"/>
                </a:lnTo>
                <a:cubicBezTo>
                  <a:pt x="368737" y="233065"/>
                  <a:pt x="372189" y="240685"/>
                  <a:pt x="370225" y="247888"/>
                </a:cubicBezTo>
                <a:lnTo>
                  <a:pt x="366058" y="263485"/>
                </a:lnTo>
                <a:cubicBezTo>
                  <a:pt x="364093" y="270689"/>
                  <a:pt x="357366" y="275570"/>
                  <a:pt x="349865" y="275094"/>
                </a:cubicBezTo>
                <a:lnTo>
                  <a:pt x="324862" y="273487"/>
                </a:lnTo>
                <a:cubicBezTo>
                  <a:pt x="321112" y="278309"/>
                  <a:pt x="316766" y="282773"/>
                  <a:pt x="311825" y="286583"/>
                </a:cubicBezTo>
                <a:lnTo>
                  <a:pt x="313432" y="311527"/>
                </a:lnTo>
                <a:cubicBezTo>
                  <a:pt x="313908" y="319028"/>
                  <a:pt x="309027" y="325815"/>
                  <a:pt x="301823" y="327720"/>
                </a:cubicBezTo>
                <a:lnTo>
                  <a:pt x="286226" y="331887"/>
                </a:lnTo>
                <a:cubicBezTo>
                  <a:pt x="278963" y="333851"/>
                  <a:pt x="271403" y="330398"/>
                  <a:pt x="268069" y="323671"/>
                </a:cubicBezTo>
                <a:lnTo>
                  <a:pt x="256996" y="301288"/>
                </a:lnTo>
                <a:cubicBezTo>
                  <a:pt x="250865" y="300454"/>
                  <a:pt x="244852" y="298787"/>
                  <a:pt x="239197" y="296466"/>
                </a:cubicBezTo>
                <a:lnTo>
                  <a:pt x="218361" y="310336"/>
                </a:lnTo>
                <a:cubicBezTo>
                  <a:pt x="212110" y="314504"/>
                  <a:pt x="203835" y="313670"/>
                  <a:pt x="198537" y="308372"/>
                </a:cubicBezTo>
                <a:lnTo>
                  <a:pt x="187107" y="296942"/>
                </a:lnTo>
                <a:cubicBezTo>
                  <a:pt x="181808" y="291644"/>
                  <a:pt x="180975" y="283369"/>
                  <a:pt x="185142" y="277118"/>
                </a:cubicBezTo>
                <a:lnTo>
                  <a:pt x="199013" y="256282"/>
                </a:lnTo>
                <a:cubicBezTo>
                  <a:pt x="197882" y="253484"/>
                  <a:pt x="196870" y="250567"/>
                  <a:pt x="196036" y="247531"/>
                </a:cubicBezTo>
                <a:cubicBezTo>
                  <a:pt x="195203" y="244495"/>
                  <a:pt x="194667" y="241459"/>
                  <a:pt x="194250" y="238482"/>
                </a:cubicBezTo>
                <a:lnTo>
                  <a:pt x="171807" y="227409"/>
                </a:lnTo>
                <a:cubicBezTo>
                  <a:pt x="165080" y="224076"/>
                  <a:pt x="161687" y="216456"/>
                  <a:pt x="163592" y="209252"/>
                </a:cubicBezTo>
                <a:lnTo>
                  <a:pt x="167759" y="193655"/>
                </a:lnTo>
                <a:cubicBezTo>
                  <a:pt x="169724" y="186452"/>
                  <a:pt x="176451" y="181570"/>
                  <a:pt x="183952" y="182047"/>
                </a:cubicBezTo>
                <a:lnTo>
                  <a:pt x="208895" y="183654"/>
                </a:lnTo>
                <a:cubicBezTo>
                  <a:pt x="212646" y="178832"/>
                  <a:pt x="216991" y="174367"/>
                  <a:pt x="221932" y="170557"/>
                </a:cubicBezTo>
                <a:lnTo>
                  <a:pt x="220325" y="145673"/>
                </a:lnTo>
                <a:cubicBezTo>
                  <a:pt x="219849" y="138172"/>
                  <a:pt x="224730" y="131385"/>
                  <a:pt x="231934" y="129480"/>
                </a:cubicBezTo>
                <a:lnTo>
                  <a:pt x="247531" y="125313"/>
                </a:lnTo>
                <a:close/>
                <a:moveTo>
                  <a:pt x="266938" y="202406"/>
                </a:moveTo>
                <a:cubicBezTo>
                  <a:pt x="252481" y="202423"/>
                  <a:pt x="240758" y="214173"/>
                  <a:pt x="240774" y="228630"/>
                </a:cubicBezTo>
                <a:cubicBezTo>
                  <a:pt x="240791" y="243086"/>
                  <a:pt x="252541" y="254810"/>
                  <a:pt x="266998" y="254794"/>
                </a:cubicBezTo>
                <a:cubicBezTo>
                  <a:pt x="281454" y="254777"/>
                  <a:pt x="293178" y="243027"/>
                  <a:pt x="293162" y="228570"/>
                </a:cubicBezTo>
                <a:cubicBezTo>
                  <a:pt x="293145" y="214114"/>
                  <a:pt x="281395" y="202390"/>
                  <a:pt x="266938" y="202406"/>
                </a:cubicBezTo>
                <a:close/>
                <a:moveTo>
                  <a:pt x="133886" y="-27087"/>
                </a:moveTo>
                <a:lnTo>
                  <a:pt x="149483" y="-22920"/>
                </a:lnTo>
                <a:cubicBezTo>
                  <a:pt x="156686" y="-20955"/>
                  <a:pt x="161568" y="-14168"/>
                  <a:pt x="161092" y="-6727"/>
                </a:cubicBezTo>
                <a:lnTo>
                  <a:pt x="159484" y="18157"/>
                </a:lnTo>
                <a:cubicBezTo>
                  <a:pt x="164425" y="21967"/>
                  <a:pt x="168771" y="26372"/>
                  <a:pt x="172522" y="31254"/>
                </a:cubicBezTo>
                <a:lnTo>
                  <a:pt x="197525" y="29647"/>
                </a:lnTo>
                <a:cubicBezTo>
                  <a:pt x="204966" y="29170"/>
                  <a:pt x="211753" y="34052"/>
                  <a:pt x="213717" y="41255"/>
                </a:cubicBezTo>
                <a:lnTo>
                  <a:pt x="217884" y="56852"/>
                </a:lnTo>
                <a:cubicBezTo>
                  <a:pt x="219789" y="64056"/>
                  <a:pt x="216396" y="71676"/>
                  <a:pt x="209669" y="75009"/>
                </a:cubicBezTo>
                <a:lnTo>
                  <a:pt x="187226" y="86082"/>
                </a:lnTo>
                <a:cubicBezTo>
                  <a:pt x="186809" y="89118"/>
                  <a:pt x="186214" y="92154"/>
                  <a:pt x="185440" y="95131"/>
                </a:cubicBezTo>
                <a:cubicBezTo>
                  <a:pt x="184666" y="98108"/>
                  <a:pt x="183594" y="101084"/>
                  <a:pt x="182463" y="103882"/>
                </a:cubicBezTo>
                <a:lnTo>
                  <a:pt x="196334" y="124718"/>
                </a:lnTo>
                <a:cubicBezTo>
                  <a:pt x="200501" y="130969"/>
                  <a:pt x="199668" y="139244"/>
                  <a:pt x="194370" y="144542"/>
                </a:cubicBezTo>
                <a:lnTo>
                  <a:pt x="182940" y="155972"/>
                </a:lnTo>
                <a:cubicBezTo>
                  <a:pt x="177641" y="161270"/>
                  <a:pt x="169366" y="162104"/>
                  <a:pt x="163116" y="157936"/>
                </a:cubicBezTo>
                <a:lnTo>
                  <a:pt x="142280" y="144066"/>
                </a:lnTo>
                <a:cubicBezTo>
                  <a:pt x="136624" y="146387"/>
                  <a:pt x="130612" y="148054"/>
                  <a:pt x="124480" y="148888"/>
                </a:cubicBezTo>
                <a:lnTo>
                  <a:pt x="113407" y="171271"/>
                </a:lnTo>
                <a:cubicBezTo>
                  <a:pt x="110073" y="177998"/>
                  <a:pt x="102453" y="181392"/>
                  <a:pt x="95250" y="179487"/>
                </a:cubicBezTo>
                <a:lnTo>
                  <a:pt x="79653" y="175320"/>
                </a:lnTo>
                <a:cubicBezTo>
                  <a:pt x="72390" y="173355"/>
                  <a:pt x="67568" y="166568"/>
                  <a:pt x="68044" y="159127"/>
                </a:cubicBezTo>
                <a:lnTo>
                  <a:pt x="69652" y="134183"/>
                </a:lnTo>
                <a:cubicBezTo>
                  <a:pt x="64710" y="130373"/>
                  <a:pt x="60365" y="125968"/>
                  <a:pt x="56614" y="121087"/>
                </a:cubicBezTo>
                <a:lnTo>
                  <a:pt x="31611" y="122694"/>
                </a:lnTo>
                <a:cubicBezTo>
                  <a:pt x="24170" y="123170"/>
                  <a:pt x="17383" y="118289"/>
                  <a:pt x="15419" y="111085"/>
                </a:cubicBezTo>
                <a:lnTo>
                  <a:pt x="11251" y="95488"/>
                </a:lnTo>
                <a:cubicBezTo>
                  <a:pt x="9346" y="88285"/>
                  <a:pt x="12740" y="80665"/>
                  <a:pt x="19467" y="77331"/>
                </a:cubicBezTo>
                <a:lnTo>
                  <a:pt x="41910" y="66258"/>
                </a:lnTo>
                <a:cubicBezTo>
                  <a:pt x="42327" y="63222"/>
                  <a:pt x="42922" y="60246"/>
                  <a:pt x="43696" y="57210"/>
                </a:cubicBezTo>
                <a:cubicBezTo>
                  <a:pt x="44529" y="54173"/>
                  <a:pt x="45482" y="51256"/>
                  <a:pt x="46673" y="48458"/>
                </a:cubicBezTo>
                <a:lnTo>
                  <a:pt x="32802" y="27682"/>
                </a:lnTo>
                <a:cubicBezTo>
                  <a:pt x="28635" y="21431"/>
                  <a:pt x="29468" y="13156"/>
                  <a:pt x="34766" y="7858"/>
                </a:cubicBezTo>
                <a:lnTo>
                  <a:pt x="46196" y="-3572"/>
                </a:lnTo>
                <a:cubicBezTo>
                  <a:pt x="51495" y="-8870"/>
                  <a:pt x="59769" y="-9704"/>
                  <a:pt x="66020" y="-5536"/>
                </a:cubicBezTo>
                <a:lnTo>
                  <a:pt x="86856" y="8334"/>
                </a:lnTo>
                <a:cubicBezTo>
                  <a:pt x="92512" y="6013"/>
                  <a:pt x="98524" y="4346"/>
                  <a:pt x="104656" y="3512"/>
                </a:cubicBezTo>
                <a:lnTo>
                  <a:pt x="115729" y="-18871"/>
                </a:lnTo>
                <a:cubicBezTo>
                  <a:pt x="119062" y="-25598"/>
                  <a:pt x="126623" y="-28992"/>
                  <a:pt x="133886" y="-27087"/>
                </a:cubicBezTo>
                <a:close/>
                <a:moveTo>
                  <a:pt x="114538" y="50006"/>
                </a:moveTo>
                <a:cubicBezTo>
                  <a:pt x="100081" y="50006"/>
                  <a:pt x="88344" y="61743"/>
                  <a:pt x="88344" y="76200"/>
                </a:cubicBezTo>
                <a:cubicBezTo>
                  <a:pt x="88344" y="90657"/>
                  <a:pt x="100081" y="102394"/>
                  <a:pt x="114538" y="102394"/>
                </a:cubicBezTo>
                <a:cubicBezTo>
                  <a:pt x="128995" y="102394"/>
                  <a:pt x="140732" y="90657"/>
                  <a:pt x="140732" y="76200"/>
                </a:cubicBezTo>
                <a:cubicBezTo>
                  <a:pt x="140732" y="61743"/>
                  <a:pt x="128995" y="50006"/>
                  <a:pt x="114538" y="50006"/>
                </a:cubicBezTo>
                <a:close/>
              </a:path>
            </a:pathLst>
          </a:custGeom>
          <a:solidFill>
            <a:srgbClr val="D4AF37"/>
          </a:solidFill>
          <a:ln/>
        </p:spPr>
      </p:sp>
      <p:sp>
        <p:nvSpPr>
          <p:cNvPr id="45" name="Text 43"/>
          <p:cNvSpPr/>
          <p:nvPr/>
        </p:nvSpPr>
        <p:spPr>
          <a:xfrm>
            <a:off x="11832167" y="2032000"/>
            <a:ext cx="2070100" cy="355600"/>
          </a:xfrm>
          <a:prstGeom prst="rect">
            <a:avLst/>
          </a:prstGeom>
          <a:noFill/>
          <a:ln/>
        </p:spPr>
        <p:txBody>
          <a:bodyPr wrap="square" lIns="0" tIns="0" rIns="0" bIns="0" rtlCol="0" anchor="ctr"/>
          <a:lstStyle/>
          <a:p>
            <a:pPr>
              <a:lnSpc>
                <a:spcPct val="120000"/>
              </a:lnSpc>
            </a:pPr>
            <a:r>
              <a:rPr lang="en-US" sz="2000" b="1" dirty="0">
                <a:solidFill>
                  <a:srgbClr val="D4AF37"/>
                </a:solidFill>
                <a:latin typeface="Liter" pitchFamily="34" charset="0"/>
                <a:ea typeface="Liter" pitchFamily="34" charset="-122"/>
                <a:cs typeface="Liter" pitchFamily="34" charset="-120"/>
              </a:rPr>
              <a:t>Operational Risks</a:t>
            </a:r>
            <a:endParaRPr lang="en-US" sz="1600" dirty="0"/>
          </a:p>
        </p:txBody>
      </p:sp>
      <p:sp>
        <p:nvSpPr>
          <p:cNvPr id="46" name="Shape 44"/>
          <p:cNvSpPr/>
          <p:nvPr/>
        </p:nvSpPr>
        <p:spPr>
          <a:xfrm>
            <a:off x="11070167" y="2667000"/>
            <a:ext cx="4406900" cy="1066800"/>
          </a:xfrm>
          <a:custGeom>
            <a:avLst/>
            <a:gdLst/>
            <a:ahLst/>
            <a:cxnLst/>
            <a:rect l="l" t="t" r="r" b="b"/>
            <a:pathLst>
              <a:path w="4406900" h="1066800">
                <a:moveTo>
                  <a:pt x="101602" y="0"/>
                </a:moveTo>
                <a:lnTo>
                  <a:pt x="4305298" y="0"/>
                </a:lnTo>
                <a:cubicBezTo>
                  <a:pt x="4361411" y="0"/>
                  <a:pt x="4406900" y="45489"/>
                  <a:pt x="4406900" y="101602"/>
                </a:cubicBezTo>
                <a:lnTo>
                  <a:pt x="4406900" y="965198"/>
                </a:lnTo>
                <a:cubicBezTo>
                  <a:pt x="4406900" y="1021311"/>
                  <a:pt x="4361411" y="1066800"/>
                  <a:pt x="4305298" y="1066800"/>
                </a:cubicBezTo>
                <a:lnTo>
                  <a:pt x="101602" y="1066800"/>
                </a:lnTo>
                <a:cubicBezTo>
                  <a:pt x="45489" y="1066800"/>
                  <a:pt x="0" y="1021311"/>
                  <a:pt x="0" y="965198"/>
                </a:cubicBezTo>
                <a:lnTo>
                  <a:pt x="0" y="101602"/>
                </a:lnTo>
                <a:cubicBezTo>
                  <a:pt x="0" y="45526"/>
                  <a:pt x="45526" y="0"/>
                  <a:pt x="101602" y="0"/>
                </a:cubicBezTo>
                <a:close/>
              </a:path>
            </a:pathLst>
          </a:custGeom>
          <a:solidFill>
            <a:srgbClr val="0F0F1A"/>
          </a:solidFill>
          <a:ln/>
        </p:spPr>
      </p:sp>
      <p:sp>
        <p:nvSpPr>
          <p:cNvPr id="47" name="Text 45"/>
          <p:cNvSpPr/>
          <p:nvPr/>
        </p:nvSpPr>
        <p:spPr>
          <a:xfrm>
            <a:off x="11222567" y="2819400"/>
            <a:ext cx="19939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Key Person Dependency</a:t>
            </a:r>
            <a:endParaRPr lang="en-US" sz="1600" dirty="0"/>
          </a:p>
        </p:txBody>
      </p:sp>
      <p:sp>
        <p:nvSpPr>
          <p:cNvPr id="48" name="Shape 46"/>
          <p:cNvSpPr/>
          <p:nvPr/>
        </p:nvSpPr>
        <p:spPr>
          <a:xfrm>
            <a:off x="15087600" y="2844800"/>
            <a:ext cx="228600" cy="203200"/>
          </a:xfrm>
          <a:custGeom>
            <a:avLst/>
            <a:gdLst/>
            <a:ahLst/>
            <a:cxnLst/>
            <a:rect l="l" t="t" r="r" b="b"/>
            <a:pathLst>
              <a:path w="228600" h="203200">
                <a:moveTo>
                  <a:pt x="88900" y="98425"/>
                </a:moveTo>
                <a:cubicBezTo>
                  <a:pt x="115185" y="98425"/>
                  <a:pt x="136525" y="77085"/>
                  <a:pt x="136525" y="50800"/>
                </a:cubicBezTo>
                <a:cubicBezTo>
                  <a:pt x="136525" y="24515"/>
                  <a:pt x="115185" y="3175"/>
                  <a:pt x="88900" y="3175"/>
                </a:cubicBezTo>
                <a:cubicBezTo>
                  <a:pt x="62615" y="3175"/>
                  <a:pt x="41275" y="24515"/>
                  <a:pt x="41275" y="50800"/>
                </a:cubicBezTo>
                <a:cubicBezTo>
                  <a:pt x="41275" y="77085"/>
                  <a:pt x="62615" y="98425"/>
                  <a:pt x="88900" y="98425"/>
                </a:cubicBezTo>
                <a:close/>
                <a:moveTo>
                  <a:pt x="77113" y="120650"/>
                </a:moveTo>
                <a:cubicBezTo>
                  <a:pt x="38021" y="120650"/>
                  <a:pt x="6350" y="152321"/>
                  <a:pt x="6350" y="191413"/>
                </a:cubicBezTo>
                <a:cubicBezTo>
                  <a:pt x="6350" y="197922"/>
                  <a:pt x="11628" y="203200"/>
                  <a:pt x="18137" y="203200"/>
                </a:cubicBezTo>
                <a:lnTo>
                  <a:pt x="117951" y="203200"/>
                </a:lnTo>
                <a:cubicBezTo>
                  <a:pt x="103584" y="186293"/>
                  <a:pt x="95250" y="164505"/>
                  <a:pt x="95250" y="141446"/>
                </a:cubicBezTo>
                <a:lnTo>
                  <a:pt x="95250" y="129103"/>
                </a:lnTo>
                <a:cubicBezTo>
                  <a:pt x="95250" y="126206"/>
                  <a:pt x="95647" y="123349"/>
                  <a:pt x="96401" y="120650"/>
                </a:cubicBezTo>
                <a:lnTo>
                  <a:pt x="77113" y="120650"/>
                </a:lnTo>
                <a:close/>
                <a:moveTo>
                  <a:pt x="176728" y="193873"/>
                </a:moveTo>
                <a:lnTo>
                  <a:pt x="171450" y="196374"/>
                </a:lnTo>
                <a:lnTo>
                  <a:pt x="171450" y="121722"/>
                </a:lnTo>
                <a:lnTo>
                  <a:pt x="209550" y="134422"/>
                </a:lnTo>
                <a:lnTo>
                  <a:pt x="209550" y="142200"/>
                </a:lnTo>
                <a:cubicBezTo>
                  <a:pt x="209550" y="164346"/>
                  <a:pt x="196771" y="184468"/>
                  <a:pt x="176728" y="193913"/>
                </a:cubicBezTo>
                <a:close/>
                <a:moveTo>
                  <a:pt x="167442" y="102989"/>
                </a:moveTo>
                <a:lnTo>
                  <a:pt x="122992" y="117793"/>
                </a:lnTo>
                <a:cubicBezTo>
                  <a:pt x="117792" y="119539"/>
                  <a:pt x="114300" y="124381"/>
                  <a:pt x="114300" y="129858"/>
                </a:cubicBezTo>
                <a:lnTo>
                  <a:pt x="114300" y="142200"/>
                </a:lnTo>
                <a:cubicBezTo>
                  <a:pt x="114300" y="171728"/>
                  <a:pt x="131366" y="198596"/>
                  <a:pt x="158036" y="211138"/>
                </a:cubicBezTo>
                <a:lnTo>
                  <a:pt x="165378" y="214590"/>
                </a:lnTo>
                <a:cubicBezTo>
                  <a:pt x="167283" y="215463"/>
                  <a:pt x="169347" y="215940"/>
                  <a:pt x="171410" y="215940"/>
                </a:cubicBezTo>
                <a:cubicBezTo>
                  <a:pt x="173474" y="215940"/>
                  <a:pt x="175577" y="215463"/>
                  <a:pt x="177443" y="214590"/>
                </a:cubicBezTo>
                <a:lnTo>
                  <a:pt x="184785" y="211138"/>
                </a:lnTo>
                <a:cubicBezTo>
                  <a:pt x="211534" y="198557"/>
                  <a:pt x="228600" y="171688"/>
                  <a:pt x="228600" y="142161"/>
                </a:cubicBezTo>
                <a:lnTo>
                  <a:pt x="228600" y="129818"/>
                </a:lnTo>
                <a:cubicBezTo>
                  <a:pt x="228600" y="124341"/>
                  <a:pt x="225108" y="119499"/>
                  <a:pt x="219908" y="117753"/>
                </a:cubicBezTo>
                <a:lnTo>
                  <a:pt x="175458" y="102949"/>
                </a:lnTo>
                <a:cubicBezTo>
                  <a:pt x="172839" y="102076"/>
                  <a:pt x="170021" y="102076"/>
                  <a:pt x="167442" y="102949"/>
                </a:cubicBezTo>
                <a:close/>
              </a:path>
            </a:pathLst>
          </a:custGeom>
          <a:solidFill>
            <a:srgbClr val="4A3F8C"/>
          </a:solidFill>
          <a:ln/>
        </p:spPr>
      </p:sp>
      <p:sp>
        <p:nvSpPr>
          <p:cNvPr id="49" name="Text 47"/>
          <p:cNvSpPr/>
          <p:nvPr/>
        </p:nvSpPr>
        <p:spPr>
          <a:xfrm>
            <a:off x="11222567" y="3124200"/>
            <a:ext cx="41783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Reliance on core team members for operations</a:t>
            </a:r>
            <a:endParaRPr lang="en-US" sz="1600" dirty="0"/>
          </a:p>
        </p:txBody>
      </p:sp>
      <p:sp>
        <p:nvSpPr>
          <p:cNvPr id="50" name="Text 48"/>
          <p:cNvSpPr/>
          <p:nvPr/>
        </p:nvSpPr>
        <p:spPr>
          <a:xfrm>
            <a:off x="11222567" y="3378200"/>
            <a:ext cx="4178300" cy="203200"/>
          </a:xfrm>
          <a:prstGeom prst="rect">
            <a:avLst/>
          </a:prstGeom>
          <a:noFill/>
          <a:ln/>
        </p:spPr>
        <p:txBody>
          <a:bodyPr wrap="square" lIns="0" tIns="0" rIns="0" bIns="0" rtlCol="0" anchor="ctr"/>
          <a:lstStyle/>
          <a:p>
            <a:pPr>
              <a:lnSpc>
                <a:spcPct val="110000"/>
              </a:lnSpc>
            </a:pPr>
            <a:r>
              <a:rPr lang="en-US" sz="1200" b="1" dirty="0">
                <a:solidFill>
                  <a:srgbClr val="4A3F8C"/>
                </a:solidFill>
                <a:latin typeface="Quattrocento Sans" pitchFamily="34" charset="0"/>
                <a:ea typeface="Quattrocento Sans" pitchFamily="34" charset="-122"/>
                <a:cs typeface="Quattrocento Sans" pitchFamily="34" charset="-120"/>
              </a:rPr>
              <a:t>Mitigation:</a:t>
            </a:r>
            <a:pPr>
              <a:lnSpc>
                <a:spcPct val="110000"/>
              </a:lnSpc>
            </a:pPr>
            <a:r>
              <a:rPr lang="en-US" sz="1200" dirty="0">
                <a:solidFill>
                  <a:srgbClr val="4A3F8C"/>
                </a:solidFill>
                <a:latin typeface="Quattrocento Sans" pitchFamily="34" charset="0"/>
                <a:ea typeface="Quattrocento Sans" pitchFamily="34" charset="-122"/>
                <a:cs typeface="Quattrocento Sans" pitchFamily="34" charset="-120"/>
              </a:rPr>
              <a:t> Distributed governance, DAO transition</a:t>
            </a:r>
            <a:endParaRPr lang="en-US" sz="1600" dirty="0"/>
          </a:p>
        </p:txBody>
      </p:sp>
      <p:sp>
        <p:nvSpPr>
          <p:cNvPr id="51" name="Shape 49"/>
          <p:cNvSpPr/>
          <p:nvPr/>
        </p:nvSpPr>
        <p:spPr>
          <a:xfrm>
            <a:off x="11070167" y="3886200"/>
            <a:ext cx="4406900" cy="1066800"/>
          </a:xfrm>
          <a:custGeom>
            <a:avLst/>
            <a:gdLst/>
            <a:ahLst/>
            <a:cxnLst/>
            <a:rect l="l" t="t" r="r" b="b"/>
            <a:pathLst>
              <a:path w="4406900" h="1066800">
                <a:moveTo>
                  <a:pt x="101602" y="0"/>
                </a:moveTo>
                <a:lnTo>
                  <a:pt x="4305298" y="0"/>
                </a:lnTo>
                <a:cubicBezTo>
                  <a:pt x="4361411" y="0"/>
                  <a:pt x="4406900" y="45489"/>
                  <a:pt x="4406900" y="101602"/>
                </a:cubicBezTo>
                <a:lnTo>
                  <a:pt x="4406900" y="965198"/>
                </a:lnTo>
                <a:cubicBezTo>
                  <a:pt x="4406900" y="1021311"/>
                  <a:pt x="4361411" y="1066800"/>
                  <a:pt x="4305298" y="1066800"/>
                </a:cubicBezTo>
                <a:lnTo>
                  <a:pt x="101602" y="1066800"/>
                </a:lnTo>
                <a:cubicBezTo>
                  <a:pt x="45489" y="1066800"/>
                  <a:pt x="0" y="1021311"/>
                  <a:pt x="0" y="965198"/>
                </a:cubicBezTo>
                <a:lnTo>
                  <a:pt x="0" y="101602"/>
                </a:lnTo>
                <a:cubicBezTo>
                  <a:pt x="0" y="45526"/>
                  <a:pt x="45526" y="0"/>
                  <a:pt x="101602" y="0"/>
                </a:cubicBezTo>
                <a:close/>
              </a:path>
            </a:pathLst>
          </a:custGeom>
          <a:solidFill>
            <a:srgbClr val="0F0F1A"/>
          </a:solidFill>
          <a:ln/>
        </p:spPr>
      </p:sp>
      <p:sp>
        <p:nvSpPr>
          <p:cNvPr id="52" name="Text 50"/>
          <p:cNvSpPr/>
          <p:nvPr/>
        </p:nvSpPr>
        <p:spPr>
          <a:xfrm>
            <a:off x="11222567" y="4038600"/>
            <a:ext cx="14351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Custody Security</a:t>
            </a:r>
            <a:endParaRPr lang="en-US" sz="1600" dirty="0"/>
          </a:p>
        </p:txBody>
      </p:sp>
      <p:sp>
        <p:nvSpPr>
          <p:cNvPr id="53" name="Shape 51"/>
          <p:cNvSpPr/>
          <p:nvPr/>
        </p:nvSpPr>
        <p:spPr>
          <a:xfrm>
            <a:off x="15125700" y="4064000"/>
            <a:ext cx="152400" cy="203200"/>
          </a:xfrm>
          <a:custGeom>
            <a:avLst/>
            <a:gdLst/>
            <a:ahLst/>
            <a:cxnLst/>
            <a:rect l="l" t="t" r="r" b="b"/>
            <a:pathLst>
              <a:path w="152400" h="203200">
                <a:moveTo>
                  <a:pt x="50800" y="38100"/>
                </a:moveTo>
                <a:lnTo>
                  <a:pt x="50800" y="63500"/>
                </a:lnTo>
                <a:lnTo>
                  <a:pt x="101600" y="63500"/>
                </a:lnTo>
                <a:lnTo>
                  <a:pt x="101600" y="38100"/>
                </a:lnTo>
                <a:cubicBezTo>
                  <a:pt x="101600" y="24090"/>
                  <a:pt x="90210" y="12700"/>
                  <a:pt x="76200" y="12700"/>
                </a:cubicBezTo>
                <a:cubicBezTo>
                  <a:pt x="62190" y="12700"/>
                  <a:pt x="50800" y="24090"/>
                  <a:pt x="50800" y="38100"/>
                </a:cubicBezTo>
                <a:close/>
                <a:moveTo>
                  <a:pt x="25400" y="63500"/>
                </a:moveTo>
                <a:lnTo>
                  <a:pt x="25400" y="38100"/>
                </a:lnTo>
                <a:cubicBezTo>
                  <a:pt x="25400" y="10041"/>
                  <a:pt x="48141" y="-12700"/>
                  <a:pt x="76200" y="-12700"/>
                </a:cubicBezTo>
                <a:cubicBezTo>
                  <a:pt x="104259" y="-12700"/>
                  <a:pt x="127000" y="10041"/>
                  <a:pt x="127000" y="38100"/>
                </a:cubicBezTo>
                <a:lnTo>
                  <a:pt x="127000" y="63500"/>
                </a:lnTo>
                <a:cubicBezTo>
                  <a:pt x="141010" y="63500"/>
                  <a:pt x="152400" y="74890"/>
                  <a:pt x="152400" y="88900"/>
                </a:cubicBezTo>
                <a:lnTo>
                  <a:pt x="152400" y="177800"/>
                </a:lnTo>
                <a:cubicBezTo>
                  <a:pt x="152400" y="191810"/>
                  <a:pt x="141010" y="203200"/>
                  <a:pt x="127000" y="203200"/>
                </a:cubicBezTo>
                <a:lnTo>
                  <a:pt x="25400" y="203200"/>
                </a:lnTo>
                <a:cubicBezTo>
                  <a:pt x="11390" y="203200"/>
                  <a:pt x="0" y="191810"/>
                  <a:pt x="0" y="177800"/>
                </a:cubicBezTo>
                <a:lnTo>
                  <a:pt x="0" y="88900"/>
                </a:lnTo>
                <a:cubicBezTo>
                  <a:pt x="0" y="74890"/>
                  <a:pt x="11390" y="63500"/>
                  <a:pt x="25400" y="63500"/>
                </a:cubicBezTo>
                <a:close/>
              </a:path>
            </a:pathLst>
          </a:custGeom>
          <a:solidFill>
            <a:srgbClr val="D4AF37"/>
          </a:solidFill>
          <a:ln/>
        </p:spPr>
      </p:sp>
      <p:sp>
        <p:nvSpPr>
          <p:cNvPr id="54" name="Text 52"/>
          <p:cNvSpPr/>
          <p:nvPr/>
        </p:nvSpPr>
        <p:spPr>
          <a:xfrm>
            <a:off x="11222567" y="4343400"/>
            <a:ext cx="41783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Private key management and asset protection</a:t>
            </a:r>
            <a:endParaRPr lang="en-US" sz="1600" dirty="0"/>
          </a:p>
        </p:txBody>
      </p:sp>
      <p:sp>
        <p:nvSpPr>
          <p:cNvPr id="55" name="Text 53"/>
          <p:cNvSpPr/>
          <p:nvPr/>
        </p:nvSpPr>
        <p:spPr>
          <a:xfrm>
            <a:off x="11222567" y="4597400"/>
            <a:ext cx="4178300" cy="203200"/>
          </a:xfrm>
          <a:prstGeom prst="rect">
            <a:avLst/>
          </a:prstGeom>
          <a:noFill/>
          <a:ln/>
        </p:spPr>
        <p:txBody>
          <a:bodyPr wrap="square" lIns="0" tIns="0" rIns="0" bIns="0" rtlCol="0" anchor="ctr"/>
          <a:lstStyle/>
          <a:p>
            <a:pPr>
              <a:lnSpc>
                <a:spcPct val="110000"/>
              </a:lnSpc>
            </a:pPr>
            <a:r>
              <a:rPr lang="en-US" sz="1200" b="1" dirty="0">
                <a:solidFill>
                  <a:srgbClr val="D4AF37"/>
                </a:solidFill>
                <a:latin typeface="Quattrocento Sans" pitchFamily="34" charset="0"/>
                <a:ea typeface="Quattrocento Sans" pitchFamily="34" charset="-122"/>
                <a:cs typeface="Quattrocento Sans" pitchFamily="34" charset="-120"/>
              </a:rPr>
              <a:t>Mitigation:</a:t>
            </a:r>
            <a:pPr>
              <a:lnSpc>
                <a:spcPct val="110000"/>
              </a:lnSpc>
            </a:pPr>
            <a:r>
              <a:rPr lang="en-US" sz="1200" dirty="0">
                <a:solidFill>
                  <a:srgbClr val="D4AF37"/>
                </a:solidFill>
                <a:latin typeface="Quattrocento Sans" pitchFamily="34" charset="0"/>
                <a:ea typeface="Quattrocento Sans" pitchFamily="34" charset="-122"/>
                <a:cs typeface="Quattrocento Sans" pitchFamily="34" charset="-120"/>
              </a:rPr>
              <a:t> Multi-sig, cold storage, insurance</a:t>
            </a:r>
            <a:endParaRPr lang="en-US" sz="1600" dirty="0"/>
          </a:p>
        </p:txBody>
      </p:sp>
      <p:sp>
        <p:nvSpPr>
          <p:cNvPr id="56" name="Shape 54"/>
          <p:cNvSpPr/>
          <p:nvPr/>
        </p:nvSpPr>
        <p:spPr>
          <a:xfrm>
            <a:off x="11070167" y="5105400"/>
            <a:ext cx="4406900" cy="1066800"/>
          </a:xfrm>
          <a:custGeom>
            <a:avLst/>
            <a:gdLst/>
            <a:ahLst/>
            <a:cxnLst/>
            <a:rect l="l" t="t" r="r" b="b"/>
            <a:pathLst>
              <a:path w="4406900" h="1066800">
                <a:moveTo>
                  <a:pt x="101602" y="0"/>
                </a:moveTo>
                <a:lnTo>
                  <a:pt x="4305298" y="0"/>
                </a:lnTo>
                <a:cubicBezTo>
                  <a:pt x="4361411" y="0"/>
                  <a:pt x="4406900" y="45489"/>
                  <a:pt x="4406900" y="101602"/>
                </a:cubicBezTo>
                <a:lnTo>
                  <a:pt x="4406900" y="965198"/>
                </a:lnTo>
                <a:cubicBezTo>
                  <a:pt x="4406900" y="1021311"/>
                  <a:pt x="4361411" y="1066800"/>
                  <a:pt x="4305298" y="1066800"/>
                </a:cubicBezTo>
                <a:lnTo>
                  <a:pt x="101602" y="1066800"/>
                </a:lnTo>
                <a:cubicBezTo>
                  <a:pt x="45489" y="1066800"/>
                  <a:pt x="0" y="1021311"/>
                  <a:pt x="0" y="965198"/>
                </a:cubicBezTo>
                <a:lnTo>
                  <a:pt x="0" y="101602"/>
                </a:lnTo>
                <a:cubicBezTo>
                  <a:pt x="0" y="45526"/>
                  <a:pt x="45526" y="0"/>
                  <a:pt x="101602" y="0"/>
                </a:cubicBezTo>
                <a:close/>
              </a:path>
            </a:pathLst>
          </a:custGeom>
          <a:solidFill>
            <a:srgbClr val="0F0F1A"/>
          </a:solidFill>
          <a:ln/>
        </p:spPr>
      </p:sp>
      <p:sp>
        <p:nvSpPr>
          <p:cNvPr id="57" name="Text 55"/>
          <p:cNvSpPr/>
          <p:nvPr/>
        </p:nvSpPr>
        <p:spPr>
          <a:xfrm>
            <a:off x="11222567" y="5257800"/>
            <a:ext cx="16510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Insurance Coverage</a:t>
            </a:r>
            <a:endParaRPr lang="en-US" sz="1600" dirty="0"/>
          </a:p>
        </p:txBody>
      </p:sp>
      <p:sp>
        <p:nvSpPr>
          <p:cNvPr id="58" name="Shape 56"/>
          <p:cNvSpPr/>
          <p:nvPr/>
        </p:nvSpPr>
        <p:spPr>
          <a:xfrm>
            <a:off x="15100300" y="5283200"/>
            <a:ext cx="203200" cy="203200"/>
          </a:xfrm>
          <a:custGeom>
            <a:avLst/>
            <a:gdLst/>
            <a:ahLst/>
            <a:cxnLst/>
            <a:rect l="l" t="t" r="r" b="b"/>
            <a:pathLst>
              <a:path w="203200" h="203200">
                <a:moveTo>
                  <a:pt x="101600" y="-12700"/>
                </a:moveTo>
                <a:cubicBezTo>
                  <a:pt x="108625" y="-12700"/>
                  <a:pt x="114300" y="-7025"/>
                  <a:pt x="114300" y="0"/>
                </a:cubicBezTo>
                <a:lnTo>
                  <a:pt x="114300" y="794"/>
                </a:lnTo>
                <a:cubicBezTo>
                  <a:pt x="164425" y="7025"/>
                  <a:pt x="203200" y="49808"/>
                  <a:pt x="203200" y="101600"/>
                </a:cubicBezTo>
                <a:cubicBezTo>
                  <a:pt x="203200" y="103108"/>
                  <a:pt x="203160" y="104577"/>
                  <a:pt x="203121" y="106085"/>
                </a:cubicBezTo>
                <a:cubicBezTo>
                  <a:pt x="203002" y="108823"/>
                  <a:pt x="201136" y="111165"/>
                  <a:pt x="198477" y="111919"/>
                </a:cubicBezTo>
                <a:cubicBezTo>
                  <a:pt x="195818" y="112673"/>
                  <a:pt x="193000" y="111641"/>
                  <a:pt x="191492" y="109339"/>
                </a:cubicBezTo>
                <a:cubicBezTo>
                  <a:pt x="185777" y="100846"/>
                  <a:pt x="176093" y="95250"/>
                  <a:pt x="165100" y="95250"/>
                </a:cubicBezTo>
                <a:cubicBezTo>
                  <a:pt x="153472" y="95250"/>
                  <a:pt x="143312" y="101481"/>
                  <a:pt x="137755" y="110847"/>
                </a:cubicBezTo>
                <a:cubicBezTo>
                  <a:pt x="136684" y="112673"/>
                  <a:pt x="134739" y="113863"/>
                  <a:pt x="132596" y="113943"/>
                </a:cubicBezTo>
                <a:cubicBezTo>
                  <a:pt x="130453" y="114022"/>
                  <a:pt x="128429" y="113070"/>
                  <a:pt x="127159" y="111363"/>
                </a:cubicBezTo>
                <a:cubicBezTo>
                  <a:pt x="121364" y="103505"/>
                  <a:pt x="112078" y="98425"/>
                  <a:pt x="101560" y="98425"/>
                </a:cubicBezTo>
                <a:cubicBezTo>
                  <a:pt x="91043" y="98425"/>
                  <a:pt x="81756" y="103505"/>
                  <a:pt x="75962" y="111363"/>
                </a:cubicBezTo>
                <a:cubicBezTo>
                  <a:pt x="74692" y="113070"/>
                  <a:pt x="72668" y="114062"/>
                  <a:pt x="70525" y="113943"/>
                </a:cubicBezTo>
                <a:cubicBezTo>
                  <a:pt x="68382" y="113824"/>
                  <a:pt x="66477" y="112673"/>
                  <a:pt x="65365" y="110847"/>
                </a:cubicBezTo>
                <a:cubicBezTo>
                  <a:pt x="59809" y="101481"/>
                  <a:pt x="49649" y="95250"/>
                  <a:pt x="38021" y="95250"/>
                </a:cubicBezTo>
                <a:cubicBezTo>
                  <a:pt x="27027" y="95250"/>
                  <a:pt x="17343" y="100846"/>
                  <a:pt x="11628" y="109339"/>
                </a:cubicBezTo>
                <a:cubicBezTo>
                  <a:pt x="10081" y="111601"/>
                  <a:pt x="7263" y="112673"/>
                  <a:pt x="4643" y="111919"/>
                </a:cubicBezTo>
                <a:cubicBezTo>
                  <a:pt x="2024" y="111165"/>
                  <a:pt x="198" y="108823"/>
                  <a:pt x="79" y="106085"/>
                </a:cubicBezTo>
                <a:cubicBezTo>
                  <a:pt x="40" y="104577"/>
                  <a:pt x="0" y="103108"/>
                  <a:pt x="0" y="101600"/>
                </a:cubicBezTo>
                <a:cubicBezTo>
                  <a:pt x="0" y="49808"/>
                  <a:pt x="38775" y="7025"/>
                  <a:pt x="88900" y="794"/>
                </a:cubicBezTo>
                <a:lnTo>
                  <a:pt x="88900" y="0"/>
                </a:lnTo>
                <a:cubicBezTo>
                  <a:pt x="88900" y="-7025"/>
                  <a:pt x="94575" y="-12700"/>
                  <a:pt x="101600" y="-12700"/>
                </a:cubicBezTo>
                <a:close/>
                <a:moveTo>
                  <a:pt x="114300" y="130175"/>
                </a:moveTo>
                <a:lnTo>
                  <a:pt x="114300" y="170894"/>
                </a:lnTo>
                <a:cubicBezTo>
                  <a:pt x="114300" y="188754"/>
                  <a:pt x="99814" y="203200"/>
                  <a:pt x="81994" y="203200"/>
                </a:cubicBezTo>
                <a:cubicBezTo>
                  <a:pt x="69771" y="203200"/>
                  <a:pt x="58579" y="196294"/>
                  <a:pt x="53102" y="185341"/>
                </a:cubicBezTo>
                <a:lnTo>
                  <a:pt x="52189" y="183475"/>
                </a:lnTo>
                <a:cubicBezTo>
                  <a:pt x="49054" y="177205"/>
                  <a:pt x="51594" y="169585"/>
                  <a:pt x="57864" y="166449"/>
                </a:cubicBezTo>
                <a:cubicBezTo>
                  <a:pt x="64135" y="163314"/>
                  <a:pt x="71755" y="165854"/>
                  <a:pt x="74890" y="172125"/>
                </a:cubicBezTo>
                <a:lnTo>
                  <a:pt x="75803" y="173990"/>
                </a:lnTo>
                <a:cubicBezTo>
                  <a:pt x="76994" y="176332"/>
                  <a:pt x="79375" y="177800"/>
                  <a:pt x="81994" y="177800"/>
                </a:cubicBezTo>
                <a:cubicBezTo>
                  <a:pt x="85804" y="177800"/>
                  <a:pt x="88900" y="174704"/>
                  <a:pt x="88900" y="170894"/>
                </a:cubicBezTo>
                <a:lnTo>
                  <a:pt x="88900" y="130175"/>
                </a:lnTo>
                <a:cubicBezTo>
                  <a:pt x="88900" y="123150"/>
                  <a:pt x="94575" y="117475"/>
                  <a:pt x="101600" y="117475"/>
                </a:cubicBezTo>
                <a:cubicBezTo>
                  <a:pt x="108625" y="117475"/>
                  <a:pt x="114300" y="123150"/>
                  <a:pt x="114300" y="130175"/>
                </a:cubicBezTo>
                <a:close/>
              </a:path>
            </a:pathLst>
          </a:custGeom>
          <a:solidFill>
            <a:srgbClr val="4A3F8C"/>
          </a:solidFill>
          <a:ln/>
        </p:spPr>
      </p:sp>
      <p:sp>
        <p:nvSpPr>
          <p:cNvPr id="59" name="Text 57"/>
          <p:cNvSpPr/>
          <p:nvPr/>
        </p:nvSpPr>
        <p:spPr>
          <a:xfrm>
            <a:off x="11222567" y="5562600"/>
            <a:ext cx="41783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Adequate coverage for digital asset losses</a:t>
            </a:r>
            <a:endParaRPr lang="en-US" sz="1600" dirty="0"/>
          </a:p>
        </p:txBody>
      </p:sp>
      <p:sp>
        <p:nvSpPr>
          <p:cNvPr id="60" name="Text 58"/>
          <p:cNvSpPr/>
          <p:nvPr/>
        </p:nvSpPr>
        <p:spPr>
          <a:xfrm>
            <a:off x="11222567" y="5816600"/>
            <a:ext cx="4178300" cy="203200"/>
          </a:xfrm>
          <a:prstGeom prst="rect">
            <a:avLst/>
          </a:prstGeom>
          <a:noFill/>
          <a:ln/>
        </p:spPr>
        <p:txBody>
          <a:bodyPr wrap="square" lIns="0" tIns="0" rIns="0" bIns="0" rtlCol="0" anchor="ctr"/>
          <a:lstStyle/>
          <a:p>
            <a:pPr>
              <a:lnSpc>
                <a:spcPct val="110000"/>
              </a:lnSpc>
            </a:pPr>
            <a:r>
              <a:rPr lang="en-US" sz="1200" b="1" dirty="0">
                <a:solidFill>
                  <a:srgbClr val="4A3F8C"/>
                </a:solidFill>
                <a:latin typeface="Quattrocento Sans" pitchFamily="34" charset="0"/>
                <a:ea typeface="Quattrocento Sans" pitchFamily="34" charset="-122"/>
                <a:cs typeface="Quattrocento Sans" pitchFamily="34" charset="-120"/>
              </a:rPr>
              <a:t>Mitigation:</a:t>
            </a:r>
            <a:pPr>
              <a:lnSpc>
                <a:spcPct val="110000"/>
              </a:lnSpc>
            </a:pPr>
            <a:r>
              <a:rPr lang="en-US" sz="1200" dirty="0">
                <a:solidFill>
                  <a:srgbClr val="4A3F8C"/>
                </a:solidFill>
                <a:latin typeface="Quattrocento Sans" pitchFamily="34" charset="0"/>
                <a:ea typeface="Quattrocento Sans" pitchFamily="34" charset="-122"/>
                <a:cs typeface="Quattrocento Sans" pitchFamily="34" charset="-120"/>
              </a:rPr>
              <a:t> Comprehensive policies, multiple carriers</a:t>
            </a:r>
            <a:endParaRPr lang="en-US" sz="1600" dirty="0"/>
          </a:p>
        </p:txBody>
      </p:sp>
      <p:sp>
        <p:nvSpPr>
          <p:cNvPr id="61" name="Shape 59"/>
          <p:cNvSpPr/>
          <p:nvPr/>
        </p:nvSpPr>
        <p:spPr>
          <a:xfrm>
            <a:off x="10809817" y="6889750"/>
            <a:ext cx="4927600" cy="1739900"/>
          </a:xfrm>
          <a:custGeom>
            <a:avLst/>
            <a:gdLst/>
            <a:ahLst/>
            <a:cxnLst/>
            <a:rect l="l" t="t" r="r" b="b"/>
            <a:pathLst>
              <a:path w="4927600" h="1739900">
                <a:moveTo>
                  <a:pt x="152398" y="0"/>
                </a:moveTo>
                <a:lnTo>
                  <a:pt x="4775202" y="0"/>
                </a:lnTo>
                <a:cubicBezTo>
                  <a:pt x="4859369" y="0"/>
                  <a:pt x="4927600" y="68231"/>
                  <a:pt x="4927600" y="152398"/>
                </a:cubicBezTo>
                <a:lnTo>
                  <a:pt x="4927600" y="1587502"/>
                </a:lnTo>
                <a:cubicBezTo>
                  <a:pt x="4927600" y="1671669"/>
                  <a:pt x="4859369" y="1739900"/>
                  <a:pt x="4775202" y="1739900"/>
                </a:cubicBezTo>
                <a:lnTo>
                  <a:pt x="152398" y="1739900"/>
                </a:lnTo>
                <a:cubicBezTo>
                  <a:pt x="68231" y="1739900"/>
                  <a:pt x="0" y="1671669"/>
                  <a:pt x="0" y="1587502"/>
                </a:cubicBezTo>
                <a:lnTo>
                  <a:pt x="0" y="152398"/>
                </a:lnTo>
                <a:cubicBezTo>
                  <a:pt x="0" y="68287"/>
                  <a:pt x="68287" y="0"/>
                  <a:pt x="152398" y="0"/>
                </a:cubicBezTo>
                <a:close/>
              </a:path>
            </a:pathLst>
          </a:custGeom>
          <a:gradFill rotWithShape="1" flip="none">
            <a:gsLst>
              <a:gs pos="0">
                <a:srgbClr val="1A1A2E"/>
              </a:gs>
              <a:gs pos="100000">
                <a:srgbClr val="4A3F8C">
                  <a:alpha val="20000"/>
                </a:srgbClr>
              </a:gs>
            </a:gsLst>
            <a:lin ang="2700000" scaled="1"/>
          </a:gradFill>
          <a:ln w="12700">
            <a:solidFill>
              <a:srgbClr val="4A3F8C">
                <a:alpha val="30196"/>
              </a:srgbClr>
            </a:solidFill>
            <a:prstDash val="solid"/>
          </a:ln>
        </p:spPr>
      </p:sp>
      <p:sp>
        <p:nvSpPr>
          <p:cNvPr id="62" name="Shape 60"/>
          <p:cNvSpPr/>
          <p:nvPr/>
        </p:nvSpPr>
        <p:spPr>
          <a:xfrm>
            <a:off x="11022542" y="7162800"/>
            <a:ext cx="285750" cy="228600"/>
          </a:xfrm>
          <a:custGeom>
            <a:avLst/>
            <a:gdLst/>
            <a:ahLst/>
            <a:cxnLst/>
            <a:rect l="l" t="t" r="r" b="b"/>
            <a:pathLst>
              <a:path w="285750" h="228600">
                <a:moveTo>
                  <a:pt x="171450" y="14288"/>
                </a:moveTo>
                <a:lnTo>
                  <a:pt x="228600" y="14288"/>
                </a:lnTo>
                <a:cubicBezTo>
                  <a:pt x="236503" y="14288"/>
                  <a:pt x="242888" y="20672"/>
                  <a:pt x="242888" y="28575"/>
                </a:cubicBezTo>
                <a:cubicBezTo>
                  <a:pt x="242888" y="36478"/>
                  <a:pt x="236503" y="42863"/>
                  <a:pt x="228600" y="42863"/>
                </a:cubicBezTo>
                <a:lnTo>
                  <a:pt x="177879" y="42863"/>
                </a:lnTo>
                <a:cubicBezTo>
                  <a:pt x="175558" y="54382"/>
                  <a:pt x="167655" y="63892"/>
                  <a:pt x="157163" y="68446"/>
                </a:cubicBezTo>
                <a:lnTo>
                  <a:pt x="157163" y="200025"/>
                </a:lnTo>
                <a:lnTo>
                  <a:pt x="228600" y="200025"/>
                </a:lnTo>
                <a:cubicBezTo>
                  <a:pt x="236503" y="200025"/>
                  <a:pt x="242888" y="206410"/>
                  <a:pt x="242888" y="214313"/>
                </a:cubicBezTo>
                <a:cubicBezTo>
                  <a:pt x="242888" y="222215"/>
                  <a:pt x="236503" y="228600"/>
                  <a:pt x="228600" y="228600"/>
                </a:cubicBezTo>
                <a:lnTo>
                  <a:pt x="57150" y="228600"/>
                </a:lnTo>
                <a:cubicBezTo>
                  <a:pt x="49247" y="228600"/>
                  <a:pt x="42863" y="222215"/>
                  <a:pt x="42863" y="214313"/>
                </a:cubicBezTo>
                <a:cubicBezTo>
                  <a:pt x="42863" y="206410"/>
                  <a:pt x="49247" y="200025"/>
                  <a:pt x="57150" y="200025"/>
                </a:cubicBezTo>
                <a:lnTo>
                  <a:pt x="128588" y="200025"/>
                </a:lnTo>
                <a:lnTo>
                  <a:pt x="128588" y="68446"/>
                </a:lnTo>
                <a:cubicBezTo>
                  <a:pt x="118095" y="63847"/>
                  <a:pt x="110192" y="54337"/>
                  <a:pt x="107871" y="42863"/>
                </a:cubicBezTo>
                <a:lnTo>
                  <a:pt x="57150" y="42863"/>
                </a:lnTo>
                <a:cubicBezTo>
                  <a:pt x="49247" y="42863"/>
                  <a:pt x="42863" y="36478"/>
                  <a:pt x="42863" y="28575"/>
                </a:cubicBezTo>
                <a:cubicBezTo>
                  <a:pt x="42863" y="20672"/>
                  <a:pt x="49247" y="14288"/>
                  <a:pt x="57150" y="14288"/>
                </a:cubicBezTo>
                <a:lnTo>
                  <a:pt x="114300" y="14288"/>
                </a:lnTo>
                <a:cubicBezTo>
                  <a:pt x="120819" y="5626"/>
                  <a:pt x="131177" y="0"/>
                  <a:pt x="142875" y="0"/>
                </a:cubicBezTo>
                <a:cubicBezTo>
                  <a:pt x="154573" y="0"/>
                  <a:pt x="164931" y="5626"/>
                  <a:pt x="171450" y="14288"/>
                </a:cubicBezTo>
                <a:close/>
                <a:moveTo>
                  <a:pt x="196275" y="142875"/>
                </a:moveTo>
                <a:lnTo>
                  <a:pt x="260925" y="142875"/>
                </a:lnTo>
                <a:lnTo>
                  <a:pt x="228600" y="87422"/>
                </a:lnTo>
                <a:lnTo>
                  <a:pt x="196275" y="142875"/>
                </a:lnTo>
                <a:close/>
                <a:moveTo>
                  <a:pt x="228600" y="185738"/>
                </a:moveTo>
                <a:cubicBezTo>
                  <a:pt x="200516" y="185738"/>
                  <a:pt x="177165" y="170557"/>
                  <a:pt x="172343" y="150510"/>
                </a:cubicBezTo>
                <a:cubicBezTo>
                  <a:pt x="171182" y="145599"/>
                  <a:pt x="172789" y="140553"/>
                  <a:pt x="175334" y="136178"/>
                </a:cubicBezTo>
                <a:lnTo>
                  <a:pt x="217840" y="63311"/>
                </a:lnTo>
                <a:cubicBezTo>
                  <a:pt x="220072" y="59472"/>
                  <a:pt x="224180" y="57150"/>
                  <a:pt x="228600" y="57150"/>
                </a:cubicBezTo>
                <a:cubicBezTo>
                  <a:pt x="233020" y="57150"/>
                  <a:pt x="237128" y="59516"/>
                  <a:pt x="239360" y="63311"/>
                </a:cubicBezTo>
                <a:lnTo>
                  <a:pt x="281866" y="136178"/>
                </a:lnTo>
                <a:cubicBezTo>
                  <a:pt x="284411" y="140553"/>
                  <a:pt x="286018" y="145599"/>
                  <a:pt x="284857" y="150510"/>
                </a:cubicBezTo>
                <a:cubicBezTo>
                  <a:pt x="280035" y="170512"/>
                  <a:pt x="256684" y="185738"/>
                  <a:pt x="228600" y="185738"/>
                </a:cubicBezTo>
                <a:close/>
                <a:moveTo>
                  <a:pt x="56614" y="87422"/>
                </a:moveTo>
                <a:lnTo>
                  <a:pt x="24289" y="142875"/>
                </a:lnTo>
                <a:lnTo>
                  <a:pt x="88984" y="142875"/>
                </a:lnTo>
                <a:lnTo>
                  <a:pt x="56614" y="87422"/>
                </a:lnTo>
                <a:close/>
                <a:moveTo>
                  <a:pt x="402" y="150510"/>
                </a:moveTo>
                <a:cubicBezTo>
                  <a:pt x="-759" y="145599"/>
                  <a:pt x="848" y="140553"/>
                  <a:pt x="3393" y="136178"/>
                </a:cubicBezTo>
                <a:lnTo>
                  <a:pt x="45899" y="63311"/>
                </a:lnTo>
                <a:cubicBezTo>
                  <a:pt x="48131" y="59472"/>
                  <a:pt x="52239" y="57150"/>
                  <a:pt x="56659" y="57150"/>
                </a:cubicBezTo>
                <a:cubicBezTo>
                  <a:pt x="61079" y="57150"/>
                  <a:pt x="65187" y="59516"/>
                  <a:pt x="67419" y="63311"/>
                </a:cubicBezTo>
                <a:lnTo>
                  <a:pt x="109924" y="136178"/>
                </a:lnTo>
                <a:cubicBezTo>
                  <a:pt x="112469" y="140553"/>
                  <a:pt x="114077" y="145599"/>
                  <a:pt x="112916" y="150510"/>
                </a:cubicBezTo>
                <a:cubicBezTo>
                  <a:pt x="108094" y="170512"/>
                  <a:pt x="84743" y="185738"/>
                  <a:pt x="56659" y="185738"/>
                </a:cubicBezTo>
                <a:cubicBezTo>
                  <a:pt x="28575" y="185738"/>
                  <a:pt x="5224" y="170557"/>
                  <a:pt x="402" y="150510"/>
                </a:cubicBezTo>
                <a:close/>
              </a:path>
            </a:pathLst>
          </a:custGeom>
          <a:solidFill>
            <a:srgbClr val="4A3F8C"/>
          </a:solidFill>
          <a:ln/>
        </p:spPr>
      </p:sp>
      <p:sp>
        <p:nvSpPr>
          <p:cNvPr id="63" name="Text 61"/>
          <p:cNvSpPr/>
          <p:nvPr/>
        </p:nvSpPr>
        <p:spPr>
          <a:xfrm>
            <a:off x="11311467" y="7099300"/>
            <a:ext cx="4330700" cy="355600"/>
          </a:xfrm>
          <a:prstGeom prst="rect">
            <a:avLst/>
          </a:prstGeom>
          <a:noFill/>
          <a:ln/>
        </p:spPr>
        <p:txBody>
          <a:bodyPr wrap="square" lIns="0" tIns="0" rIns="0" bIns="0" rtlCol="0" anchor="ctr"/>
          <a:lstStyle/>
          <a:p>
            <a:pPr>
              <a:lnSpc>
                <a:spcPct val="130000"/>
              </a:lnSpc>
            </a:pPr>
            <a:r>
              <a:rPr lang="en-US" sz="1800" b="1" dirty="0">
                <a:solidFill>
                  <a:srgbClr val="4A3F8C"/>
                </a:solidFill>
                <a:latin typeface="Liter" pitchFamily="34" charset="0"/>
                <a:ea typeface="Liter" pitchFamily="34" charset="-122"/>
                <a:cs typeface="Liter" pitchFamily="34" charset="-120"/>
              </a:rPr>
              <a:t>Regulatory Compliance</a:t>
            </a:r>
            <a:endParaRPr lang="en-US" sz="1600" dirty="0"/>
          </a:p>
        </p:txBody>
      </p:sp>
      <p:sp>
        <p:nvSpPr>
          <p:cNvPr id="64" name="Shape 62"/>
          <p:cNvSpPr/>
          <p:nvPr/>
        </p:nvSpPr>
        <p:spPr>
          <a:xfrm>
            <a:off x="11044767" y="7594600"/>
            <a:ext cx="177800" cy="177800"/>
          </a:xfrm>
          <a:custGeom>
            <a:avLst/>
            <a:gdLst/>
            <a:ahLst/>
            <a:cxnLst/>
            <a:rect l="l" t="t" r="r" b="b"/>
            <a:pathLst>
              <a:path w="177800" h="177800">
                <a:moveTo>
                  <a:pt x="88900" y="177800"/>
                </a:moveTo>
                <a:cubicBezTo>
                  <a:pt x="137965" y="177800"/>
                  <a:pt x="177800" y="137965"/>
                  <a:pt x="177800" y="88900"/>
                </a:cubicBezTo>
                <a:cubicBezTo>
                  <a:pt x="177800" y="39835"/>
                  <a:pt x="137965" y="0"/>
                  <a:pt x="88900" y="0"/>
                </a:cubicBezTo>
                <a:cubicBezTo>
                  <a:pt x="39835" y="0"/>
                  <a:pt x="0" y="39835"/>
                  <a:pt x="0" y="88900"/>
                </a:cubicBezTo>
                <a:cubicBezTo>
                  <a:pt x="0" y="137965"/>
                  <a:pt x="39835" y="177800"/>
                  <a:pt x="88900" y="177800"/>
                </a:cubicBezTo>
                <a:close/>
                <a:moveTo>
                  <a:pt x="118209" y="73863"/>
                </a:moveTo>
                <a:lnTo>
                  <a:pt x="90428" y="118313"/>
                </a:lnTo>
                <a:cubicBezTo>
                  <a:pt x="88969" y="120640"/>
                  <a:pt x="86469" y="122099"/>
                  <a:pt x="83726" y="122238"/>
                </a:cubicBezTo>
                <a:cubicBezTo>
                  <a:pt x="80982" y="122376"/>
                  <a:pt x="78343" y="121126"/>
                  <a:pt x="76711" y="118904"/>
                </a:cubicBezTo>
                <a:lnTo>
                  <a:pt x="60042" y="96679"/>
                </a:lnTo>
                <a:cubicBezTo>
                  <a:pt x="57264" y="92998"/>
                  <a:pt x="58028" y="87789"/>
                  <a:pt x="61709" y="85011"/>
                </a:cubicBezTo>
                <a:cubicBezTo>
                  <a:pt x="65390" y="82233"/>
                  <a:pt x="70599" y="82996"/>
                  <a:pt x="73377" y="86678"/>
                </a:cubicBezTo>
                <a:lnTo>
                  <a:pt x="82753" y="99179"/>
                </a:lnTo>
                <a:lnTo>
                  <a:pt x="104076" y="65043"/>
                </a:lnTo>
                <a:cubicBezTo>
                  <a:pt x="106506" y="61153"/>
                  <a:pt x="111646" y="59938"/>
                  <a:pt x="115570" y="62404"/>
                </a:cubicBezTo>
                <a:cubicBezTo>
                  <a:pt x="119494" y="64869"/>
                  <a:pt x="120675" y="69974"/>
                  <a:pt x="118209" y="73898"/>
                </a:cubicBezTo>
                <a:close/>
              </a:path>
            </a:pathLst>
          </a:custGeom>
          <a:solidFill>
            <a:srgbClr val="D4AF37"/>
          </a:solidFill>
          <a:ln/>
        </p:spPr>
      </p:sp>
      <p:sp>
        <p:nvSpPr>
          <p:cNvPr id="65" name="Text 63"/>
          <p:cNvSpPr/>
          <p:nvPr/>
        </p:nvSpPr>
        <p:spPr>
          <a:xfrm>
            <a:off x="11343217" y="7556500"/>
            <a:ext cx="30734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MiCAR Title 2 utility token classification</a:t>
            </a:r>
            <a:endParaRPr lang="en-US" sz="1600" dirty="0"/>
          </a:p>
        </p:txBody>
      </p:sp>
      <p:sp>
        <p:nvSpPr>
          <p:cNvPr id="66" name="Shape 64"/>
          <p:cNvSpPr/>
          <p:nvPr/>
        </p:nvSpPr>
        <p:spPr>
          <a:xfrm>
            <a:off x="11044767" y="7899400"/>
            <a:ext cx="177800" cy="177800"/>
          </a:xfrm>
          <a:custGeom>
            <a:avLst/>
            <a:gdLst/>
            <a:ahLst/>
            <a:cxnLst/>
            <a:rect l="l" t="t" r="r" b="b"/>
            <a:pathLst>
              <a:path w="177800" h="177800">
                <a:moveTo>
                  <a:pt x="88900" y="177800"/>
                </a:moveTo>
                <a:cubicBezTo>
                  <a:pt x="137965" y="177800"/>
                  <a:pt x="177800" y="137965"/>
                  <a:pt x="177800" y="88900"/>
                </a:cubicBezTo>
                <a:cubicBezTo>
                  <a:pt x="177800" y="39835"/>
                  <a:pt x="137965" y="0"/>
                  <a:pt x="88900" y="0"/>
                </a:cubicBezTo>
                <a:cubicBezTo>
                  <a:pt x="39835" y="0"/>
                  <a:pt x="0" y="39835"/>
                  <a:pt x="0" y="88900"/>
                </a:cubicBezTo>
                <a:cubicBezTo>
                  <a:pt x="0" y="137965"/>
                  <a:pt x="39835" y="177800"/>
                  <a:pt x="88900" y="177800"/>
                </a:cubicBezTo>
                <a:close/>
                <a:moveTo>
                  <a:pt x="118209" y="73863"/>
                </a:moveTo>
                <a:lnTo>
                  <a:pt x="90428" y="118313"/>
                </a:lnTo>
                <a:cubicBezTo>
                  <a:pt x="88969" y="120640"/>
                  <a:pt x="86469" y="122099"/>
                  <a:pt x="83726" y="122238"/>
                </a:cubicBezTo>
                <a:cubicBezTo>
                  <a:pt x="80982" y="122376"/>
                  <a:pt x="78343" y="121126"/>
                  <a:pt x="76711" y="118904"/>
                </a:cubicBezTo>
                <a:lnTo>
                  <a:pt x="60042" y="96679"/>
                </a:lnTo>
                <a:cubicBezTo>
                  <a:pt x="57264" y="92998"/>
                  <a:pt x="58028" y="87789"/>
                  <a:pt x="61709" y="85011"/>
                </a:cubicBezTo>
                <a:cubicBezTo>
                  <a:pt x="65390" y="82233"/>
                  <a:pt x="70599" y="82996"/>
                  <a:pt x="73377" y="86678"/>
                </a:cubicBezTo>
                <a:lnTo>
                  <a:pt x="82753" y="99179"/>
                </a:lnTo>
                <a:lnTo>
                  <a:pt x="104076" y="65043"/>
                </a:lnTo>
                <a:cubicBezTo>
                  <a:pt x="106506" y="61153"/>
                  <a:pt x="111646" y="59938"/>
                  <a:pt x="115570" y="62404"/>
                </a:cubicBezTo>
                <a:cubicBezTo>
                  <a:pt x="119494" y="64869"/>
                  <a:pt x="120675" y="69974"/>
                  <a:pt x="118209" y="73898"/>
                </a:cubicBezTo>
                <a:close/>
              </a:path>
            </a:pathLst>
          </a:custGeom>
          <a:solidFill>
            <a:srgbClr val="D4AF37"/>
          </a:solidFill>
          <a:ln/>
        </p:spPr>
      </p:sp>
      <p:sp>
        <p:nvSpPr>
          <p:cNvPr id="67" name="Text 65"/>
          <p:cNvSpPr/>
          <p:nvPr/>
        </p:nvSpPr>
        <p:spPr>
          <a:xfrm>
            <a:off x="11343217" y="7861300"/>
            <a:ext cx="30226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AML/KYC procedures with monitoring</a:t>
            </a:r>
            <a:endParaRPr lang="en-US" sz="1600" dirty="0"/>
          </a:p>
        </p:txBody>
      </p:sp>
      <p:sp>
        <p:nvSpPr>
          <p:cNvPr id="68" name="Shape 66"/>
          <p:cNvSpPr/>
          <p:nvPr/>
        </p:nvSpPr>
        <p:spPr>
          <a:xfrm>
            <a:off x="11044767" y="8204200"/>
            <a:ext cx="177800" cy="177800"/>
          </a:xfrm>
          <a:custGeom>
            <a:avLst/>
            <a:gdLst/>
            <a:ahLst/>
            <a:cxnLst/>
            <a:rect l="l" t="t" r="r" b="b"/>
            <a:pathLst>
              <a:path w="177800" h="177800">
                <a:moveTo>
                  <a:pt x="88900" y="177800"/>
                </a:moveTo>
                <a:cubicBezTo>
                  <a:pt x="137965" y="177800"/>
                  <a:pt x="177800" y="137965"/>
                  <a:pt x="177800" y="88900"/>
                </a:cubicBezTo>
                <a:cubicBezTo>
                  <a:pt x="177800" y="39835"/>
                  <a:pt x="137965" y="0"/>
                  <a:pt x="88900" y="0"/>
                </a:cubicBezTo>
                <a:cubicBezTo>
                  <a:pt x="39835" y="0"/>
                  <a:pt x="0" y="39835"/>
                  <a:pt x="0" y="88900"/>
                </a:cubicBezTo>
                <a:cubicBezTo>
                  <a:pt x="0" y="137965"/>
                  <a:pt x="39835" y="177800"/>
                  <a:pt x="88900" y="177800"/>
                </a:cubicBezTo>
                <a:close/>
                <a:moveTo>
                  <a:pt x="118209" y="73863"/>
                </a:moveTo>
                <a:lnTo>
                  <a:pt x="90428" y="118313"/>
                </a:lnTo>
                <a:cubicBezTo>
                  <a:pt x="88969" y="120640"/>
                  <a:pt x="86469" y="122099"/>
                  <a:pt x="83726" y="122238"/>
                </a:cubicBezTo>
                <a:cubicBezTo>
                  <a:pt x="80982" y="122376"/>
                  <a:pt x="78343" y="121126"/>
                  <a:pt x="76711" y="118904"/>
                </a:cubicBezTo>
                <a:lnTo>
                  <a:pt x="60042" y="96679"/>
                </a:lnTo>
                <a:cubicBezTo>
                  <a:pt x="57264" y="92998"/>
                  <a:pt x="58028" y="87789"/>
                  <a:pt x="61709" y="85011"/>
                </a:cubicBezTo>
                <a:cubicBezTo>
                  <a:pt x="65390" y="82233"/>
                  <a:pt x="70599" y="82996"/>
                  <a:pt x="73377" y="86678"/>
                </a:cubicBezTo>
                <a:lnTo>
                  <a:pt x="82753" y="99179"/>
                </a:lnTo>
                <a:lnTo>
                  <a:pt x="104076" y="65043"/>
                </a:lnTo>
                <a:cubicBezTo>
                  <a:pt x="106506" y="61153"/>
                  <a:pt x="111646" y="59938"/>
                  <a:pt x="115570" y="62404"/>
                </a:cubicBezTo>
                <a:cubicBezTo>
                  <a:pt x="119494" y="64869"/>
                  <a:pt x="120675" y="69974"/>
                  <a:pt x="118209" y="73898"/>
                </a:cubicBezTo>
                <a:close/>
              </a:path>
            </a:pathLst>
          </a:custGeom>
          <a:solidFill>
            <a:srgbClr val="D4AF37"/>
          </a:solidFill>
          <a:ln/>
        </p:spPr>
      </p:sp>
      <p:sp>
        <p:nvSpPr>
          <p:cNvPr id="69" name="Text 67"/>
          <p:cNvSpPr/>
          <p:nvPr/>
        </p:nvSpPr>
        <p:spPr>
          <a:xfrm>
            <a:off x="11343217" y="8166100"/>
            <a:ext cx="34290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Legal entities in Liechtenstein &amp; Switzerland</a:t>
            </a:r>
            <a:endParaRPr lang="en-US" sz="1600" dirty="0"/>
          </a:p>
        </p:txBody>
      </p:sp>
    </p:spTree>
  </p:cSld>
  <p:clrMapOvr>
    <a:masterClrMapping/>
  </p:clrMapOvr>
  <p:transition>
    <p:fade/>
    <p:spd val="med"/>
  </p:transition>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F0F1A"/>
        </a:solidFill>
      </p:bgPr>
    </p:bg>
    <p:spTree>
      <p:nvGrpSpPr>
        <p:cNvPr id="1" name=""/>
        <p:cNvGrpSpPr/>
        <p:nvPr/>
      </p:nvGrpSpPr>
      <p:grpSpPr>
        <a:xfrm>
          <a:off x="0" y="0"/>
          <a:ext cx="0" cy="0"/>
          <a:chOff x="0" y="0"/>
          <a:chExt cx="0" cy="0"/>
        </a:xfrm>
      </p:grpSpPr>
      <p:sp>
        <p:nvSpPr>
          <p:cNvPr id="2" name="Text 0"/>
          <p:cNvSpPr/>
          <p:nvPr/>
        </p:nvSpPr>
        <p:spPr>
          <a:xfrm>
            <a:off x="508000" y="508000"/>
            <a:ext cx="15328900" cy="254000"/>
          </a:xfrm>
          <a:prstGeom prst="rect">
            <a:avLst/>
          </a:prstGeom>
          <a:noFill/>
          <a:ln/>
        </p:spPr>
        <p:txBody>
          <a:bodyPr wrap="square" lIns="0" tIns="0" rIns="0" bIns="0" rtlCol="0" anchor="ctr"/>
          <a:lstStyle/>
          <a:p>
            <a:pPr>
              <a:lnSpc>
                <a:spcPct val="120000"/>
              </a:lnSpc>
            </a:pPr>
            <a:r>
              <a:rPr lang="en-US" sz="1400" b="1" spc="140" kern="0" dirty="0">
                <a:solidFill>
                  <a:srgbClr val="D4AF37"/>
                </a:solidFill>
                <a:latin typeface="Liter" pitchFamily="34" charset="0"/>
                <a:ea typeface="Liter" pitchFamily="34" charset="-122"/>
                <a:cs typeface="Liter" pitchFamily="34" charset="-120"/>
              </a:rPr>
              <a:t>STRATEGIC TIMELINE</a:t>
            </a:r>
            <a:endParaRPr lang="en-US" sz="1600" dirty="0"/>
          </a:p>
        </p:txBody>
      </p:sp>
      <p:sp>
        <p:nvSpPr>
          <p:cNvPr id="3" name="Text 1"/>
          <p:cNvSpPr/>
          <p:nvPr/>
        </p:nvSpPr>
        <p:spPr>
          <a:xfrm>
            <a:off x="508000" y="863600"/>
            <a:ext cx="15468600" cy="571500"/>
          </a:xfrm>
          <a:prstGeom prst="rect">
            <a:avLst/>
          </a:prstGeom>
          <a:noFill/>
          <a:ln/>
        </p:spPr>
        <p:txBody>
          <a:bodyPr wrap="square" lIns="0" tIns="0" rIns="0" bIns="0" rtlCol="0" anchor="ctr"/>
          <a:lstStyle/>
          <a:p>
            <a:pPr>
              <a:lnSpc>
                <a:spcPct val="100000"/>
              </a:lnSpc>
            </a:pPr>
            <a:r>
              <a:rPr lang="en-US" sz="3600" b="1" dirty="0">
                <a:solidFill>
                  <a:srgbClr val="F5F5F5"/>
                </a:solidFill>
                <a:latin typeface="Oranienbaum" pitchFamily="34" charset="0"/>
                <a:ea typeface="Oranienbaum" pitchFamily="34" charset="-122"/>
                <a:cs typeface="Oranienbaum" pitchFamily="34" charset="-120"/>
              </a:rPr>
              <a:t>Development Roadmap &amp; Future Vision</a:t>
            </a:r>
            <a:endParaRPr lang="en-US" sz="1600" dirty="0"/>
          </a:p>
        </p:txBody>
      </p:sp>
      <p:sp>
        <p:nvSpPr>
          <p:cNvPr id="4" name="Shape 2"/>
          <p:cNvSpPr/>
          <p:nvPr/>
        </p:nvSpPr>
        <p:spPr>
          <a:xfrm>
            <a:off x="514350" y="1644650"/>
            <a:ext cx="3683000" cy="3289300"/>
          </a:xfrm>
          <a:custGeom>
            <a:avLst/>
            <a:gdLst/>
            <a:ahLst/>
            <a:cxnLst/>
            <a:rect l="l" t="t" r="r" b="b"/>
            <a:pathLst>
              <a:path w="3683000" h="3289300">
                <a:moveTo>
                  <a:pt x="152393" y="0"/>
                </a:moveTo>
                <a:lnTo>
                  <a:pt x="3530607" y="0"/>
                </a:lnTo>
                <a:cubicBezTo>
                  <a:pt x="3614771" y="0"/>
                  <a:pt x="3683000" y="68229"/>
                  <a:pt x="3683000" y="152393"/>
                </a:cubicBezTo>
                <a:lnTo>
                  <a:pt x="3683000" y="3136907"/>
                </a:lnTo>
                <a:cubicBezTo>
                  <a:pt x="3683000" y="3221071"/>
                  <a:pt x="3614771" y="3289300"/>
                  <a:pt x="3530607" y="3289300"/>
                </a:cubicBezTo>
                <a:lnTo>
                  <a:pt x="152393" y="3289300"/>
                </a:lnTo>
                <a:cubicBezTo>
                  <a:pt x="68285" y="3289300"/>
                  <a:pt x="0" y="3221015"/>
                  <a:pt x="0" y="3136907"/>
                </a:cubicBezTo>
                <a:lnTo>
                  <a:pt x="0" y="152393"/>
                </a:lnTo>
                <a:cubicBezTo>
                  <a:pt x="0" y="68285"/>
                  <a:pt x="68285" y="0"/>
                  <a:pt x="152393" y="0"/>
                </a:cubicBezTo>
                <a:close/>
              </a:path>
            </a:pathLst>
          </a:custGeom>
          <a:gradFill rotWithShape="1" flip="none">
            <a:gsLst>
              <a:gs pos="0">
                <a:srgbClr val="1A1A2E"/>
              </a:gs>
              <a:gs pos="100000">
                <a:srgbClr val="4A3F8C">
                  <a:alpha val="20000"/>
                </a:srgbClr>
              </a:gs>
            </a:gsLst>
            <a:lin ang="2700000" scaled="1"/>
          </a:gradFill>
          <a:ln w="12700">
            <a:solidFill>
              <a:srgbClr val="D4AF37">
                <a:alpha val="30196"/>
              </a:srgbClr>
            </a:solidFill>
            <a:prstDash val="solid"/>
          </a:ln>
        </p:spPr>
      </p:sp>
      <p:sp>
        <p:nvSpPr>
          <p:cNvPr id="5" name="Shape 3"/>
          <p:cNvSpPr/>
          <p:nvPr/>
        </p:nvSpPr>
        <p:spPr>
          <a:xfrm>
            <a:off x="723900" y="1854200"/>
            <a:ext cx="508000" cy="508000"/>
          </a:xfrm>
          <a:custGeom>
            <a:avLst/>
            <a:gdLst/>
            <a:ahLst/>
            <a:cxnLst/>
            <a:rect l="l" t="t" r="r" b="b"/>
            <a:pathLst>
              <a:path w="508000" h="508000">
                <a:moveTo>
                  <a:pt x="254000" y="0"/>
                </a:moveTo>
                <a:lnTo>
                  <a:pt x="254000" y="0"/>
                </a:lnTo>
                <a:cubicBezTo>
                  <a:pt x="394186" y="0"/>
                  <a:pt x="508000" y="113814"/>
                  <a:pt x="508000" y="254000"/>
                </a:cubicBezTo>
                <a:lnTo>
                  <a:pt x="508000" y="254000"/>
                </a:lnTo>
                <a:cubicBezTo>
                  <a:pt x="508000" y="394186"/>
                  <a:pt x="394186" y="508000"/>
                  <a:pt x="254000" y="508000"/>
                </a:cubicBezTo>
                <a:lnTo>
                  <a:pt x="254000" y="508000"/>
                </a:lnTo>
                <a:cubicBezTo>
                  <a:pt x="113814" y="508000"/>
                  <a:pt x="0" y="394186"/>
                  <a:pt x="0" y="254000"/>
                </a:cubicBezTo>
                <a:lnTo>
                  <a:pt x="0" y="254000"/>
                </a:lnTo>
                <a:cubicBezTo>
                  <a:pt x="0" y="113814"/>
                  <a:pt x="113814" y="0"/>
                  <a:pt x="254000" y="0"/>
                </a:cubicBezTo>
                <a:close/>
              </a:path>
            </a:pathLst>
          </a:custGeom>
          <a:solidFill>
            <a:srgbClr val="D4AF37">
              <a:alpha val="20000"/>
            </a:srgbClr>
          </a:solidFill>
          <a:ln/>
        </p:spPr>
      </p:sp>
      <p:sp>
        <p:nvSpPr>
          <p:cNvPr id="6" name="Text 4"/>
          <p:cNvSpPr/>
          <p:nvPr/>
        </p:nvSpPr>
        <p:spPr>
          <a:xfrm>
            <a:off x="881856" y="1930400"/>
            <a:ext cx="304800" cy="355600"/>
          </a:xfrm>
          <a:prstGeom prst="rect">
            <a:avLst/>
          </a:prstGeom>
          <a:noFill/>
          <a:ln/>
        </p:spPr>
        <p:txBody>
          <a:bodyPr wrap="square" lIns="0" tIns="0" rIns="0" bIns="0" rtlCol="0" anchor="ctr"/>
          <a:lstStyle/>
          <a:p>
            <a:pPr>
              <a:lnSpc>
                <a:spcPct val="130000"/>
              </a:lnSpc>
            </a:pPr>
            <a:r>
              <a:rPr lang="en-US" sz="1800" b="1" dirty="0">
                <a:solidFill>
                  <a:srgbClr val="D4AF37"/>
                </a:solidFill>
                <a:latin typeface="Oranienbaum" pitchFamily="34" charset="0"/>
                <a:ea typeface="Oranienbaum" pitchFamily="34" charset="-122"/>
                <a:cs typeface="Oranienbaum" pitchFamily="34" charset="-120"/>
              </a:rPr>
              <a:t>Q1</a:t>
            </a:r>
            <a:endParaRPr lang="en-US" sz="1600" dirty="0"/>
          </a:p>
        </p:txBody>
      </p:sp>
      <p:sp>
        <p:nvSpPr>
          <p:cNvPr id="7" name="Text 5"/>
          <p:cNvSpPr/>
          <p:nvPr/>
        </p:nvSpPr>
        <p:spPr>
          <a:xfrm>
            <a:off x="1333500" y="1854200"/>
            <a:ext cx="16383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2026 Foundation</a:t>
            </a:r>
            <a:endParaRPr lang="en-US" sz="1600" dirty="0"/>
          </a:p>
        </p:txBody>
      </p:sp>
      <p:sp>
        <p:nvSpPr>
          <p:cNvPr id="8" name="Text 6"/>
          <p:cNvSpPr/>
          <p:nvPr/>
        </p:nvSpPr>
        <p:spPr>
          <a:xfrm>
            <a:off x="1333500" y="2159000"/>
            <a:ext cx="1612900" cy="203200"/>
          </a:xfrm>
          <a:prstGeom prst="rect">
            <a:avLst/>
          </a:prstGeom>
          <a:noFill/>
          <a:ln/>
        </p:spPr>
        <p:txBody>
          <a:bodyPr wrap="square" lIns="0" tIns="0" rIns="0" bIns="0" rtlCol="0" anchor="ctr"/>
          <a:lstStyle/>
          <a:p>
            <a:pP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Core Infrastructure</a:t>
            </a:r>
            <a:endParaRPr lang="en-US" sz="1600" dirty="0"/>
          </a:p>
        </p:txBody>
      </p:sp>
      <p:sp>
        <p:nvSpPr>
          <p:cNvPr id="9" name="Shape 7"/>
          <p:cNvSpPr/>
          <p:nvPr/>
        </p:nvSpPr>
        <p:spPr>
          <a:xfrm>
            <a:off x="723900" y="2514600"/>
            <a:ext cx="3263900" cy="1168400"/>
          </a:xfrm>
          <a:custGeom>
            <a:avLst/>
            <a:gdLst/>
            <a:ahLst/>
            <a:cxnLst/>
            <a:rect l="l" t="t" r="r" b="b"/>
            <a:pathLst>
              <a:path w="3263900" h="1168400">
                <a:moveTo>
                  <a:pt x="101604" y="0"/>
                </a:moveTo>
                <a:lnTo>
                  <a:pt x="3162296" y="0"/>
                </a:lnTo>
                <a:cubicBezTo>
                  <a:pt x="3218410" y="0"/>
                  <a:pt x="3263900" y="45490"/>
                  <a:pt x="3263900" y="101604"/>
                </a:cubicBezTo>
                <a:lnTo>
                  <a:pt x="3263900" y="1066796"/>
                </a:lnTo>
                <a:cubicBezTo>
                  <a:pt x="3263900" y="1122910"/>
                  <a:pt x="3218410" y="1168400"/>
                  <a:pt x="3162296" y="1168400"/>
                </a:cubicBezTo>
                <a:lnTo>
                  <a:pt x="101604" y="1168400"/>
                </a:lnTo>
                <a:cubicBezTo>
                  <a:pt x="45490" y="1168400"/>
                  <a:pt x="0" y="1122910"/>
                  <a:pt x="0" y="1066796"/>
                </a:cubicBezTo>
                <a:lnTo>
                  <a:pt x="0" y="101604"/>
                </a:lnTo>
                <a:cubicBezTo>
                  <a:pt x="0" y="45527"/>
                  <a:pt x="45527" y="0"/>
                  <a:pt x="101604" y="0"/>
                </a:cubicBezTo>
                <a:close/>
              </a:path>
            </a:pathLst>
          </a:custGeom>
          <a:solidFill>
            <a:srgbClr val="0F0F1A"/>
          </a:solidFill>
          <a:ln/>
        </p:spPr>
      </p:sp>
      <p:sp>
        <p:nvSpPr>
          <p:cNvPr id="10" name="Text 8"/>
          <p:cNvSpPr/>
          <p:nvPr/>
        </p:nvSpPr>
        <p:spPr>
          <a:xfrm>
            <a:off x="825500" y="2616200"/>
            <a:ext cx="3149600" cy="254000"/>
          </a:xfrm>
          <a:prstGeom prst="rect">
            <a:avLst/>
          </a:prstGeom>
          <a:noFill/>
          <a:ln/>
        </p:spPr>
        <p:txBody>
          <a:bodyPr wrap="square" lIns="0" tIns="0" rIns="0" bIns="0" rtlCol="0" anchor="ctr"/>
          <a:lstStyle/>
          <a:p>
            <a:pPr>
              <a:lnSpc>
                <a:spcPct val="120000"/>
              </a:lnSpc>
            </a:pPr>
            <a:r>
              <a:rPr lang="en-US" sz="1400" b="1" dirty="0">
                <a:solidFill>
                  <a:srgbClr val="D4AF37"/>
                </a:solidFill>
                <a:latin typeface="Liter" pitchFamily="34" charset="0"/>
                <a:ea typeface="Liter" pitchFamily="34" charset="-122"/>
                <a:cs typeface="Liter" pitchFamily="34" charset="-120"/>
              </a:rPr>
              <a:t>Technical</a:t>
            </a:r>
            <a:endParaRPr lang="en-US" sz="1600" dirty="0"/>
          </a:p>
        </p:txBody>
      </p:sp>
      <p:sp>
        <p:nvSpPr>
          <p:cNvPr id="11" name="Text 9"/>
          <p:cNvSpPr/>
          <p:nvPr/>
        </p:nvSpPr>
        <p:spPr>
          <a:xfrm>
            <a:off x="825500" y="29210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Vault contract deployment</a:t>
            </a:r>
            <a:endParaRPr lang="en-US" sz="1600" dirty="0"/>
          </a:p>
        </p:txBody>
      </p:sp>
      <p:sp>
        <p:nvSpPr>
          <p:cNvPr id="12" name="Text 10"/>
          <p:cNvSpPr/>
          <p:nvPr/>
        </p:nvSpPr>
        <p:spPr>
          <a:xfrm>
            <a:off x="825500" y="31496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Security audits completion</a:t>
            </a:r>
            <a:endParaRPr lang="en-US" sz="1600" dirty="0"/>
          </a:p>
        </p:txBody>
      </p:sp>
      <p:sp>
        <p:nvSpPr>
          <p:cNvPr id="13" name="Text 11"/>
          <p:cNvSpPr/>
          <p:nvPr/>
        </p:nvSpPr>
        <p:spPr>
          <a:xfrm>
            <a:off x="825500" y="33782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Token IDO &amp; liquidity</a:t>
            </a:r>
            <a:endParaRPr lang="en-US" sz="1600" dirty="0"/>
          </a:p>
        </p:txBody>
      </p:sp>
      <p:sp>
        <p:nvSpPr>
          <p:cNvPr id="14" name="Shape 12"/>
          <p:cNvSpPr/>
          <p:nvPr/>
        </p:nvSpPr>
        <p:spPr>
          <a:xfrm>
            <a:off x="723900" y="3784600"/>
            <a:ext cx="3263900" cy="939800"/>
          </a:xfrm>
          <a:custGeom>
            <a:avLst/>
            <a:gdLst/>
            <a:ahLst/>
            <a:cxnLst/>
            <a:rect l="l" t="t" r="r" b="b"/>
            <a:pathLst>
              <a:path w="3263900" h="939800">
                <a:moveTo>
                  <a:pt x="101602" y="0"/>
                </a:moveTo>
                <a:lnTo>
                  <a:pt x="3162298" y="0"/>
                </a:lnTo>
                <a:cubicBezTo>
                  <a:pt x="3218411" y="0"/>
                  <a:pt x="3263900" y="45489"/>
                  <a:pt x="3263900" y="101602"/>
                </a:cubicBezTo>
                <a:lnTo>
                  <a:pt x="3263900" y="838198"/>
                </a:lnTo>
                <a:cubicBezTo>
                  <a:pt x="3263900" y="894311"/>
                  <a:pt x="3218411" y="939800"/>
                  <a:pt x="3162298" y="939800"/>
                </a:cubicBezTo>
                <a:lnTo>
                  <a:pt x="101602" y="939800"/>
                </a:lnTo>
                <a:cubicBezTo>
                  <a:pt x="45489" y="939800"/>
                  <a:pt x="0" y="894311"/>
                  <a:pt x="0" y="838198"/>
                </a:cubicBezTo>
                <a:lnTo>
                  <a:pt x="0" y="101602"/>
                </a:lnTo>
                <a:cubicBezTo>
                  <a:pt x="0" y="45526"/>
                  <a:pt x="45526" y="0"/>
                  <a:pt x="101602" y="0"/>
                </a:cubicBezTo>
                <a:close/>
              </a:path>
            </a:pathLst>
          </a:custGeom>
          <a:solidFill>
            <a:srgbClr val="0F0F1A"/>
          </a:solidFill>
          <a:ln/>
        </p:spPr>
      </p:sp>
      <p:sp>
        <p:nvSpPr>
          <p:cNvPr id="15" name="Text 13"/>
          <p:cNvSpPr/>
          <p:nvPr/>
        </p:nvSpPr>
        <p:spPr>
          <a:xfrm>
            <a:off x="825500" y="3886200"/>
            <a:ext cx="3149600" cy="254000"/>
          </a:xfrm>
          <a:prstGeom prst="rect">
            <a:avLst/>
          </a:prstGeom>
          <a:noFill/>
          <a:ln/>
        </p:spPr>
        <p:txBody>
          <a:bodyPr wrap="square" lIns="0" tIns="0" rIns="0" bIns="0" rtlCol="0" anchor="ctr"/>
          <a:lstStyle/>
          <a:p>
            <a:pPr>
              <a:lnSpc>
                <a:spcPct val="120000"/>
              </a:lnSpc>
            </a:pPr>
            <a:r>
              <a:rPr lang="en-US" sz="1400" b="1" dirty="0">
                <a:solidFill>
                  <a:srgbClr val="4A3F8C"/>
                </a:solidFill>
                <a:latin typeface="Liter" pitchFamily="34" charset="0"/>
                <a:ea typeface="Liter" pitchFamily="34" charset="-122"/>
                <a:cs typeface="Liter" pitchFamily="34" charset="-120"/>
              </a:rPr>
              <a:t>Legal</a:t>
            </a:r>
            <a:endParaRPr lang="en-US" sz="1600" dirty="0"/>
          </a:p>
        </p:txBody>
      </p:sp>
      <p:sp>
        <p:nvSpPr>
          <p:cNvPr id="16" name="Text 14"/>
          <p:cNvSpPr/>
          <p:nvPr/>
        </p:nvSpPr>
        <p:spPr>
          <a:xfrm>
            <a:off x="825500" y="41910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Entity establishment</a:t>
            </a:r>
            <a:endParaRPr lang="en-US" sz="1600" dirty="0"/>
          </a:p>
        </p:txBody>
      </p:sp>
      <p:sp>
        <p:nvSpPr>
          <p:cNvPr id="17" name="Text 15"/>
          <p:cNvSpPr/>
          <p:nvPr/>
        </p:nvSpPr>
        <p:spPr>
          <a:xfrm>
            <a:off x="825500" y="44196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Liechtenstein &amp; Switzerland</a:t>
            </a:r>
            <a:endParaRPr lang="en-US" sz="1600" dirty="0"/>
          </a:p>
        </p:txBody>
      </p:sp>
      <p:sp>
        <p:nvSpPr>
          <p:cNvPr id="18" name="Shape 16"/>
          <p:cNvSpPr/>
          <p:nvPr/>
        </p:nvSpPr>
        <p:spPr>
          <a:xfrm>
            <a:off x="4362450" y="1644650"/>
            <a:ext cx="3683000" cy="3289300"/>
          </a:xfrm>
          <a:custGeom>
            <a:avLst/>
            <a:gdLst/>
            <a:ahLst/>
            <a:cxnLst/>
            <a:rect l="l" t="t" r="r" b="b"/>
            <a:pathLst>
              <a:path w="3683000" h="3289300">
                <a:moveTo>
                  <a:pt x="152393" y="0"/>
                </a:moveTo>
                <a:lnTo>
                  <a:pt x="3530607" y="0"/>
                </a:lnTo>
                <a:cubicBezTo>
                  <a:pt x="3614771" y="0"/>
                  <a:pt x="3683000" y="68229"/>
                  <a:pt x="3683000" y="152393"/>
                </a:cubicBezTo>
                <a:lnTo>
                  <a:pt x="3683000" y="3136907"/>
                </a:lnTo>
                <a:cubicBezTo>
                  <a:pt x="3683000" y="3221071"/>
                  <a:pt x="3614771" y="3289300"/>
                  <a:pt x="3530607" y="3289300"/>
                </a:cubicBezTo>
                <a:lnTo>
                  <a:pt x="152393" y="3289300"/>
                </a:lnTo>
                <a:cubicBezTo>
                  <a:pt x="68285" y="3289300"/>
                  <a:pt x="0" y="3221015"/>
                  <a:pt x="0" y="3136907"/>
                </a:cubicBezTo>
                <a:lnTo>
                  <a:pt x="0" y="152393"/>
                </a:lnTo>
                <a:cubicBezTo>
                  <a:pt x="0" y="68285"/>
                  <a:pt x="68285" y="0"/>
                  <a:pt x="152393" y="0"/>
                </a:cubicBezTo>
                <a:close/>
              </a:path>
            </a:pathLst>
          </a:custGeom>
          <a:gradFill rotWithShape="1" flip="none">
            <a:gsLst>
              <a:gs pos="0">
                <a:srgbClr val="1A1A2E"/>
              </a:gs>
              <a:gs pos="100000">
                <a:srgbClr val="4A3F8C">
                  <a:alpha val="20000"/>
                </a:srgbClr>
              </a:gs>
            </a:gsLst>
            <a:lin ang="2700000" scaled="1"/>
          </a:gradFill>
          <a:ln w="12700">
            <a:solidFill>
              <a:srgbClr val="4A3F8C">
                <a:alpha val="30196"/>
              </a:srgbClr>
            </a:solidFill>
            <a:prstDash val="solid"/>
          </a:ln>
        </p:spPr>
      </p:sp>
      <p:sp>
        <p:nvSpPr>
          <p:cNvPr id="19" name="Shape 17"/>
          <p:cNvSpPr/>
          <p:nvPr/>
        </p:nvSpPr>
        <p:spPr>
          <a:xfrm>
            <a:off x="4572000" y="1854200"/>
            <a:ext cx="508000" cy="508000"/>
          </a:xfrm>
          <a:custGeom>
            <a:avLst/>
            <a:gdLst/>
            <a:ahLst/>
            <a:cxnLst/>
            <a:rect l="l" t="t" r="r" b="b"/>
            <a:pathLst>
              <a:path w="508000" h="508000">
                <a:moveTo>
                  <a:pt x="254000" y="0"/>
                </a:moveTo>
                <a:lnTo>
                  <a:pt x="254000" y="0"/>
                </a:lnTo>
                <a:cubicBezTo>
                  <a:pt x="394186" y="0"/>
                  <a:pt x="508000" y="113814"/>
                  <a:pt x="508000" y="254000"/>
                </a:cubicBezTo>
                <a:lnTo>
                  <a:pt x="508000" y="254000"/>
                </a:lnTo>
                <a:cubicBezTo>
                  <a:pt x="508000" y="394186"/>
                  <a:pt x="394186" y="508000"/>
                  <a:pt x="254000" y="508000"/>
                </a:cubicBezTo>
                <a:lnTo>
                  <a:pt x="254000" y="508000"/>
                </a:lnTo>
                <a:cubicBezTo>
                  <a:pt x="113814" y="508000"/>
                  <a:pt x="0" y="394186"/>
                  <a:pt x="0" y="254000"/>
                </a:cubicBezTo>
                <a:lnTo>
                  <a:pt x="0" y="254000"/>
                </a:lnTo>
                <a:cubicBezTo>
                  <a:pt x="0" y="113814"/>
                  <a:pt x="113814" y="0"/>
                  <a:pt x="254000" y="0"/>
                </a:cubicBezTo>
                <a:close/>
              </a:path>
            </a:pathLst>
          </a:custGeom>
          <a:solidFill>
            <a:srgbClr val="4A3F8C">
              <a:alpha val="30196"/>
            </a:srgbClr>
          </a:solidFill>
          <a:ln/>
        </p:spPr>
      </p:sp>
      <p:sp>
        <p:nvSpPr>
          <p:cNvPr id="20" name="Text 18"/>
          <p:cNvSpPr/>
          <p:nvPr/>
        </p:nvSpPr>
        <p:spPr>
          <a:xfrm>
            <a:off x="4708790" y="1930400"/>
            <a:ext cx="342900" cy="355600"/>
          </a:xfrm>
          <a:prstGeom prst="rect">
            <a:avLst/>
          </a:prstGeom>
          <a:noFill/>
          <a:ln/>
        </p:spPr>
        <p:txBody>
          <a:bodyPr wrap="square" lIns="0" tIns="0" rIns="0" bIns="0" rtlCol="0" anchor="ctr"/>
          <a:lstStyle/>
          <a:p>
            <a:pPr>
              <a:lnSpc>
                <a:spcPct val="130000"/>
              </a:lnSpc>
            </a:pPr>
            <a:r>
              <a:rPr lang="en-US" sz="1800" b="1" dirty="0">
                <a:solidFill>
                  <a:srgbClr val="4A3F8C"/>
                </a:solidFill>
                <a:latin typeface="Oranienbaum" pitchFamily="34" charset="0"/>
                <a:ea typeface="Oranienbaum" pitchFamily="34" charset="-122"/>
                <a:cs typeface="Oranienbaum" pitchFamily="34" charset="-120"/>
              </a:rPr>
              <a:t>Q2</a:t>
            </a:r>
            <a:endParaRPr lang="en-US" sz="1600" dirty="0"/>
          </a:p>
        </p:txBody>
      </p:sp>
      <p:sp>
        <p:nvSpPr>
          <p:cNvPr id="21" name="Text 19"/>
          <p:cNvSpPr/>
          <p:nvPr/>
        </p:nvSpPr>
        <p:spPr>
          <a:xfrm>
            <a:off x="5181600" y="1854200"/>
            <a:ext cx="17399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2026 Beta Launch</a:t>
            </a:r>
            <a:endParaRPr lang="en-US" sz="1600" dirty="0"/>
          </a:p>
        </p:txBody>
      </p:sp>
      <p:sp>
        <p:nvSpPr>
          <p:cNvPr id="22" name="Text 20"/>
          <p:cNvSpPr/>
          <p:nvPr/>
        </p:nvSpPr>
        <p:spPr>
          <a:xfrm>
            <a:off x="5181600" y="2159000"/>
            <a:ext cx="1714500" cy="203200"/>
          </a:xfrm>
          <a:prstGeom prst="rect">
            <a:avLst/>
          </a:prstGeom>
          <a:noFill/>
          <a:ln/>
        </p:spPr>
        <p:txBody>
          <a:bodyPr wrap="square" lIns="0" tIns="0" rIns="0" bIns="0" rtlCol="0" anchor="ctr"/>
          <a:lstStyle/>
          <a:p>
            <a:pP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Vault Platform</a:t>
            </a:r>
            <a:endParaRPr lang="en-US" sz="1600" dirty="0"/>
          </a:p>
        </p:txBody>
      </p:sp>
      <p:sp>
        <p:nvSpPr>
          <p:cNvPr id="23" name="Shape 21"/>
          <p:cNvSpPr/>
          <p:nvPr/>
        </p:nvSpPr>
        <p:spPr>
          <a:xfrm>
            <a:off x="4572000" y="2514600"/>
            <a:ext cx="3263900" cy="1168400"/>
          </a:xfrm>
          <a:custGeom>
            <a:avLst/>
            <a:gdLst/>
            <a:ahLst/>
            <a:cxnLst/>
            <a:rect l="l" t="t" r="r" b="b"/>
            <a:pathLst>
              <a:path w="3263900" h="1168400">
                <a:moveTo>
                  <a:pt x="101604" y="0"/>
                </a:moveTo>
                <a:lnTo>
                  <a:pt x="3162296" y="0"/>
                </a:lnTo>
                <a:cubicBezTo>
                  <a:pt x="3218410" y="0"/>
                  <a:pt x="3263900" y="45490"/>
                  <a:pt x="3263900" y="101604"/>
                </a:cubicBezTo>
                <a:lnTo>
                  <a:pt x="3263900" y="1066796"/>
                </a:lnTo>
                <a:cubicBezTo>
                  <a:pt x="3263900" y="1122910"/>
                  <a:pt x="3218410" y="1168400"/>
                  <a:pt x="3162296" y="1168400"/>
                </a:cubicBezTo>
                <a:lnTo>
                  <a:pt x="101604" y="1168400"/>
                </a:lnTo>
                <a:cubicBezTo>
                  <a:pt x="45490" y="1168400"/>
                  <a:pt x="0" y="1122910"/>
                  <a:pt x="0" y="1066796"/>
                </a:cubicBezTo>
                <a:lnTo>
                  <a:pt x="0" y="101604"/>
                </a:lnTo>
                <a:cubicBezTo>
                  <a:pt x="0" y="45527"/>
                  <a:pt x="45527" y="0"/>
                  <a:pt x="101604" y="0"/>
                </a:cubicBezTo>
                <a:close/>
              </a:path>
            </a:pathLst>
          </a:custGeom>
          <a:solidFill>
            <a:srgbClr val="0F0F1A"/>
          </a:solidFill>
          <a:ln/>
        </p:spPr>
      </p:sp>
      <p:sp>
        <p:nvSpPr>
          <p:cNvPr id="24" name="Text 22"/>
          <p:cNvSpPr/>
          <p:nvPr/>
        </p:nvSpPr>
        <p:spPr>
          <a:xfrm>
            <a:off x="4673600" y="2616200"/>
            <a:ext cx="3149600" cy="254000"/>
          </a:xfrm>
          <a:prstGeom prst="rect">
            <a:avLst/>
          </a:prstGeom>
          <a:noFill/>
          <a:ln/>
        </p:spPr>
        <p:txBody>
          <a:bodyPr wrap="square" lIns="0" tIns="0" rIns="0" bIns="0" rtlCol="0" anchor="ctr"/>
          <a:lstStyle/>
          <a:p>
            <a:pPr>
              <a:lnSpc>
                <a:spcPct val="120000"/>
              </a:lnSpc>
            </a:pPr>
            <a:r>
              <a:rPr lang="en-US" sz="1400" b="1" dirty="0">
                <a:solidFill>
                  <a:srgbClr val="D4AF37"/>
                </a:solidFill>
                <a:latin typeface="Liter" pitchFamily="34" charset="0"/>
                <a:ea typeface="Liter" pitchFamily="34" charset="-122"/>
                <a:cs typeface="Liter" pitchFamily="34" charset="-120"/>
              </a:rPr>
              <a:t>Product</a:t>
            </a:r>
            <a:endParaRPr lang="en-US" sz="1600" dirty="0"/>
          </a:p>
        </p:txBody>
      </p:sp>
      <p:sp>
        <p:nvSpPr>
          <p:cNvPr id="25" name="Text 23"/>
          <p:cNvSpPr/>
          <p:nvPr/>
        </p:nvSpPr>
        <p:spPr>
          <a:xfrm>
            <a:off x="4673600" y="29210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Public beta release</a:t>
            </a:r>
            <a:endParaRPr lang="en-US" sz="1600" dirty="0"/>
          </a:p>
        </p:txBody>
      </p:sp>
      <p:sp>
        <p:nvSpPr>
          <p:cNvPr id="26" name="Text 24"/>
          <p:cNvSpPr/>
          <p:nvPr/>
        </p:nvSpPr>
        <p:spPr>
          <a:xfrm>
            <a:off x="4673600" y="31496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Oracle network integration</a:t>
            </a:r>
            <a:endParaRPr lang="en-US" sz="1600" dirty="0"/>
          </a:p>
        </p:txBody>
      </p:sp>
      <p:sp>
        <p:nvSpPr>
          <p:cNvPr id="27" name="Text 25"/>
          <p:cNvSpPr/>
          <p:nvPr/>
        </p:nvSpPr>
        <p:spPr>
          <a:xfrm>
            <a:off x="4673600" y="33782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Mobile wallet apps</a:t>
            </a:r>
            <a:endParaRPr lang="en-US" sz="1600" dirty="0"/>
          </a:p>
        </p:txBody>
      </p:sp>
      <p:sp>
        <p:nvSpPr>
          <p:cNvPr id="28" name="Shape 26"/>
          <p:cNvSpPr/>
          <p:nvPr/>
        </p:nvSpPr>
        <p:spPr>
          <a:xfrm>
            <a:off x="4572000" y="3784600"/>
            <a:ext cx="3263900" cy="939800"/>
          </a:xfrm>
          <a:custGeom>
            <a:avLst/>
            <a:gdLst/>
            <a:ahLst/>
            <a:cxnLst/>
            <a:rect l="l" t="t" r="r" b="b"/>
            <a:pathLst>
              <a:path w="3263900" h="939800">
                <a:moveTo>
                  <a:pt x="101602" y="0"/>
                </a:moveTo>
                <a:lnTo>
                  <a:pt x="3162298" y="0"/>
                </a:lnTo>
                <a:cubicBezTo>
                  <a:pt x="3218411" y="0"/>
                  <a:pt x="3263900" y="45489"/>
                  <a:pt x="3263900" y="101602"/>
                </a:cubicBezTo>
                <a:lnTo>
                  <a:pt x="3263900" y="838198"/>
                </a:lnTo>
                <a:cubicBezTo>
                  <a:pt x="3263900" y="894311"/>
                  <a:pt x="3218411" y="939800"/>
                  <a:pt x="3162298" y="939800"/>
                </a:cubicBezTo>
                <a:lnTo>
                  <a:pt x="101602" y="939800"/>
                </a:lnTo>
                <a:cubicBezTo>
                  <a:pt x="45489" y="939800"/>
                  <a:pt x="0" y="894311"/>
                  <a:pt x="0" y="838198"/>
                </a:cubicBezTo>
                <a:lnTo>
                  <a:pt x="0" y="101602"/>
                </a:lnTo>
                <a:cubicBezTo>
                  <a:pt x="0" y="45526"/>
                  <a:pt x="45526" y="0"/>
                  <a:pt x="101602" y="0"/>
                </a:cubicBezTo>
                <a:close/>
              </a:path>
            </a:pathLst>
          </a:custGeom>
          <a:solidFill>
            <a:srgbClr val="0F0F1A"/>
          </a:solidFill>
          <a:ln/>
        </p:spPr>
      </p:sp>
      <p:sp>
        <p:nvSpPr>
          <p:cNvPr id="29" name="Text 27"/>
          <p:cNvSpPr/>
          <p:nvPr/>
        </p:nvSpPr>
        <p:spPr>
          <a:xfrm>
            <a:off x="4673600" y="3886200"/>
            <a:ext cx="3149600" cy="254000"/>
          </a:xfrm>
          <a:prstGeom prst="rect">
            <a:avLst/>
          </a:prstGeom>
          <a:noFill/>
          <a:ln/>
        </p:spPr>
        <p:txBody>
          <a:bodyPr wrap="square" lIns="0" tIns="0" rIns="0" bIns="0" rtlCol="0" anchor="ctr"/>
          <a:lstStyle/>
          <a:p>
            <a:pPr>
              <a:lnSpc>
                <a:spcPct val="120000"/>
              </a:lnSpc>
            </a:pPr>
            <a:r>
              <a:rPr lang="en-US" sz="1400" b="1" dirty="0">
                <a:solidFill>
                  <a:srgbClr val="4A3F8C"/>
                </a:solidFill>
                <a:latin typeface="Liter" pitchFamily="34" charset="0"/>
                <a:ea typeface="Liter" pitchFamily="34" charset="-122"/>
                <a:cs typeface="Liter" pitchFamily="34" charset="-120"/>
              </a:rPr>
              <a:t>Community</a:t>
            </a:r>
            <a:endParaRPr lang="en-US" sz="1600" dirty="0"/>
          </a:p>
        </p:txBody>
      </p:sp>
      <p:sp>
        <p:nvSpPr>
          <p:cNvPr id="30" name="Text 28"/>
          <p:cNvSpPr/>
          <p:nvPr/>
        </p:nvSpPr>
        <p:spPr>
          <a:xfrm>
            <a:off x="4673600" y="41910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Curator DAO launch</a:t>
            </a:r>
            <a:endParaRPr lang="en-US" sz="1600" dirty="0"/>
          </a:p>
        </p:txBody>
      </p:sp>
      <p:sp>
        <p:nvSpPr>
          <p:cNvPr id="31" name="Text 29"/>
          <p:cNvSpPr/>
          <p:nvPr/>
        </p:nvSpPr>
        <p:spPr>
          <a:xfrm>
            <a:off x="4673600" y="44196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Religious partnerships</a:t>
            </a:r>
            <a:endParaRPr lang="en-US" sz="1600" dirty="0"/>
          </a:p>
        </p:txBody>
      </p:sp>
      <p:sp>
        <p:nvSpPr>
          <p:cNvPr id="32" name="Shape 30"/>
          <p:cNvSpPr/>
          <p:nvPr/>
        </p:nvSpPr>
        <p:spPr>
          <a:xfrm>
            <a:off x="8210550" y="1644650"/>
            <a:ext cx="3683000" cy="3289300"/>
          </a:xfrm>
          <a:custGeom>
            <a:avLst/>
            <a:gdLst/>
            <a:ahLst/>
            <a:cxnLst/>
            <a:rect l="l" t="t" r="r" b="b"/>
            <a:pathLst>
              <a:path w="3683000" h="3289300">
                <a:moveTo>
                  <a:pt x="152393" y="0"/>
                </a:moveTo>
                <a:lnTo>
                  <a:pt x="3530607" y="0"/>
                </a:lnTo>
                <a:cubicBezTo>
                  <a:pt x="3614771" y="0"/>
                  <a:pt x="3683000" y="68229"/>
                  <a:pt x="3683000" y="152393"/>
                </a:cubicBezTo>
                <a:lnTo>
                  <a:pt x="3683000" y="3136907"/>
                </a:lnTo>
                <a:cubicBezTo>
                  <a:pt x="3683000" y="3221071"/>
                  <a:pt x="3614771" y="3289300"/>
                  <a:pt x="3530607" y="3289300"/>
                </a:cubicBezTo>
                <a:lnTo>
                  <a:pt x="152393" y="3289300"/>
                </a:lnTo>
                <a:cubicBezTo>
                  <a:pt x="68285" y="3289300"/>
                  <a:pt x="0" y="3221015"/>
                  <a:pt x="0" y="3136907"/>
                </a:cubicBezTo>
                <a:lnTo>
                  <a:pt x="0" y="152393"/>
                </a:lnTo>
                <a:cubicBezTo>
                  <a:pt x="0" y="68285"/>
                  <a:pt x="68285" y="0"/>
                  <a:pt x="152393" y="0"/>
                </a:cubicBezTo>
                <a:close/>
              </a:path>
            </a:pathLst>
          </a:custGeom>
          <a:gradFill rotWithShape="1" flip="none">
            <a:gsLst>
              <a:gs pos="0">
                <a:srgbClr val="1A1A2E"/>
              </a:gs>
              <a:gs pos="100000">
                <a:srgbClr val="4A3F8C">
                  <a:alpha val="20000"/>
                </a:srgbClr>
              </a:gs>
            </a:gsLst>
            <a:lin ang="2700000" scaled="1"/>
          </a:gradFill>
          <a:ln w="12700">
            <a:solidFill>
              <a:srgbClr val="D4AF37">
                <a:alpha val="30196"/>
              </a:srgbClr>
            </a:solidFill>
            <a:prstDash val="solid"/>
          </a:ln>
        </p:spPr>
      </p:sp>
      <p:sp>
        <p:nvSpPr>
          <p:cNvPr id="33" name="Shape 31"/>
          <p:cNvSpPr/>
          <p:nvPr/>
        </p:nvSpPr>
        <p:spPr>
          <a:xfrm>
            <a:off x="8420100" y="1854200"/>
            <a:ext cx="508000" cy="508000"/>
          </a:xfrm>
          <a:custGeom>
            <a:avLst/>
            <a:gdLst/>
            <a:ahLst/>
            <a:cxnLst/>
            <a:rect l="l" t="t" r="r" b="b"/>
            <a:pathLst>
              <a:path w="508000" h="508000">
                <a:moveTo>
                  <a:pt x="254000" y="0"/>
                </a:moveTo>
                <a:lnTo>
                  <a:pt x="254000" y="0"/>
                </a:lnTo>
                <a:cubicBezTo>
                  <a:pt x="394186" y="0"/>
                  <a:pt x="508000" y="113814"/>
                  <a:pt x="508000" y="254000"/>
                </a:cubicBezTo>
                <a:lnTo>
                  <a:pt x="508000" y="254000"/>
                </a:lnTo>
                <a:cubicBezTo>
                  <a:pt x="508000" y="394186"/>
                  <a:pt x="394186" y="508000"/>
                  <a:pt x="254000" y="508000"/>
                </a:cubicBezTo>
                <a:lnTo>
                  <a:pt x="254000" y="508000"/>
                </a:lnTo>
                <a:cubicBezTo>
                  <a:pt x="113814" y="508000"/>
                  <a:pt x="0" y="394186"/>
                  <a:pt x="0" y="254000"/>
                </a:cubicBezTo>
                <a:lnTo>
                  <a:pt x="0" y="254000"/>
                </a:lnTo>
                <a:cubicBezTo>
                  <a:pt x="0" y="113814"/>
                  <a:pt x="113814" y="0"/>
                  <a:pt x="254000" y="0"/>
                </a:cubicBezTo>
                <a:close/>
              </a:path>
            </a:pathLst>
          </a:custGeom>
          <a:solidFill>
            <a:srgbClr val="D4AF37">
              <a:alpha val="20000"/>
            </a:srgbClr>
          </a:solidFill>
          <a:ln/>
        </p:spPr>
      </p:sp>
      <p:sp>
        <p:nvSpPr>
          <p:cNvPr id="34" name="Text 32"/>
          <p:cNvSpPr/>
          <p:nvPr/>
        </p:nvSpPr>
        <p:spPr>
          <a:xfrm>
            <a:off x="8556361" y="1930400"/>
            <a:ext cx="355600" cy="355600"/>
          </a:xfrm>
          <a:prstGeom prst="rect">
            <a:avLst/>
          </a:prstGeom>
          <a:noFill/>
          <a:ln/>
        </p:spPr>
        <p:txBody>
          <a:bodyPr wrap="square" lIns="0" tIns="0" rIns="0" bIns="0" rtlCol="0" anchor="ctr"/>
          <a:lstStyle/>
          <a:p>
            <a:pPr>
              <a:lnSpc>
                <a:spcPct val="130000"/>
              </a:lnSpc>
            </a:pPr>
            <a:r>
              <a:rPr lang="en-US" sz="1800" b="1" dirty="0">
                <a:solidFill>
                  <a:srgbClr val="D4AF37"/>
                </a:solidFill>
                <a:latin typeface="Oranienbaum" pitchFamily="34" charset="0"/>
                <a:ea typeface="Oranienbaum" pitchFamily="34" charset="-122"/>
                <a:cs typeface="Oranienbaum" pitchFamily="34" charset="-120"/>
              </a:rPr>
              <a:t>Q3</a:t>
            </a:r>
            <a:endParaRPr lang="en-US" sz="1600" dirty="0"/>
          </a:p>
        </p:txBody>
      </p:sp>
      <p:sp>
        <p:nvSpPr>
          <p:cNvPr id="35" name="Text 33"/>
          <p:cNvSpPr/>
          <p:nvPr/>
        </p:nvSpPr>
        <p:spPr>
          <a:xfrm>
            <a:off x="9029700" y="1854200"/>
            <a:ext cx="17526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2026 Marketplace</a:t>
            </a:r>
            <a:endParaRPr lang="en-US" sz="1600" dirty="0"/>
          </a:p>
        </p:txBody>
      </p:sp>
      <p:sp>
        <p:nvSpPr>
          <p:cNvPr id="36" name="Text 34"/>
          <p:cNvSpPr/>
          <p:nvPr/>
        </p:nvSpPr>
        <p:spPr>
          <a:xfrm>
            <a:off x="9029700" y="2159000"/>
            <a:ext cx="1727200" cy="203200"/>
          </a:xfrm>
          <a:prstGeom prst="rect">
            <a:avLst/>
          </a:prstGeom>
          <a:noFill/>
          <a:ln/>
        </p:spPr>
        <p:txBody>
          <a:bodyPr wrap="square" lIns="0" tIns="0" rIns="0" bIns="0" rtlCol="0" anchor="ctr"/>
          <a:lstStyle/>
          <a:p>
            <a:pP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Full Platform</a:t>
            </a:r>
            <a:endParaRPr lang="en-US" sz="1600" dirty="0"/>
          </a:p>
        </p:txBody>
      </p:sp>
      <p:sp>
        <p:nvSpPr>
          <p:cNvPr id="37" name="Shape 35"/>
          <p:cNvSpPr/>
          <p:nvPr/>
        </p:nvSpPr>
        <p:spPr>
          <a:xfrm>
            <a:off x="8420100" y="2514600"/>
            <a:ext cx="3263900" cy="1168400"/>
          </a:xfrm>
          <a:custGeom>
            <a:avLst/>
            <a:gdLst/>
            <a:ahLst/>
            <a:cxnLst/>
            <a:rect l="l" t="t" r="r" b="b"/>
            <a:pathLst>
              <a:path w="3263900" h="1168400">
                <a:moveTo>
                  <a:pt x="101604" y="0"/>
                </a:moveTo>
                <a:lnTo>
                  <a:pt x="3162296" y="0"/>
                </a:lnTo>
                <a:cubicBezTo>
                  <a:pt x="3218410" y="0"/>
                  <a:pt x="3263900" y="45490"/>
                  <a:pt x="3263900" y="101604"/>
                </a:cubicBezTo>
                <a:lnTo>
                  <a:pt x="3263900" y="1066796"/>
                </a:lnTo>
                <a:cubicBezTo>
                  <a:pt x="3263900" y="1122910"/>
                  <a:pt x="3218410" y="1168400"/>
                  <a:pt x="3162296" y="1168400"/>
                </a:cubicBezTo>
                <a:lnTo>
                  <a:pt x="101604" y="1168400"/>
                </a:lnTo>
                <a:cubicBezTo>
                  <a:pt x="45490" y="1168400"/>
                  <a:pt x="0" y="1122910"/>
                  <a:pt x="0" y="1066796"/>
                </a:cubicBezTo>
                <a:lnTo>
                  <a:pt x="0" y="101604"/>
                </a:lnTo>
                <a:cubicBezTo>
                  <a:pt x="0" y="45527"/>
                  <a:pt x="45527" y="0"/>
                  <a:pt x="101604" y="0"/>
                </a:cubicBezTo>
                <a:close/>
              </a:path>
            </a:pathLst>
          </a:custGeom>
          <a:solidFill>
            <a:srgbClr val="0F0F1A"/>
          </a:solidFill>
          <a:ln/>
        </p:spPr>
      </p:sp>
      <p:sp>
        <p:nvSpPr>
          <p:cNvPr id="38" name="Text 36"/>
          <p:cNvSpPr/>
          <p:nvPr/>
        </p:nvSpPr>
        <p:spPr>
          <a:xfrm>
            <a:off x="8521700" y="2616200"/>
            <a:ext cx="3149600" cy="254000"/>
          </a:xfrm>
          <a:prstGeom prst="rect">
            <a:avLst/>
          </a:prstGeom>
          <a:noFill/>
          <a:ln/>
        </p:spPr>
        <p:txBody>
          <a:bodyPr wrap="square" lIns="0" tIns="0" rIns="0" bIns="0" rtlCol="0" anchor="ctr"/>
          <a:lstStyle/>
          <a:p>
            <a:pPr>
              <a:lnSpc>
                <a:spcPct val="120000"/>
              </a:lnSpc>
            </a:pPr>
            <a:r>
              <a:rPr lang="en-US" sz="1400" b="1" dirty="0">
                <a:solidFill>
                  <a:srgbClr val="D4AF37"/>
                </a:solidFill>
                <a:latin typeface="Liter" pitchFamily="34" charset="0"/>
                <a:ea typeface="Liter" pitchFamily="34" charset="-122"/>
                <a:cs typeface="Liter" pitchFamily="34" charset="-120"/>
              </a:rPr>
              <a:t>Features</a:t>
            </a:r>
            <a:endParaRPr lang="en-US" sz="1600" dirty="0"/>
          </a:p>
        </p:txBody>
      </p:sp>
      <p:sp>
        <p:nvSpPr>
          <p:cNvPr id="39" name="Text 37"/>
          <p:cNvSpPr/>
          <p:nvPr/>
        </p:nvSpPr>
        <p:spPr>
          <a:xfrm>
            <a:off x="8521700" y="29210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Full marketplace launch</a:t>
            </a:r>
            <a:endParaRPr lang="en-US" sz="1600" dirty="0"/>
          </a:p>
        </p:txBody>
      </p:sp>
      <p:sp>
        <p:nvSpPr>
          <p:cNvPr id="40" name="Text 38"/>
          <p:cNvSpPr/>
          <p:nvPr/>
        </p:nvSpPr>
        <p:spPr>
          <a:xfrm>
            <a:off x="8521700" y="31496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AI authentication live</a:t>
            </a:r>
            <a:endParaRPr lang="en-US" sz="1600" dirty="0"/>
          </a:p>
        </p:txBody>
      </p:sp>
      <p:sp>
        <p:nvSpPr>
          <p:cNvPr id="41" name="Text 39"/>
          <p:cNvSpPr/>
          <p:nvPr/>
        </p:nvSpPr>
        <p:spPr>
          <a:xfrm>
            <a:off x="8521700" y="33782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Fractional ownership</a:t>
            </a:r>
            <a:endParaRPr lang="en-US" sz="1600" dirty="0"/>
          </a:p>
        </p:txBody>
      </p:sp>
      <p:sp>
        <p:nvSpPr>
          <p:cNvPr id="42" name="Shape 40"/>
          <p:cNvSpPr/>
          <p:nvPr/>
        </p:nvSpPr>
        <p:spPr>
          <a:xfrm>
            <a:off x="8420100" y="3784600"/>
            <a:ext cx="3263900" cy="939800"/>
          </a:xfrm>
          <a:custGeom>
            <a:avLst/>
            <a:gdLst/>
            <a:ahLst/>
            <a:cxnLst/>
            <a:rect l="l" t="t" r="r" b="b"/>
            <a:pathLst>
              <a:path w="3263900" h="939800">
                <a:moveTo>
                  <a:pt x="101602" y="0"/>
                </a:moveTo>
                <a:lnTo>
                  <a:pt x="3162298" y="0"/>
                </a:lnTo>
                <a:cubicBezTo>
                  <a:pt x="3218411" y="0"/>
                  <a:pt x="3263900" y="45489"/>
                  <a:pt x="3263900" y="101602"/>
                </a:cubicBezTo>
                <a:lnTo>
                  <a:pt x="3263900" y="838198"/>
                </a:lnTo>
                <a:cubicBezTo>
                  <a:pt x="3263900" y="894311"/>
                  <a:pt x="3218411" y="939800"/>
                  <a:pt x="3162298" y="939800"/>
                </a:cubicBezTo>
                <a:lnTo>
                  <a:pt x="101602" y="939800"/>
                </a:lnTo>
                <a:cubicBezTo>
                  <a:pt x="45489" y="939800"/>
                  <a:pt x="0" y="894311"/>
                  <a:pt x="0" y="838198"/>
                </a:cubicBezTo>
                <a:lnTo>
                  <a:pt x="0" y="101602"/>
                </a:lnTo>
                <a:cubicBezTo>
                  <a:pt x="0" y="45526"/>
                  <a:pt x="45526" y="0"/>
                  <a:pt x="101602" y="0"/>
                </a:cubicBezTo>
                <a:close/>
              </a:path>
            </a:pathLst>
          </a:custGeom>
          <a:solidFill>
            <a:srgbClr val="0F0F1A"/>
          </a:solidFill>
          <a:ln/>
        </p:spPr>
      </p:sp>
      <p:sp>
        <p:nvSpPr>
          <p:cNvPr id="43" name="Text 41"/>
          <p:cNvSpPr/>
          <p:nvPr/>
        </p:nvSpPr>
        <p:spPr>
          <a:xfrm>
            <a:off x="8521700" y="3886200"/>
            <a:ext cx="3149600" cy="254000"/>
          </a:xfrm>
          <a:prstGeom prst="rect">
            <a:avLst/>
          </a:prstGeom>
          <a:noFill/>
          <a:ln/>
        </p:spPr>
        <p:txBody>
          <a:bodyPr wrap="square" lIns="0" tIns="0" rIns="0" bIns="0" rtlCol="0" anchor="ctr"/>
          <a:lstStyle/>
          <a:p>
            <a:pPr>
              <a:lnSpc>
                <a:spcPct val="120000"/>
              </a:lnSpc>
            </a:pPr>
            <a:r>
              <a:rPr lang="en-US" sz="1400" b="1" dirty="0">
                <a:solidFill>
                  <a:srgbClr val="4A3F8C"/>
                </a:solidFill>
                <a:latin typeface="Liter" pitchFamily="34" charset="0"/>
                <a:ea typeface="Liter" pitchFamily="34" charset="-122"/>
                <a:cs typeface="Liter" pitchFamily="34" charset="-120"/>
              </a:rPr>
              <a:t>Security</a:t>
            </a:r>
            <a:endParaRPr lang="en-US" sz="1600" dirty="0"/>
          </a:p>
        </p:txBody>
      </p:sp>
      <p:sp>
        <p:nvSpPr>
          <p:cNvPr id="44" name="Text 42"/>
          <p:cNvSpPr/>
          <p:nvPr/>
        </p:nvSpPr>
        <p:spPr>
          <a:xfrm>
            <a:off x="8521700" y="41910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Bug bounty ($1M max)</a:t>
            </a:r>
            <a:endParaRPr lang="en-US" sz="1600" dirty="0"/>
          </a:p>
        </p:txBody>
      </p:sp>
      <p:sp>
        <p:nvSpPr>
          <p:cNvPr id="45" name="Text 43"/>
          <p:cNvSpPr/>
          <p:nvPr/>
        </p:nvSpPr>
        <p:spPr>
          <a:xfrm>
            <a:off x="8521700" y="44196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Continuous assessment</a:t>
            </a:r>
            <a:endParaRPr lang="en-US" sz="1600" dirty="0"/>
          </a:p>
        </p:txBody>
      </p:sp>
      <p:sp>
        <p:nvSpPr>
          <p:cNvPr id="46" name="Shape 44"/>
          <p:cNvSpPr/>
          <p:nvPr/>
        </p:nvSpPr>
        <p:spPr>
          <a:xfrm>
            <a:off x="12058650" y="1644650"/>
            <a:ext cx="3683000" cy="3289300"/>
          </a:xfrm>
          <a:custGeom>
            <a:avLst/>
            <a:gdLst/>
            <a:ahLst/>
            <a:cxnLst/>
            <a:rect l="l" t="t" r="r" b="b"/>
            <a:pathLst>
              <a:path w="3683000" h="3289300">
                <a:moveTo>
                  <a:pt x="152393" y="0"/>
                </a:moveTo>
                <a:lnTo>
                  <a:pt x="3530607" y="0"/>
                </a:lnTo>
                <a:cubicBezTo>
                  <a:pt x="3614771" y="0"/>
                  <a:pt x="3683000" y="68229"/>
                  <a:pt x="3683000" y="152393"/>
                </a:cubicBezTo>
                <a:lnTo>
                  <a:pt x="3683000" y="3136907"/>
                </a:lnTo>
                <a:cubicBezTo>
                  <a:pt x="3683000" y="3221071"/>
                  <a:pt x="3614771" y="3289300"/>
                  <a:pt x="3530607" y="3289300"/>
                </a:cubicBezTo>
                <a:lnTo>
                  <a:pt x="152393" y="3289300"/>
                </a:lnTo>
                <a:cubicBezTo>
                  <a:pt x="68285" y="3289300"/>
                  <a:pt x="0" y="3221015"/>
                  <a:pt x="0" y="3136907"/>
                </a:cubicBezTo>
                <a:lnTo>
                  <a:pt x="0" y="152393"/>
                </a:lnTo>
                <a:cubicBezTo>
                  <a:pt x="0" y="68285"/>
                  <a:pt x="68285" y="0"/>
                  <a:pt x="152393" y="0"/>
                </a:cubicBezTo>
                <a:close/>
              </a:path>
            </a:pathLst>
          </a:custGeom>
          <a:gradFill rotWithShape="1" flip="none">
            <a:gsLst>
              <a:gs pos="0">
                <a:srgbClr val="1A1A2E"/>
              </a:gs>
              <a:gs pos="100000">
                <a:srgbClr val="4A3F8C">
                  <a:alpha val="20000"/>
                </a:srgbClr>
              </a:gs>
            </a:gsLst>
            <a:lin ang="2700000" scaled="1"/>
          </a:gradFill>
          <a:ln w="12700">
            <a:solidFill>
              <a:srgbClr val="4A3F8C">
                <a:alpha val="30196"/>
              </a:srgbClr>
            </a:solidFill>
            <a:prstDash val="solid"/>
          </a:ln>
        </p:spPr>
      </p:sp>
      <p:sp>
        <p:nvSpPr>
          <p:cNvPr id="47" name="Shape 45"/>
          <p:cNvSpPr/>
          <p:nvPr/>
        </p:nvSpPr>
        <p:spPr>
          <a:xfrm>
            <a:off x="12268200" y="1854200"/>
            <a:ext cx="508000" cy="508000"/>
          </a:xfrm>
          <a:custGeom>
            <a:avLst/>
            <a:gdLst/>
            <a:ahLst/>
            <a:cxnLst/>
            <a:rect l="l" t="t" r="r" b="b"/>
            <a:pathLst>
              <a:path w="508000" h="508000">
                <a:moveTo>
                  <a:pt x="254000" y="0"/>
                </a:moveTo>
                <a:lnTo>
                  <a:pt x="254000" y="0"/>
                </a:lnTo>
                <a:cubicBezTo>
                  <a:pt x="394186" y="0"/>
                  <a:pt x="508000" y="113814"/>
                  <a:pt x="508000" y="254000"/>
                </a:cubicBezTo>
                <a:lnTo>
                  <a:pt x="508000" y="254000"/>
                </a:lnTo>
                <a:cubicBezTo>
                  <a:pt x="508000" y="394186"/>
                  <a:pt x="394186" y="508000"/>
                  <a:pt x="254000" y="508000"/>
                </a:cubicBezTo>
                <a:lnTo>
                  <a:pt x="254000" y="508000"/>
                </a:lnTo>
                <a:cubicBezTo>
                  <a:pt x="113814" y="508000"/>
                  <a:pt x="0" y="394186"/>
                  <a:pt x="0" y="254000"/>
                </a:cubicBezTo>
                <a:lnTo>
                  <a:pt x="0" y="254000"/>
                </a:lnTo>
                <a:cubicBezTo>
                  <a:pt x="0" y="113814"/>
                  <a:pt x="113814" y="0"/>
                  <a:pt x="254000" y="0"/>
                </a:cubicBezTo>
                <a:close/>
              </a:path>
            </a:pathLst>
          </a:custGeom>
          <a:solidFill>
            <a:srgbClr val="4A3F8C">
              <a:alpha val="30196"/>
            </a:srgbClr>
          </a:solidFill>
          <a:ln/>
        </p:spPr>
      </p:sp>
      <p:sp>
        <p:nvSpPr>
          <p:cNvPr id="48" name="Text 46"/>
          <p:cNvSpPr/>
          <p:nvPr/>
        </p:nvSpPr>
        <p:spPr>
          <a:xfrm>
            <a:off x="12399301" y="1930400"/>
            <a:ext cx="355600" cy="355600"/>
          </a:xfrm>
          <a:prstGeom prst="rect">
            <a:avLst/>
          </a:prstGeom>
          <a:noFill/>
          <a:ln/>
        </p:spPr>
        <p:txBody>
          <a:bodyPr wrap="square" lIns="0" tIns="0" rIns="0" bIns="0" rtlCol="0" anchor="ctr"/>
          <a:lstStyle/>
          <a:p>
            <a:pPr>
              <a:lnSpc>
                <a:spcPct val="130000"/>
              </a:lnSpc>
            </a:pPr>
            <a:r>
              <a:rPr lang="en-US" sz="1800" b="1" dirty="0">
                <a:solidFill>
                  <a:srgbClr val="4A3F8C"/>
                </a:solidFill>
                <a:latin typeface="Oranienbaum" pitchFamily="34" charset="0"/>
                <a:ea typeface="Oranienbaum" pitchFamily="34" charset="-122"/>
                <a:cs typeface="Oranienbaum" pitchFamily="34" charset="-120"/>
              </a:rPr>
              <a:t>Q4</a:t>
            </a:r>
            <a:endParaRPr lang="en-US" sz="1600" dirty="0"/>
          </a:p>
        </p:txBody>
      </p:sp>
      <p:sp>
        <p:nvSpPr>
          <p:cNvPr id="49" name="Text 47"/>
          <p:cNvSpPr/>
          <p:nvPr/>
        </p:nvSpPr>
        <p:spPr>
          <a:xfrm>
            <a:off x="12877800" y="1854200"/>
            <a:ext cx="15494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2026 Expansion</a:t>
            </a:r>
            <a:endParaRPr lang="en-US" sz="1600" dirty="0"/>
          </a:p>
        </p:txBody>
      </p:sp>
      <p:sp>
        <p:nvSpPr>
          <p:cNvPr id="50" name="Text 48"/>
          <p:cNvSpPr/>
          <p:nvPr/>
        </p:nvSpPr>
        <p:spPr>
          <a:xfrm>
            <a:off x="12877800" y="2159000"/>
            <a:ext cx="1524000" cy="203200"/>
          </a:xfrm>
          <a:prstGeom prst="rect">
            <a:avLst/>
          </a:prstGeom>
          <a:noFill/>
          <a:ln/>
        </p:spPr>
        <p:txBody>
          <a:bodyPr wrap="square" lIns="0" tIns="0" rIns="0" bIns="0" rtlCol="0" anchor="ctr"/>
          <a:lstStyle/>
          <a:p>
            <a:pP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Cross-Chain &amp; VR</a:t>
            </a:r>
            <a:endParaRPr lang="en-US" sz="1600" dirty="0"/>
          </a:p>
        </p:txBody>
      </p:sp>
      <p:sp>
        <p:nvSpPr>
          <p:cNvPr id="51" name="Shape 49"/>
          <p:cNvSpPr/>
          <p:nvPr/>
        </p:nvSpPr>
        <p:spPr>
          <a:xfrm>
            <a:off x="12268200" y="2514600"/>
            <a:ext cx="3263900" cy="939800"/>
          </a:xfrm>
          <a:custGeom>
            <a:avLst/>
            <a:gdLst/>
            <a:ahLst/>
            <a:cxnLst/>
            <a:rect l="l" t="t" r="r" b="b"/>
            <a:pathLst>
              <a:path w="3263900" h="939800">
                <a:moveTo>
                  <a:pt x="101602" y="0"/>
                </a:moveTo>
                <a:lnTo>
                  <a:pt x="3162298" y="0"/>
                </a:lnTo>
                <a:cubicBezTo>
                  <a:pt x="3218411" y="0"/>
                  <a:pt x="3263900" y="45489"/>
                  <a:pt x="3263900" y="101602"/>
                </a:cubicBezTo>
                <a:lnTo>
                  <a:pt x="3263900" y="838198"/>
                </a:lnTo>
                <a:cubicBezTo>
                  <a:pt x="3263900" y="894311"/>
                  <a:pt x="3218411" y="939800"/>
                  <a:pt x="3162298" y="939800"/>
                </a:cubicBezTo>
                <a:lnTo>
                  <a:pt x="101602" y="939800"/>
                </a:lnTo>
                <a:cubicBezTo>
                  <a:pt x="45489" y="939800"/>
                  <a:pt x="0" y="894311"/>
                  <a:pt x="0" y="838198"/>
                </a:cubicBezTo>
                <a:lnTo>
                  <a:pt x="0" y="101602"/>
                </a:lnTo>
                <a:cubicBezTo>
                  <a:pt x="0" y="45526"/>
                  <a:pt x="45526" y="0"/>
                  <a:pt x="101602" y="0"/>
                </a:cubicBezTo>
                <a:close/>
              </a:path>
            </a:pathLst>
          </a:custGeom>
          <a:solidFill>
            <a:srgbClr val="0F0F1A"/>
          </a:solidFill>
          <a:ln/>
        </p:spPr>
      </p:sp>
      <p:sp>
        <p:nvSpPr>
          <p:cNvPr id="52" name="Text 50"/>
          <p:cNvSpPr/>
          <p:nvPr/>
        </p:nvSpPr>
        <p:spPr>
          <a:xfrm>
            <a:off x="12369800" y="2616200"/>
            <a:ext cx="3149600" cy="254000"/>
          </a:xfrm>
          <a:prstGeom prst="rect">
            <a:avLst/>
          </a:prstGeom>
          <a:noFill/>
          <a:ln/>
        </p:spPr>
        <p:txBody>
          <a:bodyPr wrap="square" lIns="0" tIns="0" rIns="0" bIns="0" rtlCol="0" anchor="ctr"/>
          <a:lstStyle/>
          <a:p>
            <a:pPr>
              <a:lnSpc>
                <a:spcPct val="120000"/>
              </a:lnSpc>
            </a:pPr>
            <a:r>
              <a:rPr lang="en-US" sz="1400" b="1" dirty="0">
                <a:solidFill>
                  <a:srgbClr val="D4AF37"/>
                </a:solidFill>
                <a:latin typeface="Liter" pitchFamily="34" charset="0"/>
                <a:ea typeface="Liter" pitchFamily="34" charset="-122"/>
                <a:cs typeface="Liter" pitchFamily="34" charset="-120"/>
              </a:rPr>
              <a:t>Interoperability</a:t>
            </a:r>
            <a:endParaRPr lang="en-US" sz="1600" dirty="0"/>
          </a:p>
        </p:txBody>
      </p:sp>
      <p:sp>
        <p:nvSpPr>
          <p:cNvPr id="53" name="Text 51"/>
          <p:cNvSpPr/>
          <p:nvPr/>
        </p:nvSpPr>
        <p:spPr>
          <a:xfrm>
            <a:off x="12369800" y="29210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Solana &amp; Cosmos bridges</a:t>
            </a:r>
            <a:endParaRPr lang="en-US" sz="1600" dirty="0"/>
          </a:p>
        </p:txBody>
      </p:sp>
      <p:sp>
        <p:nvSpPr>
          <p:cNvPr id="54" name="Text 52"/>
          <p:cNvSpPr/>
          <p:nvPr/>
        </p:nvSpPr>
        <p:spPr>
          <a:xfrm>
            <a:off x="12369800" y="31496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VR/AR applications</a:t>
            </a:r>
            <a:endParaRPr lang="en-US" sz="1600" dirty="0"/>
          </a:p>
        </p:txBody>
      </p:sp>
      <p:sp>
        <p:nvSpPr>
          <p:cNvPr id="55" name="Shape 53"/>
          <p:cNvSpPr/>
          <p:nvPr/>
        </p:nvSpPr>
        <p:spPr>
          <a:xfrm>
            <a:off x="12268200" y="3556000"/>
            <a:ext cx="3263900" cy="939800"/>
          </a:xfrm>
          <a:custGeom>
            <a:avLst/>
            <a:gdLst/>
            <a:ahLst/>
            <a:cxnLst/>
            <a:rect l="l" t="t" r="r" b="b"/>
            <a:pathLst>
              <a:path w="3263900" h="939800">
                <a:moveTo>
                  <a:pt x="101602" y="0"/>
                </a:moveTo>
                <a:lnTo>
                  <a:pt x="3162298" y="0"/>
                </a:lnTo>
                <a:cubicBezTo>
                  <a:pt x="3218411" y="0"/>
                  <a:pt x="3263900" y="45489"/>
                  <a:pt x="3263900" y="101602"/>
                </a:cubicBezTo>
                <a:lnTo>
                  <a:pt x="3263900" y="838198"/>
                </a:lnTo>
                <a:cubicBezTo>
                  <a:pt x="3263900" y="894311"/>
                  <a:pt x="3218411" y="939800"/>
                  <a:pt x="3162298" y="939800"/>
                </a:cubicBezTo>
                <a:lnTo>
                  <a:pt x="101602" y="939800"/>
                </a:lnTo>
                <a:cubicBezTo>
                  <a:pt x="45489" y="939800"/>
                  <a:pt x="0" y="894311"/>
                  <a:pt x="0" y="838198"/>
                </a:cubicBezTo>
                <a:lnTo>
                  <a:pt x="0" y="101602"/>
                </a:lnTo>
                <a:cubicBezTo>
                  <a:pt x="0" y="45526"/>
                  <a:pt x="45526" y="0"/>
                  <a:pt x="101602" y="0"/>
                </a:cubicBezTo>
                <a:close/>
              </a:path>
            </a:pathLst>
          </a:custGeom>
          <a:solidFill>
            <a:srgbClr val="0F0F1A"/>
          </a:solidFill>
          <a:ln/>
        </p:spPr>
      </p:sp>
      <p:sp>
        <p:nvSpPr>
          <p:cNvPr id="56" name="Text 54"/>
          <p:cNvSpPr/>
          <p:nvPr/>
        </p:nvSpPr>
        <p:spPr>
          <a:xfrm>
            <a:off x="12369800" y="3657600"/>
            <a:ext cx="3149600" cy="254000"/>
          </a:xfrm>
          <a:prstGeom prst="rect">
            <a:avLst/>
          </a:prstGeom>
          <a:noFill/>
          <a:ln/>
        </p:spPr>
        <p:txBody>
          <a:bodyPr wrap="square" lIns="0" tIns="0" rIns="0" bIns="0" rtlCol="0" anchor="ctr"/>
          <a:lstStyle/>
          <a:p>
            <a:pPr>
              <a:lnSpc>
                <a:spcPct val="120000"/>
              </a:lnSpc>
            </a:pPr>
            <a:r>
              <a:rPr lang="en-US" sz="1400" b="1" dirty="0">
                <a:solidFill>
                  <a:srgbClr val="4A3F8C"/>
                </a:solidFill>
                <a:latin typeface="Liter" pitchFamily="34" charset="0"/>
                <a:ea typeface="Liter" pitchFamily="34" charset="-122"/>
                <a:cs typeface="Liter" pitchFamily="34" charset="-120"/>
              </a:rPr>
              <a:t>Governance</a:t>
            </a:r>
            <a:endParaRPr lang="en-US" sz="1600" dirty="0"/>
          </a:p>
        </p:txBody>
      </p:sp>
      <p:sp>
        <p:nvSpPr>
          <p:cNvPr id="57" name="Text 55"/>
          <p:cNvSpPr/>
          <p:nvPr/>
        </p:nvSpPr>
        <p:spPr>
          <a:xfrm>
            <a:off x="12369800" y="39624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Full DAO transition</a:t>
            </a:r>
            <a:endParaRPr lang="en-US" sz="1600" dirty="0"/>
          </a:p>
        </p:txBody>
      </p:sp>
      <p:sp>
        <p:nvSpPr>
          <p:cNvPr id="58" name="Text 56"/>
          <p:cNvSpPr/>
          <p:nvPr/>
        </p:nvSpPr>
        <p:spPr>
          <a:xfrm>
            <a:off x="12369800" y="4191000"/>
            <a:ext cx="3136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 Elected curator members</a:t>
            </a:r>
            <a:endParaRPr lang="en-US" sz="1600" dirty="0"/>
          </a:p>
        </p:txBody>
      </p:sp>
      <p:sp>
        <p:nvSpPr>
          <p:cNvPr id="59" name="Shape 57"/>
          <p:cNvSpPr/>
          <p:nvPr/>
        </p:nvSpPr>
        <p:spPr>
          <a:xfrm>
            <a:off x="514350" y="5149850"/>
            <a:ext cx="7505700" cy="4648200"/>
          </a:xfrm>
          <a:custGeom>
            <a:avLst/>
            <a:gdLst/>
            <a:ahLst/>
            <a:cxnLst/>
            <a:rect l="l" t="t" r="r" b="b"/>
            <a:pathLst>
              <a:path w="7505700" h="4648200">
                <a:moveTo>
                  <a:pt x="152414" y="0"/>
                </a:moveTo>
                <a:lnTo>
                  <a:pt x="7353286" y="0"/>
                </a:lnTo>
                <a:cubicBezTo>
                  <a:pt x="7437462" y="0"/>
                  <a:pt x="7505700" y="68238"/>
                  <a:pt x="7505700" y="152414"/>
                </a:cubicBezTo>
                <a:lnTo>
                  <a:pt x="7505700" y="4495786"/>
                </a:lnTo>
                <a:cubicBezTo>
                  <a:pt x="7505700" y="4579962"/>
                  <a:pt x="7437462" y="4648200"/>
                  <a:pt x="7353286" y="4648200"/>
                </a:cubicBezTo>
                <a:lnTo>
                  <a:pt x="152414" y="4648200"/>
                </a:lnTo>
                <a:cubicBezTo>
                  <a:pt x="68238" y="4648200"/>
                  <a:pt x="0" y="4579962"/>
                  <a:pt x="0" y="4495786"/>
                </a:cubicBezTo>
                <a:lnTo>
                  <a:pt x="0" y="152414"/>
                </a:lnTo>
                <a:cubicBezTo>
                  <a:pt x="0" y="68238"/>
                  <a:pt x="68238" y="0"/>
                  <a:pt x="152414" y="0"/>
                </a:cubicBezTo>
                <a:close/>
              </a:path>
            </a:pathLst>
          </a:custGeom>
          <a:gradFill rotWithShape="1" flip="none">
            <a:gsLst>
              <a:gs pos="0">
                <a:srgbClr val="1A1A2E"/>
              </a:gs>
              <a:gs pos="100000">
                <a:srgbClr val="4A3F8C">
                  <a:alpha val="20000"/>
                </a:srgbClr>
              </a:gs>
            </a:gsLst>
            <a:lin ang="2700000" scaled="1"/>
          </a:gradFill>
          <a:ln w="12700">
            <a:solidFill>
              <a:srgbClr val="D4AF37">
                <a:alpha val="30196"/>
              </a:srgbClr>
            </a:solidFill>
            <a:prstDash val="solid"/>
          </a:ln>
        </p:spPr>
      </p:sp>
      <p:sp>
        <p:nvSpPr>
          <p:cNvPr id="60" name="Shape 58"/>
          <p:cNvSpPr/>
          <p:nvPr/>
        </p:nvSpPr>
        <p:spPr>
          <a:xfrm>
            <a:off x="806450" y="5461000"/>
            <a:ext cx="254000" cy="254000"/>
          </a:xfrm>
          <a:custGeom>
            <a:avLst/>
            <a:gdLst/>
            <a:ahLst/>
            <a:cxnLst/>
            <a:rect l="l" t="t" r="r" b="b"/>
            <a:pathLst>
              <a:path w="254000" h="254000">
                <a:moveTo>
                  <a:pt x="32693" y="113357"/>
                </a:moveTo>
                <a:cubicBezTo>
                  <a:pt x="39291" y="67221"/>
                  <a:pt x="79028" y="31750"/>
                  <a:pt x="127000" y="31750"/>
                </a:cubicBezTo>
                <a:cubicBezTo>
                  <a:pt x="153293" y="31750"/>
                  <a:pt x="177105" y="42416"/>
                  <a:pt x="194370" y="59630"/>
                </a:cubicBezTo>
                <a:cubicBezTo>
                  <a:pt x="194469" y="59730"/>
                  <a:pt x="194568" y="59829"/>
                  <a:pt x="194667" y="59928"/>
                </a:cubicBezTo>
                <a:lnTo>
                  <a:pt x="198438" y="63500"/>
                </a:lnTo>
                <a:lnTo>
                  <a:pt x="174675" y="63500"/>
                </a:lnTo>
                <a:cubicBezTo>
                  <a:pt x="165894" y="63500"/>
                  <a:pt x="158800" y="70594"/>
                  <a:pt x="158800" y="79375"/>
                </a:cubicBezTo>
                <a:cubicBezTo>
                  <a:pt x="158800" y="88156"/>
                  <a:pt x="165894" y="95250"/>
                  <a:pt x="174675" y="95250"/>
                </a:cubicBezTo>
                <a:lnTo>
                  <a:pt x="238175" y="95250"/>
                </a:lnTo>
                <a:cubicBezTo>
                  <a:pt x="246955" y="95250"/>
                  <a:pt x="254050" y="88156"/>
                  <a:pt x="254050" y="79375"/>
                </a:cubicBezTo>
                <a:lnTo>
                  <a:pt x="254050" y="15875"/>
                </a:lnTo>
                <a:cubicBezTo>
                  <a:pt x="254050" y="7094"/>
                  <a:pt x="246955" y="0"/>
                  <a:pt x="238175" y="0"/>
                </a:cubicBezTo>
                <a:cubicBezTo>
                  <a:pt x="229394" y="0"/>
                  <a:pt x="222300" y="7094"/>
                  <a:pt x="222300" y="15875"/>
                </a:cubicBezTo>
                <a:lnTo>
                  <a:pt x="222300" y="42366"/>
                </a:lnTo>
                <a:lnTo>
                  <a:pt x="216694" y="37058"/>
                </a:lnTo>
                <a:cubicBezTo>
                  <a:pt x="193725" y="14188"/>
                  <a:pt x="161975" y="0"/>
                  <a:pt x="127000" y="0"/>
                </a:cubicBezTo>
                <a:cubicBezTo>
                  <a:pt x="63004" y="0"/>
                  <a:pt x="10071" y="47327"/>
                  <a:pt x="1290" y="108893"/>
                </a:cubicBezTo>
                <a:cubicBezTo>
                  <a:pt x="50" y="117574"/>
                  <a:pt x="6052" y="125611"/>
                  <a:pt x="14734" y="126851"/>
                </a:cubicBezTo>
                <a:cubicBezTo>
                  <a:pt x="23416" y="128091"/>
                  <a:pt x="31452" y="122039"/>
                  <a:pt x="32693" y="113407"/>
                </a:cubicBezTo>
                <a:close/>
                <a:moveTo>
                  <a:pt x="252710" y="145107"/>
                </a:moveTo>
                <a:cubicBezTo>
                  <a:pt x="253950" y="136426"/>
                  <a:pt x="247898" y="128389"/>
                  <a:pt x="239266" y="127149"/>
                </a:cubicBezTo>
                <a:cubicBezTo>
                  <a:pt x="230634" y="125909"/>
                  <a:pt x="222548" y="131961"/>
                  <a:pt x="221307" y="140593"/>
                </a:cubicBezTo>
                <a:cubicBezTo>
                  <a:pt x="214709" y="186730"/>
                  <a:pt x="174972" y="222200"/>
                  <a:pt x="127000" y="222200"/>
                </a:cubicBezTo>
                <a:cubicBezTo>
                  <a:pt x="100707" y="222200"/>
                  <a:pt x="76895" y="211534"/>
                  <a:pt x="59630" y="194320"/>
                </a:cubicBezTo>
                <a:cubicBezTo>
                  <a:pt x="59531" y="194221"/>
                  <a:pt x="59432" y="194121"/>
                  <a:pt x="59333" y="194022"/>
                </a:cubicBezTo>
                <a:lnTo>
                  <a:pt x="55562" y="190450"/>
                </a:lnTo>
                <a:lnTo>
                  <a:pt x="79325" y="190450"/>
                </a:lnTo>
                <a:cubicBezTo>
                  <a:pt x="88106" y="190450"/>
                  <a:pt x="95200" y="183356"/>
                  <a:pt x="95200" y="174575"/>
                </a:cubicBezTo>
                <a:cubicBezTo>
                  <a:pt x="95200" y="165795"/>
                  <a:pt x="88106" y="158700"/>
                  <a:pt x="79325" y="158700"/>
                </a:cubicBezTo>
                <a:lnTo>
                  <a:pt x="15875" y="158750"/>
                </a:lnTo>
                <a:cubicBezTo>
                  <a:pt x="11658" y="158750"/>
                  <a:pt x="7590" y="160437"/>
                  <a:pt x="4614" y="163463"/>
                </a:cubicBezTo>
                <a:cubicBezTo>
                  <a:pt x="1637" y="166489"/>
                  <a:pt x="-50" y="170507"/>
                  <a:pt x="0" y="174774"/>
                </a:cubicBezTo>
                <a:lnTo>
                  <a:pt x="496" y="237778"/>
                </a:lnTo>
                <a:cubicBezTo>
                  <a:pt x="546" y="246559"/>
                  <a:pt x="7739" y="253603"/>
                  <a:pt x="16520" y="253504"/>
                </a:cubicBezTo>
                <a:cubicBezTo>
                  <a:pt x="25301" y="253405"/>
                  <a:pt x="32345" y="246261"/>
                  <a:pt x="32246" y="237480"/>
                </a:cubicBezTo>
                <a:lnTo>
                  <a:pt x="32048" y="211931"/>
                </a:lnTo>
                <a:lnTo>
                  <a:pt x="37356" y="216942"/>
                </a:lnTo>
                <a:cubicBezTo>
                  <a:pt x="60325" y="239812"/>
                  <a:pt x="92025" y="254000"/>
                  <a:pt x="127000" y="254000"/>
                </a:cubicBezTo>
                <a:cubicBezTo>
                  <a:pt x="190996" y="254000"/>
                  <a:pt x="243929" y="206673"/>
                  <a:pt x="252710" y="145107"/>
                </a:cubicBezTo>
                <a:close/>
              </a:path>
            </a:pathLst>
          </a:custGeom>
          <a:solidFill>
            <a:srgbClr val="D4AF37"/>
          </a:solidFill>
          <a:ln/>
        </p:spPr>
      </p:sp>
      <p:sp>
        <p:nvSpPr>
          <p:cNvPr id="61" name="Text 59"/>
          <p:cNvSpPr/>
          <p:nvPr/>
        </p:nvSpPr>
        <p:spPr>
          <a:xfrm>
            <a:off x="1092200" y="5410200"/>
            <a:ext cx="6794500" cy="355600"/>
          </a:xfrm>
          <a:prstGeom prst="rect">
            <a:avLst/>
          </a:prstGeom>
          <a:noFill/>
          <a:ln/>
        </p:spPr>
        <p:txBody>
          <a:bodyPr wrap="square" lIns="0" tIns="0" rIns="0" bIns="0" rtlCol="0" anchor="ctr"/>
          <a:lstStyle/>
          <a:p>
            <a:pPr>
              <a:lnSpc>
                <a:spcPct val="120000"/>
              </a:lnSpc>
            </a:pPr>
            <a:r>
              <a:rPr lang="en-US" sz="2000" b="1" dirty="0">
                <a:solidFill>
                  <a:srgbClr val="D4AF37"/>
                </a:solidFill>
                <a:latin typeface="Liter" pitchFamily="34" charset="0"/>
                <a:ea typeface="Liter" pitchFamily="34" charset="-122"/>
                <a:cs typeface="Liter" pitchFamily="34" charset="-120"/>
              </a:rPr>
              <a:t>Long-Term Vision: 2028+</a:t>
            </a:r>
            <a:endParaRPr lang="en-US" sz="1600" dirty="0"/>
          </a:p>
        </p:txBody>
      </p:sp>
      <p:sp>
        <p:nvSpPr>
          <p:cNvPr id="62" name="Shape 60"/>
          <p:cNvSpPr/>
          <p:nvPr/>
        </p:nvSpPr>
        <p:spPr>
          <a:xfrm>
            <a:off x="774700" y="5918200"/>
            <a:ext cx="6985000" cy="1727200"/>
          </a:xfrm>
          <a:custGeom>
            <a:avLst/>
            <a:gdLst/>
            <a:ahLst/>
            <a:cxnLst/>
            <a:rect l="l" t="t" r="r" b="b"/>
            <a:pathLst>
              <a:path w="6985000" h="1727200">
                <a:moveTo>
                  <a:pt x="101594" y="0"/>
                </a:moveTo>
                <a:lnTo>
                  <a:pt x="6883406" y="0"/>
                </a:lnTo>
                <a:cubicBezTo>
                  <a:pt x="6939515" y="0"/>
                  <a:pt x="6985000" y="45485"/>
                  <a:pt x="6985000" y="101594"/>
                </a:cubicBezTo>
                <a:lnTo>
                  <a:pt x="6985000" y="1625606"/>
                </a:lnTo>
                <a:cubicBezTo>
                  <a:pt x="6985000" y="1681715"/>
                  <a:pt x="6939515" y="1727200"/>
                  <a:pt x="6883406" y="1727200"/>
                </a:cubicBezTo>
                <a:lnTo>
                  <a:pt x="101594" y="1727200"/>
                </a:lnTo>
                <a:cubicBezTo>
                  <a:pt x="45485" y="1727200"/>
                  <a:pt x="0" y="1681715"/>
                  <a:pt x="0" y="1625606"/>
                </a:cubicBezTo>
                <a:lnTo>
                  <a:pt x="0" y="101594"/>
                </a:lnTo>
                <a:cubicBezTo>
                  <a:pt x="0" y="45523"/>
                  <a:pt x="45523" y="0"/>
                  <a:pt x="101594" y="0"/>
                </a:cubicBezTo>
                <a:close/>
              </a:path>
            </a:pathLst>
          </a:custGeom>
          <a:solidFill>
            <a:srgbClr val="0F0F1A"/>
          </a:solidFill>
          <a:ln/>
        </p:spPr>
      </p:sp>
      <p:sp>
        <p:nvSpPr>
          <p:cNvPr id="63" name="Shape 61"/>
          <p:cNvSpPr/>
          <p:nvPr/>
        </p:nvSpPr>
        <p:spPr>
          <a:xfrm>
            <a:off x="1016000" y="6146800"/>
            <a:ext cx="304800" cy="304800"/>
          </a:xfrm>
          <a:custGeom>
            <a:avLst/>
            <a:gdLst/>
            <a:ahLst/>
            <a:cxnLst/>
            <a:rect l="l" t="t" r="r" b="b"/>
            <a:pathLst>
              <a:path w="304800" h="304800">
                <a:moveTo>
                  <a:pt x="209490" y="166688"/>
                </a:moveTo>
                <a:lnTo>
                  <a:pt x="95845" y="166688"/>
                </a:lnTo>
                <a:cubicBezTo>
                  <a:pt x="97572" y="205085"/>
                  <a:pt x="106085" y="240447"/>
                  <a:pt x="118170" y="266343"/>
                </a:cubicBezTo>
                <a:cubicBezTo>
                  <a:pt x="124956" y="280928"/>
                  <a:pt x="132278" y="291227"/>
                  <a:pt x="139065" y="297537"/>
                </a:cubicBezTo>
                <a:cubicBezTo>
                  <a:pt x="145733" y="303788"/>
                  <a:pt x="150316" y="304800"/>
                  <a:pt x="152698" y="304800"/>
                </a:cubicBezTo>
                <a:cubicBezTo>
                  <a:pt x="155079" y="304800"/>
                  <a:pt x="159663" y="303788"/>
                  <a:pt x="166330" y="297537"/>
                </a:cubicBezTo>
                <a:cubicBezTo>
                  <a:pt x="173117" y="291227"/>
                  <a:pt x="180439" y="280868"/>
                  <a:pt x="187226" y="266343"/>
                </a:cubicBezTo>
                <a:cubicBezTo>
                  <a:pt x="199311" y="240447"/>
                  <a:pt x="207824" y="205085"/>
                  <a:pt x="209550" y="166688"/>
                </a:cubicBezTo>
                <a:close/>
                <a:moveTo>
                  <a:pt x="95786" y="138113"/>
                </a:moveTo>
                <a:lnTo>
                  <a:pt x="209431" y="138113"/>
                </a:lnTo>
                <a:cubicBezTo>
                  <a:pt x="207764" y="99715"/>
                  <a:pt x="199251" y="64353"/>
                  <a:pt x="187166" y="38457"/>
                </a:cubicBezTo>
                <a:cubicBezTo>
                  <a:pt x="180380" y="23932"/>
                  <a:pt x="173057" y="13573"/>
                  <a:pt x="166271" y="7263"/>
                </a:cubicBezTo>
                <a:cubicBezTo>
                  <a:pt x="159603" y="1012"/>
                  <a:pt x="155019" y="0"/>
                  <a:pt x="152638" y="0"/>
                </a:cubicBezTo>
                <a:cubicBezTo>
                  <a:pt x="150257" y="0"/>
                  <a:pt x="145673" y="1012"/>
                  <a:pt x="139005" y="7263"/>
                </a:cubicBezTo>
                <a:cubicBezTo>
                  <a:pt x="132219" y="13573"/>
                  <a:pt x="124897" y="23932"/>
                  <a:pt x="118110" y="38457"/>
                </a:cubicBezTo>
                <a:cubicBezTo>
                  <a:pt x="106025" y="64353"/>
                  <a:pt x="97512" y="99715"/>
                  <a:pt x="95786" y="138113"/>
                </a:cubicBezTo>
                <a:close/>
                <a:moveTo>
                  <a:pt x="67211" y="138113"/>
                </a:moveTo>
                <a:cubicBezTo>
                  <a:pt x="69294" y="87154"/>
                  <a:pt x="82451" y="39826"/>
                  <a:pt x="101679" y="8751"/>
                </a:cubicBezTo>
                <a:cubicBezTo>
                  <a:pt x="46851" y="28158"/>
                  <a:pt x="6489" y="78105"/>
                  <a:pt x="893" y="138113"/>
                </a:cubicBezTo>
                <a:lnTo>
                  <a:pt x="67211" y="138113"/>
                </a:lnTo>
                <a:close/>
                <a:moveTo>
                  <a:pt x="893" y="166688"/>
                </a:moveTo>
                <a:cubicBezTo>
                  <a:pt x="6489" y="226695"/>
                  <a:pt x="46851" y="276642"/>
                  <a:pt x="101679" y="296049"/>
                </a:cubicBezTo>
                <a:cubicBezTo>
                  <a:pt x="82451" y="264974"/>
                  <a:pt x="69294" y="217646"/>
                  <a:pt x="67211" y="166688"/>
                </a:cubicBezTo>
                <a:lnTo>
                  <a:pt x="893" y="166688"/>
                </a:lnTo>
                <a:close/>
                <a:moveTo>
                  <a:pt x="238065" y="166688"/>
                </a:moveTo>
                <a:cubicBezTo>
                  <a:pt x="235982" y="217646"/>
                  <a:pt x="222825" y="264974"/>
                  <a:pt x="203597" y="296049"/>
                </a:cubicBezTo>
                <a:cubicBezTo>
                  <a:pt x="258425" y="276582"/>
                  <a:pt x="298787" y="226695"/>
                  <a:pt x="304383" y="166688"/>
                </a:cubicBezTo>
                <a:lnTo>
                  <a:pt x="238065" y="166688"/>
                </a:lnTo>
                <a:close/>
                <a:moveTo>
                  <a:pt x="304383" y="138113"/>
                </a:moveTo>
                <a:cubicBezTo>
                  <a:pt x="298787" y="78105"/>
                  <a:pt x="258425" y="28158"/>
                  <a:pt x="203597" y="8751"/>
                </a:cubicBezTo>
                <a:cubicBezTo>
                  <a:pt x="222825" y="39826"/>
                  <a:pt x="235982" y="87154"/>
                  <a:pt x="238065" y="138113"/>
                </a:cubicBezTo>
                <a:lnTo>
                  <a:pt x="304383" y="138113"/>
                </a:lnTo>
                <a:close/>
              </a:path>
            </a:pathLst>
          </a:custGeom>
          <a:solidFill>
            <a:srgbClr val="4A3F8C"/>
          </a:solidFill>
          <a:ln/>
        </p:spPr>
      </p:sp>
      <p:sp>
        <p:nvSpPr>
          <p:cNvPr id="64" name="Text 62"/>
          <p:cNvSpPr/>
          <p:nvPr/>
        </p:nvSpPr>
        <p:spPr>
          <a:xfrm>
            <a:off x="1511300" y="6121400"/>
            <a:ext cx="3136900" cy="355600"/>
          </a:xfrm>
          <a:prstGeom prst="rect">
            <a:avLst/>
          </a:prstGeom>
          <a:noFill/>
          <a:ln/>
        </p:spPr>
        <p:txBody>
          <a:bodyPr wrap="square" lIns="0" tIns="0" rIns="0" bIns="0" rtlCol="0" anchor="ctr"/>
          <a:lstStyle/>
          <a:p>
            <a:pPr>
              <a:lnSpc>
                <a:spcPct val="130000"/>
              </a:lnSpc>
            </a:pPr>
            <a:r>
              <a:rPr lang="en-US" sz="1800" b="1" dirty="0">
                <a:solidFill>
                  <a:srgbClr val="F5F5F5"/>
                </a:solidFill>
                <a:latin typeface="Liter" pitchFamily="34" charset="0"/>
                <a:ea typeface="Liter" pitchFamily="34" charset="-122"/>
                <a:cs typeface="Liter" pitchFamily="34" charset="-120"/>
              </a:rPr>
              <a:t>Global Spiritual Asset Registry</a:t>
            </a:r>
            <a:endParaRPr lang="en-US" sz="1600" dirty="0"/>
          </a:p>
        </p:txBody>
      </p:sp>
      <p:sp>
        <p:nvSpPr>
          <p:cNvPr id="65" name="Text 63"/>
          <p:cNvSpPr/>
          <p:nvPr/>
        </p:nvSpPr>
        <p:spPr>
          <a:xfrm>
            <a:off x="977900" y="6578600"/>
            <a:ext cx="6667500" cy="863600"/>
          </a:xfrm>
          <a:prstGeom prst="rect">
            <a:avLst/>
          </a:prstGeom>
          <a:noFill/>
          <a:ln/>
        </p:spPr>
        <p:txBody>
          <a:bodyPr wrap="square" lIns="0" tIns="0" rIns="0" bIns="0" rtlCol="0" anchor="ctr"/>
          <a:lstStyle/>
          <a:p>
            <a:pPr>
              <a:lnSpc>
                <a:spcPct val="14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Decentralized, cross-chain database serving as </a:t>
            </a:r>
            <a:pPr>
              <a:lnSpc>
                <a:spcPct val="140000"/>
              </a:lnSpc>
            </a:pPr>
            <a:r>
              <a:rPr lang="en-US" sz="1400" dirty="0">
                <a:solidFill>
                  <a:srgbClr val="D4AF37"/>
                </a:solidFill>
                <a:highlight>
                  <a:srgbClr val="D4AF37">
                    <a:alpha val="20000"/>
                  </a:srgbClr>
                </a:highlight>
                <a:latin typeface="Quattrocento Sans" pitchFamily="34" charset="0"/>
                <a:ea typeface="Quattrocento Sans" pitchFamily="34" charset="-122"/>
                <a:cs typeface="Quattrocento Sans" pitchFamily="34" charset="-120"/>
              </a:rPr>
              <a:t>authoritative record </a:t>
            </a:r>
            <a:pPr>
              <a:lnSpc>
                <a:spcPct val="14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of tokenized cultural and religious artifacts, integrating with traditional museum databases and supporting academic research.</a:t>
            </a:r>
            <a:endParaRPr lang="en-US" sz="1600" dirty="0"/>
          </a:p>
        </p:txBody>
      </p:sp>
      <p:sp>
        <p:nvSpPr>
          <p:cNvPr id="66" name="Shape 64"/>
          <p:cNvSpPr/>
          <p:nvPr/>
        </p:nvSpPr>
        <p:spPr>
          <a:xfrm>
            <a:off x="774700" y="7800975"/>
            <a:ext cx="6985000" cy="1727200"/>
          </a:xfrm>
          <a:custGeom>
            <a:avLst/>
            <a:gdLst/>
            <a:ahLst/>
            <a:cxnLst/>
            <a:rect l="l" t="t" r="r" b="b"/>
            <a:pathLst>
              <a:path w="6985000" h="1727200">
                <a:moveTo>
                  <a:pt x="101594" y="0"/>
                </a:moveTo>
                <a:lnTo>
                  <a:pt x="6883406" y="0"/>
                </a:lnTo>
                <a:cubicBezTo>
                  <a:pt x="6939515" y="0"/>
                  <a:pt x="6985000" y="45485"/>
                  <a:pt x="6985000" y="101594"/>
                </a:cubicBezTo>
                <a:lnTo>
                  <a:pt x="6985000" y="1625606"/>
                </a:lnTo>
                <a:cubicBezTo>
                  <a:pt x="6985000" y="1681715"/>
                  <a:pt x="6939515" y="1727200"/>
                  <a:pt x="6883406" y="1727200"/>
                </a:cubicBezTo>
                <a:lnTo>
                  <a:pt x="101594" y="1727200"/>
                </a:lnTo>
                <a:cubicBezTo>
                  <a:pt x="45485" y="1727200"/>
                  <a:pt x="0" y="1681715"/>
                  <a:pt x="0" y="1625606"/>
                </a:cubicBezTo>
                <a:lnTo>
                  <a:pt x="0" y="101594"/>
                </a:lnTo>
                <a:cubicBezTo>
                  <a:pt x="0" y="45523"/>
                  <a:pt x="45523" y="0"/>
                  <a:pt x="101594" y="0"/>
                </a:cubicBezTo>
                <a:close/>
              </a:path>
            </a:pathLst>
          </a:custGeom>
          <a:solidFill>
            <a:srgbClr val="0F0F1A"/>
          </a:solidFill>
          <a:ln/>
        </p:spPr>
      </p:sp>
      <p:sp>
        <p:nvSpPr>
          <p:cNvPr id="67" name="Shape 65"/>
          <p:cNvSpPr/>
          <p:nvPr/>
        </p:nvSpPr>
        <p:spPr>
          <a:xfrm>
            <a:off x="1016000" y="8029575"/>
            <a:ext cx="304800" cy="304800"/>
          </a:xfrm>
          <a:custGeom>
            <a:avLst/>
            <a:gdLst/>
            <a:ahLst/>
            <a:cxnLst/>
            <a:rect l="l" t="t" r="r" b="b"/>
            <a:pathLst>
              <a:path w="304800" h="304800">
                <a:moveTo>
                  <a:pt x="71438" y="33338"/>
                </a:moveTo>
                <a:cubicBezTo>
                  <a:pt x="71438" y="14942"/>
                  <a:pt x="86380" y="0"/>
                  <a:pt x="104775" y="0"/>
                </a:cubicBezTo>
                <a:lnTo>
                  <a:pt x="119062" y="0"/>
                </a:lnTo>
                <a:cubicBezTo>
                  <a:pt x="129600" y="0"/>
                  <a:pt x="138113" y="8513"/>
                  <a:pt x="138113" y="19050"/>
                </a:cubicBezTo>
                <a:lnTo>
                  <a:pt x="138113" y="285750"/>
                </a:lnTo>
                <a:cubicBezTo>
                  <a:pt x="138113" y="296287"/>
                  <a:pt x="129600" y="304800"/>
                  <a:pt x="119062" y="304800"/>
                </a:cubicBezTo>
                <a:lnTo>
                  <a:pt x="100013" y="304800"/>
                </a:lnTo>
                <a:cubicBezTo>
                  <a:pt x="82272" y="304800"/>
                  <a:pt x="67330" y="292656"/>
                  <a:pt x="63103" y="276225"/>
                </a:cubicBezTo>
                <a:cubicBezTo>
                  <a:pt x="62686" y="276225"/>
                  <a:pt x="62329" y="276225"/>
                  <a:pt x="61912" y="276225"/>
                </a:cubicBezTo>
                <a:cubicBezTo>
                  <a:pt x="35600" y="276225"/>
                  <a:pt x="14288" y="254913"/>
                  <a:pt x="14288" y="228600"/>
                </a:cubicBezTo>
                <a:cubicBezTo>
                  <a:pt x="14288" y="217884"/>
                  <a:pt x="17859" y="208002"/>
                  <a:pt x="23813" y="200025"/>
                </a:cubicBezTo>
                <a:cubicBezTo>
                  <a:pt x="12263" y="191333"/>
                  <a:pt x="4763" y="177522"/>
                  <a:pt x="4763" y="161925"/>
                </a:cubicBezTo>
                <a:cubicBezTo>
                  <a:pt x="4763" y="143530"/>
                  <a:pt x="15240" y="127516"/>
                  <a:pt x="30480" y="119598"/>
                </a:cubicBezTo>
                <a:cubicBezTo>
                  <a:pt x="26253" y="112455"/>
                  <a:pt x="23813" y="104120"/>
                  <a:pt x="23813" y="95250"/>
                </a:cubicBezTo>
                <a:cubicBezTo>
                  <a:pt x="23813" y="68937"/>
                  <a:pt x="45125" y="47625"/>
                  <a:pt x="71438" y="47625"/>
                </a:cubicBezTo>
                <a:lnTo>
                  <a:pt x="71438" y="33338"/>
                </a:lnTo>
                <a:close/>
                <a:moveTo>
                  <a:pt x="233363" y="33338"/>
                </a:moveTo>
                <a:lnTo>
                  <a:pt x="233363" y="47625"/>
                </a:lnTo>
                <a:cubicBezTo>
                  <a:pt x="259675" y="47625"/>
                  <a:pt x="280987" y="68937"/>
                  <a:pt x="280987" y="95250"/>
                </a:cubicBezTo>
                <a:cubicBezTo>
                  <a:pt x="280987" y="104180"/>
                  <a:pt x="278547" y="112514"/>
                  <a:pt x="274320" y="119598"/>
                </a:cubicBezTo>
                <a:cubicBezTo>
                  <a:pt x="289620" y="127516"/>
                  <a:pt x="300038" y="143470"/>
                  <a:pt x="300038" y="161925"/>
                </a:cubicBezTo>
                <a:cubicBezTo>
                  <a:pt x="300038" y="177522"/>
                  <a:pt x="292537" y="191333"/>
                  <a:pt x="280987" y="200025"/>
                </a:cubicBezTo>
                <a:cubicBezTo>
                  <a:pt x="286941" y="208002"/>
                  <a:pt x="290513" y="217884"/>
                  <a:pt x="290513" y="228600"/>
                </a:cubicBezTo>
                <a:cubicBezTo>
                  <a:pt x="290513" y="254913"/>
                  <a:pt x="269200" y="276225"/>
                  <a:pt x="242888" y="276225"/>
                </a:cubicBezTo>
                <a:cubicBezTo>
                  <a:pt x="242471" y="276225"/>
                  <a:pt x="242114" y="276225"/>
                  <a:pt x="241697" y="276225"/>
                </a:cubicBezTo>
                <a:cubicBezTo>
                  <a:pt x="237470" y="292656"/>
                  <a:pt x="222528" y="304800"/>
                  <a:pt x="204787" y="304800"/>
                </a:cubicBezTo>
                <a:lnTo>
                  <a:pt x="185738" y="304800"/>
                </a:lnTo>
                <a:cubicBezTo>
                  <a:pt x="175200" y="304800"/>
                  <a:pt x="166688" y="296287"/>
                  <a:pt x="166688" y="285750"/>
                </a:cubicBezTo>
                <a:lnTo>
                  <a:pt x="166688" y="19050"/>
                </a:lnTo>
                <a:cubicBezTo>
                  <a:pt x="166688" y="8513"/>
                  <a:pt x="175200" y="0"/>
                  <a:pt x="185738" y="0"/>
                </a:cubicBezTo>
                <a:lnTo>
                  <a:pt x="200025" y="0"/>
                </a:lnTo>
                <a:cubicBezTo>
                  <a:pt x="218420" y="0"/>
                  <a:pt x="233363" y="14942"/>
                  <a:pt x="233363" y="33338"/>
                </a:cubicBezTo>
                <a:close/>
              </a:path>
            </a:pathLst>
          </a:custGeom>
          <a:solidFill>
            <a:srgbClr val="D4AF37"/>
          </a:solidFill>
          <a:ln/>
        </p:spPr>
      </p:sp>
      <p:sp>
        <p:nvSpPr>
          <p:cNvPr id="68" name="Text 66"/>
          <p:cNvSpPr/>
          <p:nvPr/>
        </p:nvSpPr>
        <p:spPr>
          <a:xfrm>
            <a:off x="1511300" y="8004175"/>
            <a:ext cx="3225800" cy="355600"/>
          </a:xfrm>
          <a:prstGeom prst="rect">
            <a:avLst/>
          </a:prstGeom>
          <a:noFill/>
          <a:ln/>
        </p:spPr>
        <p:txBody>
          <a:bodyPr wrap="square" lIns="0" tIns="0" rIns="0" bIns="0" rtlCol="0" anchor="ctr"/>
          <a:lstStyle/>
          <a:p>
            <a:pPr>
              <a:lnSpc>
                <a:spcPct val="130000"/>
              </a:lnSpc>
            </a:pPr>
            <a:r>
              <a:rPr lang="en-US" sz="1800" b="1" dirty="0">
                <a:solidFill>
                  <a:srgbClr val="F5F5F5"/>
                </a:solidFill>
                <a:latin typeface="Liter" pitchFamily="34" charset="0"/>
                <a:ea typeface="Liter" pitchFamily="34" charset="-122"/>
                <a:cs typeface="Liter" pitchFamily="34" charset="-120"/>
              </a:rPr>
              <a:t>AI-Powered Heritage Valuation</a:t>
            </a:r>
            <a:endParaRPr lang="en-US" sz="1600" dirty="0"/>
          </a:p>
        </p:txBody>
      </p:sp>
      <p:sp>
        <p:nvSpPr>
          <p:cNvPr id="69" name="Text 67"/>
          <p:cNvSpPr/>
          <p:nvPr/>
        </p:nvSpPr>
        <p:spPr>
          <a:xfrm>
            <a:off x="977900" y="8461375"/>
            <a:ext cx="6667500" cy="863600"/>
          </a:xfrm>
          <a:prstGeom prst="rect">
            <a:avLst/>
          </a:prstGeom>
          <a:noFill/>
          <a:ln/>
        </p:spPr>
        <p:txBody>
          <a:bodyPr wrap="square" lIns="0" tIns="0" rIns="0" bIns="0" rtlCol="0" anchor="ctr"/>
          <a:lstStyle/>
          <a:p>
            <a:pPr>
              <a:lnSpc>
                <a:spcPct val="14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Sophisticated algorithms for </a:t>
            </a:r>
            <a:pPr>
              <a:lnSpc>
                <a:spcPct val="140000"/>
              </a:lnSpc>
            </a:pPr>
            <a:r>
              <a:rPr lang="en-US" sz="1400" dirty="0">
                <a:solidFill>
                  <a:srgbClr val="4A3F8C"/>
                </a:solidFill>
                <a:highlight>
                  <a:srgbClr val="4A3F8C">
                    <a:alpha val="30000"/>
                  </a:srgbClr>
                </a:highlight>
                <a:latin typeface="Quattrocento Sans" pitchFamily="34" charset="0"/>
                <a:ea typeface="Quattrocento Sans" pitchFamily="34" charset="-122"/>
                <a:cs typeface="Quattrocento Sans" pitchFamily="34" charset="-120"/>
              </a:rPr>
              <a:t>fair market valuation </a:t>
            </a:r>
            <a:pPr>
              <a:lnSpc>
                <a:spcPct val="14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of unique spiritual NFTs, supporting insurance underwriting and lending protocols with machine learning for trait analysis.</a:t>
            </a:r>
            <a:endParaRPr lang="en-US" sz="1600" dirty="0"/>
          </a:p>
        </p:txBody>
      </p:sp>
      <p:sp>
        <p:nvSpPr>
          <p:cNvPr id="70" name="Shape 68"/>
          <p:cNvSpPr/>
          <p:nvPr/>
        </p:nvSpPr>
        <p:spPr>
          <a:xfrm>
            <a:off x="8235950" y="5149850"/>
            <a:ext cx="7505700" cy="4648200"/>
          </a:xfrm>
          <a:custGeom>
            <a:avLst/>
            <a:gdLst/>
            <a:ahLst/>
            <a:cxnLst/>
            <a:rect l="l" t="t" r="r" b="b"/>
            <a:pathLst>
              <a:path w="7505700" h="4648200">
                <a:moveTo>
                  <a:pt x="152414" y="0"/>
                </a:moveTo>
                <a:lnTo>
                  <a:pt x="7353286" y="0"/>
                </a:lnTo>
                <a:cubicBezTo>
                  <a:pt x="7437462" y="0"/>
                  <a:pt x="7505700" y="68238"/>
                  <a:pt x="7505700" y="152414"/>
                </a:cubicBezTo>
                <a:lnTo>
                  <a:pt x="7505700" y="4495786"/>
                </a:lnTo>
                <a:cubicBezTo>
                  <a:pt x="7505700" y="4579962"/>
                  <a:pt x="7437462" y="4648200"/>
                  <a:pt x="7353286" y="4648200"/>
                </a:cubicBezTo>
                <a:lnTo>
                  <a:pt x="152414" y="4648200"/>
                </a:lnTo>
                <a:cubicBezTo>
                  <a:pt x="68238" y="4648200"/>
                  <a:pt x="0" y="4579962"/>
                  <a:pt x="0" y="4495786"/>
                </a:cubicBezTo>
                <a:lnTo>
                  <a:pt x="0" y="152414"/>
                </a:lnTo>
                <a:cubicBezTo>
                  <a:pt x="0" y="68238"/>
                  <a:pt x="68238" y="0"/>
                  <a:pt x="152414" y="0"/>
                </a:cubicBezTo>
                <a:close/>
              </a:path>
            </a:pathLst>
          </a:custGeom>
          <a:gradFill rotWithShape="1" flip="none">
            <a:gsLst>
              <a:gs pos="0">
                <a:srgbClr val="1A1A2E"/>
              </a:gs>
              <a:gs pos="100000">
                <a:srgbClr val="4A3F8C">
                  <a:alpha val="20000"/>
                </a:srgbClr>
              </a:gs>
            </a:gsLst>
            <a:lin ang="2700000" scaled="1"/>
          </a:gradFill>
          <a:ln w="12700">
            <a:solidFill>
              <a:srgbClr val="4A3F8C">
                <a:alpha val="30196"/>
              </a:srgbClr>
            </a:solidFill>
            <a:prstDash val="solid"/>
          </a:ln>
        </p:spPr>
      </p:sp>
      <p:sp>
        <p:nvSpPr>
          <p:cNvPr id="71" name="Shape 69"/>
          <p:cNvSpPr/>
          <p:nvPr/>
        </p:nvSpPr>
        <p:spPr>
          <a:xfrm>
            <a:off x="8528050" y="5461000"/>
            <a:ext cx="254000" cy="254000"/>
          </a:xfrm>
          <a:custGeom>
            <a:avLst/>
            <a:gdLst/>
            <a:ahLst/>
            <a:cxnLst/>
            <a:rect l="l" t="t" r="r" b="b"/>
            <a:pathLst>
              <a:path w="254000" h="254000">
                <a:moveTo>
                  <a:pt x="63500" y="158750"/>
                </a:moveTo>
                <a:lnTo>
                  <a:pt x="12154" y="158750"/>
                </a:lnTo>
                <a:cubicBezTo>
                  <a:pt x="-198" y="158750"/>
                  <a:pt x="-7789" y="145306"/>
                  <a:pt x="-1439" y="134689"/>
                </a:cubicBezTo>
                <a:lnTo>
                  <a:pt x="24805" y="90934"/>
                </a:lnTo>
                <a:cubicBezTo>
                  <a:pt x="29121" y="83741"/>
                  <a:pt x="36860" y="79375"/>
                  <a:pt x="45244" y="79375"/>
                </a:cubicBezTo>
                <a:lnTo>
                  <a:pt x="92373" y="79375"/>
                </a:lnTo>
                <a:cubicBezTo>
                  <a:pt x="130125" y="15429"/>
                  <a:pt x="186432" y="12204"/>
                  <a:pt x="224086" y="17711"/>
                </a:cubicBezTo>
                <a:cubicBezTo>
                  <a:pt x="230436" y="18653"/>
                  <a:pt x="235396" y="23614"/>
                  <a:pt x="236289" y="29914"/>
                </a:cubicBezTo>
                <a:cubicBezTo>
                  <a:pt x="241796" y="67568"/>
                  <a:pt x="238571" y="123875"/>
                  <a:pt x="174625" y="161627"/>
                </a:cubicBezTo>
                <a:lnTo>
                  <a:pt x="174625" y="208756"/>
                </a:lnTo>
                <a:cubicBezTo>
                  <a:pt x="174625" y="217140"/>
                  <a:pt x="170259" y="224879"/>
                  <a:pt x="163066" y="229195"/>
                </a:cubicBezTo>
                <a:lnTo>
                  <a:pt x="119311" y="255439"/>
                </a:lnTo>
                <a:cubicBezTo>
                  <a:pt x="108744" y="261789"/>
                  <a:pt x="95250" y="254149"/>
                  <a:pt x="95250" y="241846"/>
                </a:cubicBezTo>
                <a:lnTo>
                  <a:pt x="95250" y="190500"/>
                </a:lnTo>
                <a:cubicBezTo>
                  <a:pt x="95250" y="172988"/>
                  <a:pt x="81012" y="158750"/>
                  <a:pt x="63500" y="158750"/>
                </a:cubicBezTo>
                <a:lnTo>
                  <a:pt x="63450" y="158750"/>
                </a:lnTo>
                <a:close/>
                <a:moveTo>
                  <a:pt x="198438" y="79375"/>
                </a:moveTo>
                <a:cubicBezTo>
                  <a:pt x="198438" y="66233"/>
                  <a:pt x="187767" y="55563"/>
                  <a:pt x="174625" y="55563"/>
                </a:cubicBezTo>
                <a:cubicBezTo>
                  <a:pt x="161483" y="55563"/>
                  <a:pt x="150813" y="66233"/>
                  <a:pt x="150813" y="79375"/>
                </a:cubicBezTo>
                <a:cubicBezTo>
                  <a:pt x="150813" y="92517"/>
                  <a:pt x="161483" y="103188"/>
                  <a:pt x="174625" y="103188"/>
                </a:cubicBezTo>
                <a:cubicBezTo>
                  <a:pt x="187767" y="103188"/>
                  <a:pt x="198438" y="92517"/>
                  <a:pt x="198438" y="79375"/>
                </a:cubicBezTo>
                <a:close/>
              </a:path>
            </a:pathLst>
          </a:custGeom>
          <a:solidFill>
            <a:srgbClr val="4A3F8C"/>
          </a:solidFill>
          <a:ln/>
        </p:spPr>
      </p:sp>
      <p:sp>
        <p:nvSpPr>
          <p:cNvPr id="72" name="Text 70"/>
          <p:cNvSpPr/>
          <p:nvPr/>
        </p:nvSpPr>
        <p:spPr>
          <a:xfrm>
            <a:off x="8813800" y="5410200"/>
            <a:ext cx="6794500" cy="355600"/>
          </a:xfrm>
          <a:prstGeom prst="rect">
            <a:avLst/>
          </a:prstGeom>
          <a:noFill/>
          <a:ln/>
        </p:spPr>
        <p:txBody>
          <a:bodyPr wrap="square" lIns="0" tIns="0" rIns="0" bIns="0" rtlCol="0" anchor="ctr"/>
          <a:lstStyle/>
          <a:p>
            <a:pPr>
              <a:lnSpc>
                <a:spcPct val="120000"/>
              </a:lnSpc>
            </a:pPr>
            <a:r>
              <a:rPr lang="en-US" sz="2000" b="1" dirty="0">
                <a:solidFill>
                  <a:srgbClr val="4A3F8C"/>
                </a:solidFill>
                <a:latin typeface="Liter" pitchFamily="34" charset="0"/>
                <a:ea typeface="Liter" pitchFamily="34" charset="-122"/>
                <a:cs typeface="Liter" pitchFamily="34" charset="-120"/>
              </a:rPr>
              <a:t>Key Success Metrics</a:t>
            </a:r>
            <a:endParaRPr lang="en-US" sz="1600" dirty="0"/>
          </a:p>
        </p:txBody>
      </p:sp>
      <p:sp>
        <p:nvSpPr>
          <p:cNvPr id="73" name="Shape 71"/>
          <p:cNvSpPr/>
          <p:nvPr/>
        </p:nvSpPr>
        <p:spPr>
          <a:xfrm>
            <a:off x="8496300" y="5918200"/>
            <a:ext cx="3416300" cy="1727200"/>
          </a:xfrm>
          <a:custGeom>
            <a:avLst/>
            <a:gdLst/>
            <a:ahLst/>
            <a:cxnLst/>
            <a:rect l="l" t="t" r="r" b="b"/>
            <a:pathLst>
              <a:path w="3416300" h="1727200">
                <a:moveTo>
                  <a:pt x="101594" y="0"/>
                </a:moveTo>
                <a:lnTo>
                  <a:pt x="3314706" y="0"/>
                </a:lnTo>
                <a:cubicBezTo>
                  <a:pt x="3370815" y="0"/>
                  <a:pt x="3416300" y="45485"/>
                  <a:pt x="3416300" y="101594"/>
                </a:cubicBezTo>
                <a:lnTo>
                  <a:pt x="3416300" y="1625606"/>
                </a:lnTo>
                <a:cubicBezTo>
                  <a:pt x="3416300" y="1681715"/>
                  <a:pt x="3370815" y="1727200"/>
                  <a:pt x="3314706" y="1727200"/>
                </a:cubicBezTo>
                <a:lnTo>
                  <a:pt x="101594" y="1727200"/>
                </a:lnTo>
                <a:cubicBezTo>
                  <a:pt x="45485" y="1727200"/>
                  <a:pt x="0" y="1681715"/>
                  <a:pt x="0" y="1625606"/>
                </a:cubicBezTo>
                <a:lnTo>
                  <a:pt x="0" y="101594"/>
                </a:lnTo>
                <a:cubicBezTo>
                  <a:pt x="0" y="45523"/>
                  <a:pt x="45523" y="0"/>
                  <a:pt x="101594" y="0"/>
                </a:cubicBezTo>
                <a:close/>
              </a:path>
            </a:pathLst>
          </a:custGeom>
          <a:solidFill>
            <a:srgbClr val="0F0F1A"/>
          </a:solidFill>
          <a:ln/>
        </p:spPr>
      </p:sp>
      <p:sp>
        <p:nvSpPr>
          <p:cNvPr id="74" name="Text 72"/>
          <p:cNvSpPr/>
          <p:nvPr/>
        </p:nvSpPr>
        <p:spPr>
          <a:xfrm>
            <a:off x="8585200" y="6376988"/>
            <a:ext cx="3238500" cy="508000"/>
          </a:xfrm>
          <a:prstGeom prst="rect">
            <a:avLst/>
          </a:prstGeom>
          <a:noFill/>
          <a:ln/>
        </p:spPr>
        <p:txBody>
          <a:bodyPr wrap="square" lIns="0" tIns="0" rIns="0" bIns="0" rtlCol="0" anchor="ctr"/>
          <a:lstStyle/>
          <a:p>
            <a:pPr algn="ctr">
              <a:lnSpc>
                <a:spcPct val="90000"/>
              </a:lnSpc>
            </a:pPr>
            <a:r>
              <a:rPr lang="en-US" sz="3600" b="1" dirty="0">
                <a:solidFill>
                  <a:srgbClr val="D4AF37"/>
                </a:solidFill>
                <a:latin typeface="Oranienbaum" pitchFamily="34" charset="0"/>
                <a:ea typeface="Oranienbaum" pitchFamily="34" charset="-122"/>
                <a:cs typeface="Oranienbaum" pitchFamily="34" charset="-120"/>
              </a:rPr>
              <a:t>100+</a:t>
            </a:r>
            <a:endParaRPr lang="en-US" sz="1600" dirty="0"/>
          </a:p>
        </p:txBody>
      </p:sp>
      <p:sp>
        <p:nvSpPr>
          <p:cNvPr id="75" name="Text 73"/>
          <p:cNvSpPr/>
          <p:nvPr/>
        </p:nvSpPr>
        <p:spPr>
          <a:xfrm>
            <a:off x="8655050" y="6935788"/>
            <a:ext cx="3098800" cy="254000"/>
          </a:xfrm>
          <a:prstGeom prst="rect">
            <a:avLst/>
          </a:prstGeom>
          <a:noFill/>
          <a:ln/>
        </p:spPr>
        <p:txBody>
          <a:bodyPr wrap="square" lIns="0" tIns="0" rIns="0" bIns="0" rtlCol="0" anchor="ctr"/>
          <a:lstStyle/>
          <a:p>
            <a:pPr algn="ct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Religious Partners</a:t>
            </a:r>
            <a:endParaRPr lang="en-US" sz="1600" dirty="0"/>
          </a:p>
        </p:txBody>
      </p:sp>
      <p:sp>
        <p:nvSpPr>
          <p:cNvPr id="76" name="Shape 74"/>
          <p:cNvSpPr/>
          <p:nvPr/>
        </p:nvSpPr>
        <p:spPr>
          <a:xfrm>
            <a:off x="12065000" y="5918200"/>
            <a:ext cx="3416300" cy="1727200"/>
          </a:xfrm>
          <a:custGeom>
            <a:avLst/>
            <a:gdLst/>
            <a:ahLst/>
            <a:cxnLst/>
            <a:rect l="l" t="t" r="r" b="b"/>
            <a:pathLst>
              <a:path w="3416300" h="1727200">
                <a:moveTo>
                  <a:pt x="101594" y="0"/>
                </a:moveTo>
                <a:lnTo>
                  <a:pt x="3314706" y="0"/>
                </a:lnTo>
                <a:cubicBezTo>
                  <a:pt x="3370815" y="0"/>
                  <a:pt x="3416300" y="45485"/>
                  <a:pt x="3416300" y="101594"/>
                </a:cubicBezTo>
                <a:lnTo>
                  <a:pt x="3416300" y="1625606"/>
                </a:lnTo>
                <a:cubicBezTo>
                  <a:pt x="3416300" y="1681715"/>
                  <a:pt x="3370815" y="1727200"/>
                  <a:pt x="3314706" y="1727200"/>
                </a:cubicBezTo>
                <a:lnTo>
                  <a:pt x="101594" y="1727200"/>
                </a:lnTo>
                <a:cubicBezTo>
                  <a:pt x="45485" y="1727200"/>
                  <a:pt x="0" y="1681715"/>
                  <a:pt x="0" y="1625606"/>
                </a:cubicBezTo>
                <a:lnTo>
                  <a:pt x="0" y="101594"/>
                </a:lnTo>
                <a:cubicBezTo>
                  <a:pt x="0" y="45523"/>
                  <a:pt x="45523" y="0"/>
                  <a:pt x="101594" y="0"/>
                </a:cubicBezTo>
                <a:close/>
              </a:path>
            </a:pathLst>
          </a:custGeom>
          <a:solidFill>
            <a:srgbClr val="0F0F1A"/>
          </a:solidFill>
          <a:ln/>
        </p:spPr>
      </p:sp>
      <p:sp>
        <p:nvSpPr>
          <p:cNvPr id="77" name="Text 75"/>
          <p:cNvSpPr/>
          <p:nvPr/>
        </p:nvSpPr>
        <p:spPr>
          <a:xfrm>
            <a:off x="12153900" y="6376988"/>
            <a:ext cx="3238500" cy="508000"/>
          </a:xfrm>
          <a:prstGeom prst="rect">
            <a:avLst/>
          </a:prstGeom>
          <a:noFill/>
          <a:ln/>
        </p:spPr>
        <p:txBody>
          <a:bodyPr wrap="square" lIns="0" tIns="0" rIns="0" bIns="0" rtlCol="0" anchor="ctr"/>
          <a:lstStyle/>
          <a:p>
            <a:pPr algn="ctr">
              <a:lnSpc>
                <a:spcPct val="90000"/>
              </a:lnSpc>
            </a:pPr>
            <a:r>
              <a:rPr lang="en-US" sz="3600" b="1" dirty="0">
                <a:solidFill>
                  <a:srgbClr val="4A3F8C"/>
                </a:solidFill>
                <a:latin typeface="Oranienbaum" pitchFamily="34" charset="0"/>
                <a:ea typeface="Oranienbaum" pitchFamily="34" charset="-122"/>
                <a:cs typeface="Oranienbaum" pitchFamily="34" charset="-120"/>
              </a:rPr>
              <a:t>$1B+</a:t>
            </a:r>
            <a:endParaRPr lang="en-US" sz="1600" dirty="0"/>
          </a:p>
        </p:txBody>
      </p:sp>
      <p:sp>
        <p:nvSpPr>
          <p:cNvPr id="78" name="Text 76"/>
          <p:cNvSpPr/>
          <p:nvPr/>
        </p:nvSpPr>
        <p:spPr>
          <a:xfrm>
            <a:off x="12223750" y="6935788"/>
            <a:ext cx="3098800" cy="254000"/>
          </a:xfrm>
          <a:prstGeom prst="rect">
            <a:avLst/>
          </a:prstGeom>
          <a:noFill/>
          <a:ln/>
        </p:spPr>
        <p:txBody>
          <a:bodyPr wrap="square" lIns="0" tIns="0" rIns="0" bIns="0" rtlCol="0" anchor="ctr"/>
          <a:lstStyle/>
          <a:p>
            <a:pPr algn="ct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TVL by 2028</a:t>
            </a:r>
            <a:endParaRPr lang="en-US" sz="1600" dirty="0"/>
          </a:p>
        </p:txBody>
      </p:sp>
      <p:sp>
        <p:nvSpPr>
          <p:cNvPr id="79" name="Shape 77"/>
          <p:cNvSpPr/>
          <p:nvPr/>
        </p:nvSpPr>
        <p:spPr>
          <a:xfrm>
            <a:off x="8496300" y="7800975"/>
            <a:ext cx="3416300" cy="1727200"/>
          </a:xfrm>
          <a:custGeom>
            <a:avLst/>
            <a:gdLst/>
            <a:ahLst/>
            <a:cxnLst/>
            <a:rect l="l" t="t" r="r" b="b"/>
            <a:pathLst>
              <a:path w="3416300" h="1727200">
                <a:moveTo>
                  <a:pt x="101594" y="0"/>
                </a:moveTo>
                <a:lnTo>
                  <a:pt x="3314706" y="0"/>
                </a:lnTo>
                <a:cubicBezTo>
                  <a:pt x="3370815" y="0"/>
                  <a:pt x="3416300" y="45485"/>
                  <a:pt x="3416300" y="101594"/>
                </a:cubicBezTo>
                <a:lnTo>
                  <a:pt x="3416300" y="1625606"/>
                </a:lnTo>
                <a:cubicBezTo>
                  <a:pt x="3416300" y="1681715"/>
                  <a:pt x="3370815" y="1727200"/>
                  <a:pt x="3314706" y="1727200"/>
                </a:cubicBezTo>
                <a:lnTo>
                  <a:pt x="101594" y="1727200"/>
                </a:lnTo>
                <a:cubicBezTo>
                  <a:pt x="45485" y="1727200"/>
                  <a:pt x="0" y="1681715"/>
                  <a:pt x="0" y="1625606"/>
                </a:cubicBezTo>
                <a:lnTo>
                  <a:pt x="0" y="101594"/>
                </a:lnTo>
                <a:cubicBezTo>
                  <a:pt x="0" y="45523"/>
                  <a:pt x="45523" y="0"/>
                  <a:pt x="101594" y="0"/>
                </a:cubicBezTo>
                <a:close/>
              </a:path>
            </a:pathLst>
          </a:custGeom>
          <a:solidFill>
            <a:srgbClr val="0F0F1A"/>
          </a:solidFill>
          <a:ln/>
        </p:spPr>
      </p:sp>
      <p:sp>
        <p:nvSpPr>
          <p:cNvPr id="80" name="Text 78"/>
          <p:cNvSpPr/>
          <p:nvPr/>
        </p:nvSpPr>
        <p:spPr>
          <a:xfrm>
            <a:off x="8585200" y="8259763"/>
            <a:ext cx="3238500" cy="508000"/>
          </a:xfrm>
          <a:prstGeom prst="rect">
            <a:avLst/>
          </a:prstGeom>
          <a:noFill/>
          <a:ln/>
        </p:spPr>
        <p:txBody>
          <a:bodyPr wrap="square" lIns="0" tIns="0" rIns="0" bIns="0" rtlCol="0" anchor="ctr"/>
          <a:lstStyle/>
          <a:p>
            <a:pPr algn="ctr">
              <a:lnSpc>
                <a:spcPct val="90000"/>
              </a:lnSpc>
            </a:pPr>
            <a:r>
              <a:rPr lang="en-US" sz="3600" b="1" dirty="0">
                <a:solidFill>
                  <a:srgbClr val="D4AF37"/>
                </a:solidFill>
                <a:latin typeface="Oranienbaum" pitchFamily="34" charset="0"/>
                <a:ea typeface="Oranienbaum" pitchFamily="34" charset="-122"/>
                <a:cs typeface="Oranienbaum" pitchFamily="34" charset="-120"/>
              </a:rPr>
              <a:t>5M+</a:t>
            </a:r>
            <a:endParaRPr lang="en-US" sz="1600" dirty="0"/>
          </a:p>
        </p:txBody>
      </p:sp>
      <p:sp>
        <p:nvSpPr>
          <p:cNvPr id="81" name="Text 79"/>
          <p:cNvSpPr/>
          <p:nvPr/>
        </p:nvSpPr>
        <p:spPr>
          <a:xfrm>
            <a:off x="8655050" y="8818563"/>
            <a:ext cx="3098800" cy="254000"/>
          </a:xfrm>
          <a:prstGeom prst="rect">
            <a:avLst/>
          </a:prstGeom>
          <a:noFill/>
          <a:ln/>
        </p:spPr>
        <p:txBody>
          <a:bodyPr wrap="square" lIns="0" tIns="0" rIns="0" bIns="0" rtlCol="0" anchor="ctr"/>
          <a:lstStyle/>
          <a:p>
            <a:pPr algn="ct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NFTs Minted</a:t>
            </a:r>
            <a:endParaRPr lang="en-US" sz="1600" dirty="0"/>
          </a:p>
        </p:txBody>
      </p:sp>
      <p:sp>
        <p:nvSpPr>
          <p:cNvPr id="82" name="Shape 80"/>
          <p:cNvSpPr/>
          <p:nvPr/>
        </p:nvSpPr>
        <p:spPr>
          <a:xfrm>
            <a:off x="12065000" y="7800975"/>
            <a:ext cx="3416300" cy="1727200"/>
          </a:xfrm>
          <a:custGeom>
            <a:avLst/>
            <a:gdLst/>
            <a:ahLst/>
            <a:cxnLst/>
            <a:rect l="l" t="t" r="r" b="b"/>
            <a:pathLst>
              <a:path w="3416300" h="1727200">
                <a:moveTo>
                  <a:pt x="101594" y="0"/>
                </a:moveTo>
                <a:lnTo>
                  <a:pt x="3314706" y="0"/>
                </a:lnTo>
                <a:cubicBezTo>
                  <a:pt x="3370815" y="0"/>
                  <a:pt x="3416300" y="45485"/>
                  <a:pt x="3416300" y="101594"/>
                </a:cubicBezTo>
                <a:lnTo>
                  <a:pt x="3416300" y="1625606"/>
                </a:lnTo>
                <a:cubicBezTo>
                  <a:pt x="3416300" y="1681715"/>
                  <a:pt x="3370815" y="1727200"/>
                  <a:pt x="3314706" y="1727200"/>
                </a:cubicBezTo>
                <a:lnTo>
                  <a:pt x="101594" y="1727200"/>
                </a:lnTo>
                <a:cubicBezTo>
                  <a:pt x="45485" y="1727200"/>
                  <a:pt x="0" y="1681715"/>
                  <a:pt x="0" y="1625606"/>
                </a:cubicBezTo>
                <a:lnTo>
                  <a:pt x="0" y="101594"/>
                </a:lnTo>
                <a:cubicBezTo>
                  <a:pt x="0" y="45523"/>
                  <a:pt x="45523" y="0"/>
                  <a:pt x="101594" y="0"/>
                </a:cubicBezTo>
                <a:close/>
              </a:path>
            </a:pathLst>
          </a:custGeom>
          <a:solidFill>
            <a:srgbClr val="0F0F1A"/>
          </a:solidFill>
          <a:ln/>
        </p:spPr>
      </p:sp>
      <p:sp>
        <p:nvSpPr>
          <p:cNvPr id="83" name="Text 81"/>
          <p:cNvSpPr/>
          <p:nvPr/>
        </p:nvSpPr>
        <p:spPr>
          <a:xfrm>
            <a:off x="12153900" y="8259763"/>
            <a:ext cx="3238500" cy="508000"/>
          </a:xfrm>
          <a:prstGeom prst="rect">
            <a:avLst/>
          </a:prstGeom>
          <a:noFill/>
          <a:ln/>
        </p:spPr>
        <p:txBody>
          <a:bodyPr wrap="square" lIns="0" tIns="0" rIns="0" bIns="0" rtlCol="0" anchor="ctr"/>
          <a:lstStyle/>
          <a:p>
            <a:pPr algn="ctr">
              <a:lnSpc>
                <a:spcPct val="90000"/>
              </a:lnSpc>
            </a:pPr>
            <a:r>
              <a:rPr lang="en-US" sz="3600" b="1" dirty="0">
                <a:solidFill>
                  <a:srgbClr val="4A3F8C"/>
                </a:solidFill>
                <a:latin typeface="Oranienbaum" pitchFamily="34" charset="0"/>
                <a:ea typeface="Oranienbaum" pitchFamily="34" charset="-122"/>
                <a:cs typeface="Oranienbaum" pitchFamily="34" charset="-120"/>
              </a:rPr>
              <a:t>50+</a:t>
            </a:r>
            <a:endParaRPr lang="en-US" sz="1600" dirty="0"/>
          </a:p>
        </p:txBody>
      </p:sp>
      <p:sp>
        <p:nvSpPr>
          <p:cNvPr id="84" name="Text 82"/>
          <p:cNvSpPr/>
          <p:nvPr/>
        </p:nvSpPr>
        <p:spPr>
          <a:xfrm>
            <a:off x="12223750" y="8818563"/>
            <a:ext cx="3098800" cy="254000"/>
          </a:xfrm>
          <a:prstGeom prst="rect">
            <a:avLst/>
          </a:prstGeom>
          <a:noFill/>
          <a:ln/>
        </p:spPr>
        <p:txBody>
          <a:bodyPr wrap="square" lIns="0" tIns="0" rIns="0" bIns="0" rtlCol="0" anchor="ctr"/>
          <a:lstStyle/>
          <a:p>
            <a:pPr algn="ct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Countries</a:t>
            </a:r>
            <a:endParaRPr lang="en-US" sz="1600" dirty="0"/>
          </a:p>
        </p:txBody>
      </p:sp>
    </p:spTree>
  </p:cSld>
  <p:clrMapOvr>
    <a:masterClrMapping/>
  </p:clrMapOvr>
  <p:transition>
    <p:fade/>
    <p:spd val="med"/>
  </p:transition>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F0F1A"/>
        </a:solidFill>
      </p:bgPr>
    </p:bg>
    <p:spTree>
      <p:nvGrpSpPr>
        <p:cNvPr id="1" name=""/>
        <p:cNvGrpSpPr/>
        <p:nvPr/>
      </p:nvGrpSpPr>
      <p:grpSpPr>
        <a:xfrm>
          <a:off x="0" y="0"/>
          <a:ext cx="0" cy="0"/>
          <a:chOff x="0" y="0"/>
          <a:chExt cx="0" cy="0"/>
        </a:xfrm>
      </p:grpSpPr>
      <p:pic>
        <p:nvPicPr>
          <p:cNvPr id="2" name="Image 0" descr="https://kimi-web-img.moonshot.cn/img/images.stockcake.com/9ab06772cee3389375937042bd968362c0f1a24e.jpg">    </p:cNvPr>
          <p:cNvPicPr>
            <a:picLocks noChangeAspect="1"/>
          </p:cNvPicPr>
          <p:nvPr/>
        </p:nvPicPr>
        <p:blipFill>
          <a:blip r:embed="rId1">
            <a:alphaModFix amt="30000"/>
          </a:blip>
          <a:srcRect l="0" r="0" t="781" b="781"/>
          <a:stretch/>
        </p:blipFill>
        <p:spPr>
          <a:xfrm>
            <a:off x="0" y="0"/>
            <a:ext cx="16256000" cy="9144000"/>
          </a:xfrm>
          <a:prstGeom prst="roundRect">
            <a:avLst>
              <a:gd name="adj" fmla="val 0"/>
            </a:avLst>
          </a:prstGeom>
        </p:spPr>
      </p:pic>
      <p:sp>
        <p:nvSpPr>
          <p:cNvPr id="3" name="Shape 0"/>
          <p:cNvSpPr/>
          <p:nvPr/>
        </p:nvSpPr>
        <p:spPr>
          <a:xfrm>
            <a:off x="0" y="0"/>
            <a:ext cx="16256000" cy="9144000"/>
          </a:xfrm>
          <a:custGeom>
            <a:avLst/>
            <a:gdLst/>
            <a:ahLst/>
            <a:cxnLst/>
            <a:rect l="l" t="t" r="r" b="b"/>
            <a:pathLst>
              <a:path w="16256000" h="9144000">
                <a:moveTo>
                  <a:pt x="0" y="0"/>
                </a:moveTo>
                <a:lnTo>
                  <a:pt x="16256000" y="0"/>
                </a:lnTo>
                <a:lnTo>
                  <a:pt x="16256000" y="9144000"/>
                </a:lnTo>
                <a:lnTo>
                  <a:pt x="0" y="9144000"/>
                </a:lnTo>
                <a:lnTo>
                  <a:pt x="0" y="0"/>
                </a:lnTo>
                <a:close/>
              </a:path>
            </a:pathLst>
          </a:custGeom>
          <a:gradFill rotWithShape="1" flip="none">
            <a:gsLst>
              <a:gs pos="0">
                <a:srgbClr val="0F0F1A">
                  <a:alpha val="95000"/>
                </a:srgbClr>
              </a:gs>
              <a:gs pos="50000">
                <a:srgbClr val="4A3F8C">
                  <a:alpha val="40000"/>
                </a:srgbClr>
              </a:gs>
              <a:gs pos="100000">
                <a:srgbClr val="0F0F1A">
                  <a:alpha val="95000"/>
                </a:srgbClr>
              </a:gs>
            </a:gsLst>
            <a:lin ang="2700000" scaled="1"/>
          </a:gradFill>
          <a:ln/>
        </p:spPr>
      </p:sp>
      <p:sp>
        <p:nvSpPr>
          <p:cNvPr id="4" name="Shape 1"/>
          <p:cNvSpPr/>
          <p:nvPr/>
        </p:nvSpPr>
        <p:spPr>
          <a:xfrm>
            <a:off x="7518400" y="-241300"/>
            <a:ext cx="1219200" cy="1219200"/>
          </a:xfrm>
          <a:custGeom>
            <a:avLst/>
            <a:gdLst/>
            <a:ahLst/>
            <a:cxnLst/>
            <a:rect l="l" t="t" r="r" b="b"/>
            <a:pathLst>
              <a:path w="1219200" h="1219200">
                <a:moveTo>
                  <a:pt x="609600" y="0"/>
                </a:moveTo>
                <a:lnTo>
                  <a:pt x="609600" y="0"/>
                </a:lnTo>
                <a:cubicBezTo>
                  <a:pt x="946047" y="0"/>
                  <a:pt x="1219200" y="273153"/>
                  <a:pt x="1219200" y="609600"/>
                </a:cubicBezTo>
                <a:lnTo>
                  <a:pt x="1219200" y="609600"/>
                </a:lnTo>
                <a:cubicBezTo>
                  <a:pt x="1219200" y="946047"/>
                  <a:pt x="946047" y="1219200"/>
                  <a:pt x="609600" y="1219200"/>
                </a:cubicBezTo>
                <a:lnTo>
                  <a:pt x="609600" y="1219200"/>
                </a:lnTo>
                <a:cubicBezTo>
                  <a:pt x="273153" y="1219200"/>
                  <a:pt x="0" y="946047"/>
                  <a:pt x="0" y="609600"/>
                </a:cubicBezTo>
                <a:lnTo>
                  <a:pt x="0" y="609600"/>
                </a:lnTo>
                <a:cubicBezTo>
                  <a:pt x="0" y="273153"/>
                  <a:pt x="273153" y="0"/>
                  <a:pt x="609600" y="0"/>
                </a:cubicBezTo>
                <a:close/>
              </a:path>
            </a:pathLst>
          </a:custGeom>
          <a:gradFill rotWithShape="1" flip="none">
            <a:gsLst>
              <a:gs pos="0">
                <a:srgbClr val="D4AF37"/>
              </a:gs>
              <a:gs pos="100000">
                <a:srgbClr val="4A3F8C"/>
              </a:gs>
            </a:gsLst>
            <a:lin ang="2700000" scaled="1"/>
          </a:gradFill>
          <a:ln/>
        </p:spPr>
      </p:sp>
      <p:sp>
        <p:nvSpPr>
          <p:cNvPr id="5" name="Shape 2"/>
          <p:cNvSpPr/>
          <p:nvPr/>
        </p:nvSpPr>
        <p:spPr>
          <a:xfrm>
            <a:off x="7747000" y="63500"/>
            <a:ext cx="762000" cy="609600"/>
          </a:xfrm>
          <a:custGeom>
            <a:avLst/>
            <a:gdLst/>
            <a:ahLst/>
            <a:cxnLst/>
            <a:rect l="l" t="t" r="r" b="b"/>
            <a:pathLst>
              <a:path w="762000" h="609600">
                <a:moveTo>
                  <a:pt x="0" y="304800"/>
                </a:moveTo>
                <a:cubicBezTo>
                  <a:pt x="0" y="199549"/>
                  <a:pt x="85249" y="114300"/>
                  <a:pt x="190500" y="114300"/>
                </a:cubicBezTo>
                <a:cubicBezTo>
                  <a:pt x="250508" y="114300"/>
                  <a:pt x="306943" y="142518"/>
                  <a:pt x="342900" y="190500"/>
                </a:cubicBezTo>
                <a:lnTo>
                  <a:pt x="381000" y="241340"/>
                </a:lnTo>
                <a:lnTo>
                  <a:pt x="419100" y="190500"/>
                </a:lnTo>
                <a:cubicBezTo>
                  <a:pt x="455057" y="142518"/>
                  <a:pt x="511492" y="114300"/>
                  <a:pt x="571500" y="114300"/>
                </a:cubicBezTo>
                <a:cubicBezTo>
                  <a:pt x="676751" y="114300"/>
                  <a:pt x="762000" y="199549"/>
                  <a:pt x="762000" y="304800"/>
                </a:cubicBezTo>
                <a:cubicBezTo>
                  <a:pt x="762000" y="410051"/>
                  <a:pt x="676751" y="495300"/>
                  <a:pt x="571500" y="495300"/>
                </a:cubicBezTo>
                <a:cubicBezTo>
                  <a:pt x="511492" y="495300"/>
                  <a:pt x="455057" y="467082"/>
                  <a:pt x="419100" y="419100"/>
                </a:cubicBezTo>
                <a:lnTo>
                  <a:pt x="381000" y="368260"/>
                </a:lnTo>
                <a:lnTo>
                  <a:pt x="342900" y="419100"/>
                </a:lnTo>
                <a:cubicBezTo>
                  <a:pt x="306943" y="467082"/>
                  <a:pt x="250508" y="495300"/>
                  <a:pt x="190500" y="495300"/>
                </a:cubicBezTo>
                <a:cubicBezTo>
                  <a:pt x="85249" y="495300"/>
                  <a:pt x="0" y="410051"/>
                  <a:pt x="0" y="304800"/>
                </a:cubicBezTo>
                <a:close/>
                <a:moveTo>
                  <a:pt x="333375" y="304800"/>
                </a:moveTo>
                <a:lnTo>
                  <a:pt x="281940" y="236220"/>
                </a:lnTo>
                <a:cubicBezTo>
                  <a:pt x="260390" y="207407"/>
                  <a:pt x="226457" y="190500"/>
                  <a:pt x="190500" y="190500"/>
                </a:cubicBezTo>
                <a:cubicBezTo>
                  <a:pt x="127397" y="190500"/>
                  <a:pt x="76200" y="241697"/>
                  <a:pt x="76200" y="304800"/>
                </a:cubicBezTo>
                <a:cubicBezTo>
                  <a:pt x="76200" y="367903"/>
                  <a:pt x="127397" y="419100"/>
                  <a:pt x="190500" y="419100"/>
                </a:cubicBezTo>
                <a:cubicBezTo>
                  <a:pt x="226457" y="419100"/>
                  <a:pt x="260390" y="402193"/>
                  <a:pt x="281940" y="373380"/>
                </a:cubicBezTo>
                <a:lnTo>
                  <a:pt x="333375" y="304800"/>
                </a:lnTo>
                <a:close/>
                <a:moveTo>
                  <a:pt x="428625" y="304800"/>
                </a:moveTo>
                <a:lnTo>
                  <a:pt x="480060" y="373380"/>
                </a:lnTo>
                <a:cubicBezTo>
                  <a:pt x="501610" y="402193"/>
                  <a:pt x="535543" y="419100"/>
                  <a:pt x="571500" y="419100"/>
                </a:cubicBezTo>
                <a:cubicBezTo>
                  <a:pt x="634603" y="419100"/>
                  <a:pt x="685800" y="367903"/>
                  <a:pt x="685800" y="304800"/>
                </a:cubicBezTo>
                <a:cubicBezTo>
                  <a:pt x="685800" y="241697"/>
                  <a:pt x="634603" y="190500"/>
                  <a:pt x="571500" y="190500"/>
                </a:cubicBezTo>
                <a:cubicBezTo>
                  <a:pt x="535543" y="190500"/>
                  <a:pt x="501610" y="207407"/>
                  <a:pt x="480060" y="236220"/>
                </a:cubicBezTo>
                <a:lnTo>
                  <a:pt x="428625" y="304800"/>
                </a:lnTo>
                <a:close/>
              </a:path>
            </a:pathLst>
          </a:custGeom>
          <a:solidFill>
            <a:srgbClr val="FFFFFF"/>
          </a:solidFill>
          <a:ln/>
        </p:spPr>
      </p:sp>
      <p:sp>
        <p:nvSpPr>
          <p:cNvPr id="6" name="Text 3"/>
          <p:cNvSpPr/>
          <p:nvPr/>
        </p:nvSpPr>
        <p:spPr>
          <a:xfrm>
            <a:off x="2247900" y="1282700"/>
            <a:ext cx="11760200" cy="1905000"/>
          </a:xfrm>
          <a:prstGeom prst="rect">
            <a:avLst/>
          </a:prstGeom>
          <a:noFill/>
          <a:ln/>
        </p:spPr>
        <p:txBody>
          <a:bodyPr wrap="square" lIns="0" tIns="0" rIns="0" bIns="0" rtlCol="0" anchor="ctr"/>
          <a:lstStyle/>
          <a:p>
            <a:pPr algn="ctr">
              <a:lnSpc>
                <a:spcPct val="100000"/>
              </a:lnSpc>
            </a:pPr>
            <a:r>
              <a:rPr lang="en-US" sz="6000" b="1" dirty="0">
                <a:solidFill>
                  <a:srgbClr val="F5F5F5"/>
                </a:solidFill>
                <a:latin typeface="Oranienbaum" pitchFamily="34" charset="0"/>
                <a:ea typeface="Oranienbaum" pitchFamily="34" charset="-122"/>
                <a:cs typeface="Oranienbaum" pitchFamily="34" charset="-120"/>
              </a:rPr>
              <a:t>Building the Digital Infrastructure</a:t>
            </a:r>
            <a:endParaRPr lang="en-US" sz="1600" dirty="0"/>
          </a:p>
          <a:p>
            <a:pPr algn="ctr">
              <a:lnSpc>
                <a:spcPct val="100000"/>
              </a:lnSpc>
            </a:pPr>
            <a:r>
              <a:rPr lang="en-US" sz="6000" b="1" dirty="0">
                <a:solidFill>
                  <a:srgbClr val="D4AF37"/>
                </a:solidFill>
                <a:latin typeface="Oranienbaum" pitchFamily="34" charset="0"/>
                <a:ea typeface="Oranienbaum" pitchFamily="34" charset="-122"/>
                <a:cs typeface="Oranienbaum" pitchFamily="34" charset="-120"/>
              </a:rPr>
              <a:t>for Eternal Heritage</a:t>
            </a:r>
            <a:endParaRPr lang="en-US" sz="1600" dirty="0"/>
          </a:p>
        </p:txBody>
      </p:sp>
      <p:sp>
        <p:nvSpPr>
          <p:cNvPr id="7" name="Text 4"/>
          <p:cNvSpPr/>
          <p:nvPr/>
        </p:nvSpPr>
        <p:spPr>
          <a:xfrm>
            <a:off x="2362200" y="3492500"/>
            <a:ext cx="11531600" cy="1485900"/>
          </a:xfrm>
          <a:prstGeom prst="rect">
            <a:avLst/>
          </a:prstGeom>
          <a:noFill/>
          <a:ln/>
        </p:spPr>
        <p:txBody>
          <a:bodyPr wrap="square" lIns="0" tIns="0" rIns="0" bIns="0" rtlCol="0" anchor="ctr"/>
          <a:lstStyle/>
          <a:p>
            <a:pPr algn="ctr">
              <a:lnSpc>
                <a:spcPct val="140000"/>
              </a:lnSpc>
            </a:pPr>
            <a:r>
              <a:rPr lang="en-US" sz="2400" dirty="0">
                <a:solidFill>
                  <a:srgbClr val="F5F5F5">
                    <a:alpha val="90000"/>
                  </a:srgbClr>
                </a:solidFill>
                <a:latin typeface="Liter" pitchFamily="34" charset="0"/>
                <a:ea typeface="Liter" pitchFamily="34" charset="-122"/>
                <a:cs typeface="Liter" pitchFamily="34" charset="-120"/>
              </a:rPr>
              <a:t>AMONEY represents more than a technological innovation—it embodies a philosophical commitment to preserving the spiritual dimension of human culture across generations.</a:t>
            </a:r>
            <a:endParaRPr lang="en-US" sz="1600" dirty="0"/>
          </a:p>
        </p:txBody>
      </p:sp>
      <p:sp>
        <p:nvSpPr>
          <p:cNvPr id="8" name="Shape 5"/>
          <p:cNvSpPr/>
          <p:nvPr/>
        </p:nvSpPr>
        <p:spPr>
          <a:xfrm>
            <a:off x="2444750" y="5797550"/>
            <a:ext cx="11366500" cy="2260600"/>
          </a:xfrm>
          <a:custGeom>
            <a:avLst/>
            <a:gdLst/>
            <a:ahLst/>
            <a:cxnLst/>
            <a:rect l="l" t="t" r="r" b="b"/>
            <a:pathLst>
              <a:path w="11366500" h="2260600">
                <a:moveTo>
                  <a:pt x="203205" y="0"/>
                </a:moveTo>
                <a:lnTo>
                  <a:pt x="11163295" y="0"/>
                </a:lnTo>
                <a:cubicBezTo>
                  <a:pt x="11275522" y="0"/>
                  <a:pt x="11366500" y="90978"/>
                  <a:pt x="11366500" y="203205"/>
                </a:cubicBezTo>
                <a:lnTo>
                  <a:pt x="11366500" y="2057395"/>
                </a:lnTo>
                <a:cubicBezTo>
                  <a:pt x="11366500" y="2169622"/>
                  <a:pt x="11275522" y="2260600"/>
                  <a:pt x="11163295" y="2260600"/>
                </a:cubicBezTo>
                <a:lnTo>
                  <a:pt x="203205" y="2260600"/>
                </a:lnTo>
                <a:cubicBezTo>
                  <a:pt x="90978" y="2260600"/>
                  <a:pt x="0" y="2169622"/>
                  <a:pt x="0" y="2057395"/>
                </a:cubicBezTo>
                <a:lnTo>
                  <a:pt x="0" y="203205"/>
                </a:lnTo>
                <a:cubicBezTo>
                  <a:pt x="0" y="91053"/>
                  <a:pt x="91053" y="0"/>
                  <a:pt x="203205" y="0"/>
                </a:cubicBezTo>
                <a:close/>
              </a:path>
            </a:pathLst>
          </a:custGeom>
          <a:gradFill rotWithShape="1" flip="none">
            <a:gsLst>
              <a:gs pos="0">
                <a:srgbClr val="1A1A2E">
                  <a:alpha val="80000"/>
                </a:srgbClr>
              </a:gs>
              <a:gs pos="100000">
                <a:srgbClr val="4A3F8C">
                  <a:alpha val="30000"/>
                </a:srgbClr>
              </a:gs>
            </a:gsLst>
            <a:lin ang="2700000" scaled="1"/>
          </a:gradFill>
          <a:ln w="12700">
            <a:solidFill>
              <a:srgbClr val="D4AF37">
                <a:alpha val="40000"/>
              </a:srgbClr>
            </a:solidFill>
            <a:prstDash val="solid"/>
          </a:ln>
        </p:spPr>
      </p:sp>
      <p:sp>
        <p:nvSpPr>
          <p:cNvPr id="9" name="Text 6"/>
          <p:cNvSpPr/>
          <p:nvPr/>
        </p:nvSpPr>
        <p:spPr>
          <a:xfrm>
            <a:off x="2794000" y="6210300"/>
            <a:ext cx="10668000" cy="825500"/>
          </a:xfrm>
          <a:prstGeom prst="rect">
            <a:avLst/>
          </a:prstGeom>
          <a:noFill/>
          <a:ln/>
        </p:spPr>
        <p:txBody>
          <a:bodyPr wrap="square" lIns="0" tIns="0" rIns="0" bIns="0" rtlCol="0" anchor="ctr"/>
          <a:lstStyle/>
          <a:p>
            <a:pPr algn="ctr">
              <a:lnSpc>
                <a:spcPct val="140000"/>
              </a:lnSpc>
            </a:pPr>
            <a:r>
              <a:rPr lang="en-US" sz="2000" dirty="0">
                <a:solidFill>
                  <a:srgbClr val="F5F5F5">
                    <a:alpha val="90000"/>
                  </a:srgbClr>
                </a:solidFill>
                <a:latin typeface="Quattrocento Sans" pitchFamily="34" charset="0"/>
                <a:ea typeface="Quattrocento Sans" pitchFamily="34" charset="-122"/>
                <a:cs typeface="Quattrocento Sans" pitchFamily="34" charset="-120"/>
              </a:rPr>
              <a:t>"By combining blockchain immutability with sacred stewardship principles, we are creating a permanent bridge between past wisdom and future generations."</a:t>
            </a:r>
            <a:endParaRPr lang="en-US" sz="1600" dirty="0"/>
          </a:p>
        </p:txBody>
      </p:sp>
      <p:sp>
        <p:nvSpPr>
          <p:cNvPr id="10" name="Shape 7"/>
          <p:cNvSpPr/>
          <p:nvPr/>
        </p:nvSpPr>
        <p:spPr>
          <a:xfrm>
            <a:off x="4728104" y="7391400"/>
            <a:ext cx="203200" cy="203200"/>
          </a:xfrm>
          <a:custGeom>
            <a:avLst/>
            <a:gdLst/>
            <a:ahLst/>
            <a:cxnLst/>
            <a:rect l="l" t="t" r="r" b="b"/>
            <a:pathLst>
              <a:path w="203200" h="203200">
                <a:moveTo>
                  <a:pt x="101600" y="0"/>
                </a:moveTo>
                <a:cubicBezTo>
                  <a:pt x="103426" y="0"/>
                  <a:pt x="105251" y="397"/>
                  <a:pt x="106918" y="1151"/>
                </a:cubicBezTo>
                <a:lnTo>
                  <a:pt x="181689" y="32861"/>
                </a:lnTo>
                <a:cubicBezTo>
                  <a:pt x="190421" y="36552"/>
                  <a:pt x="196929" y="45164"/>
                  <a:pt x="196890" y="55563"/>
                </a:cubicBezTo>
                <a:cubicBezTo>
                  <a:pt x="196691" y="94932"/>
                  <a:pt x="180499" y="166965"/>
                  <a:pt x="112117" y="199708"/>
                </a:cubicBezTo>
                <a:cubicBezTo>
                  <a:pt x="105489" y="202883"/>
                  <a:pt x="97790" y="202883"/>
                  <a:pt x="91162" y="199708"/>
                </a:cubicBezTo>
                <a:cubicBezTo>
                  <a:pt x="22741" y="166965"/>
                  <a:pt x="6588" y="94932"/>
                  <a:pt x="6390" y="55563"/>
                </a:cubicBezTo>
                <a:cubicBezTo>
                  <a:pt x="6350" y="45164"/>
                  <a:pt x="12859" y="36552"/>
                  <a:pt x="21590" y="32861"/>
                </a:cubicBezTo>
                <a:lnTo>
                  <a:pt x="96322" y="1151"/>
                </a:lnTo>
                <a:cubicBezTo>
                  <a:pt x="97988" y="397"/>
                  <a:pt x="99774" y="0"/>
                  <a:pt x="101600" y="0"/>
                </a:cubicBezTo>
                <a:close/>
                <a:moveTo>
                  <a:pt x="101600" y="26511"/>
                </a:moveTo>
                <a:lnTo>
                  <a:pt x="101600" y="176570"/>
                </a:lnTo>
                <a:cubicBezTo>
                  <a:pt x="156369" y="150058"/>
                  <a:pt x="171093" y="91321"/>
                  <a:pt x="171450" y="56158"/>
                </a:cubicBezTo>
                <a:lnTo>
                  <a:pt x="101600" y="26551"/>
                </a:lnTo>
                <a:lnTo>
                  <a:pt x="101600" y="26551"/>
                </a:lnTo>
                <a:close/>
              </a:path>
            </a:pathLst>
          </a:custGeom>
          <a:solidFill>
            <a:srgbClr val="D4AF37"/>
          </a:solidFill>
          <a:ln/>
        </p:spPr>
      </p:sp>
      <p:sp>
        <p:nvSpPr>
          <p:cNvPr id="11" name="Text 8"/>
          <p:cNvSpPr/>
          <p:nvPr/>
        </p:nvSpPr>
        <p:spPr>
          <a:xfrm>
            <a:off x="5007504" y="7340600"/>
            <a:ext cx="1841500" cy="304800"/>
          </a:xfrm>
          <a:prstGeom prst="rect">
            <a:avLst/>
          </a:prstGeom>
          <a:noFill/>
          <a:ln/>
        </p:spPr>
        <p:txBody>
          <a:bodyPr wrap="square" lIns="0" tIns="0" rIns="0" bIns="0" rtlCol="0" anchor="ctr"/>
          <a:lstStyle/>
          <a:p>
            <a:pPr algn="ctr">
              <a:lnSpc>
                <a:spcPct val="130000"/>
              </a:lnSpc>
            </a:pPr>
            <a:r>
              <a:rPr lang="en-US" sz="1600" dirty="0">
                <a:solidFill>
                  <a:srgbClr val="F5F5F5">
                    <a:alpha val="70000"/>
                  </a:srgbClr>
                </a:solidFill>
                <a:latin typeface="Liter" pitchFamily="34" charset="0"/>
                <a:ea typeface="Liter" pitchFamily="34" charset="-122"/>
                <a:cs typeface="Liter" pitchFamily="34" charset="-120"/>
              </a:rPr>
              <a:t>Immutable Security</a:t>
            </a:r>
            <a:endParaRPr lang="en-US" sz="1600" dirty="0"/>
          </a:p>
        </p:txBody>
      </p:sp>
      <p:sp>
        <p:nvSpPr>
          <p:cNvPr id="12" name="Shape 9"/>
          <p:cNvSpPr/>
          <p:nvPr/>
        </p:nvSpPr>
        <p:spPr>
          <a:xfrm>
            <a:off x="7231989" y="7391400"/>
            <a:ext cx="203200" cy="203200"/>
          </a:xfrm>
          <a:custGeom>
            <a:avLst/>
            <a:gdLst/>
            <a:ahLst/>
            <a:cxnLst/>
            <a:rect l="l" t="t" r="r" b="b"/>
            <a:pathLst>
              <a:path w="203200" h="203200">
                <a:moveTo>
                  <a:pt x="95647" y="34568"/>
                </a:moveTo>
                <a:lnTo>
                  <a:pt x="101600" y="42783"/>
                </a:lnTo>
                <a:lnTo>
                  <a:pt x="107553" y="34568"/>
                </a:lnTo>
                <a:cubicBezTo>
                  <a:pt x="117475" y="20836"/>
                  <a:pt x="133429" y="12700"/>
                  <a:pt x="150376" y="12700"/>
                </a:cubicBezTo>
                <a:cubicBezTo>
                  <a:pt x="179546" y="12700"/>
                  <a:pt x="203200" y="36354"/>
                  <a:pt x="203200" y="65524"/>
                </a:cubicBezTo>
                <a:lnTo>
                  <a:pt x="203200" y="66556"/>
                </a:lnTo>
                <a:cubicBezTo>
                  <a:pt x="203200" y="111085"/>
                  <a:pt x="147677" y="162798"/>
                  <a:pt x="118705" y="184904"/>
                </a:cubicBezTo>
                <a:cubicBezTo>
                  <a:pt x="113784" y="188635"/>
                  <a:pt x="107752" y="190500"/>
                  <a:pt x="101600" y="190500"/>
                </a:cubicBezTo>
                <a:cubicBezTo>
                  <a:pt x="95448" y="190500"/>
                  <a:pt x="89376" y="188674"/>
                  <a:pt x="84495" y="184904"/>
                </a:cubicBezTo>
                <a:cubicBezTo>
                  <a:pt x="55523" y="162798"/>
                  <a:pt x="0" y="111085"/>
                  <a:pt x="0" y="66556"/>
                </a:cubicBezTo>
                <a:lnTo>
                  <a:pt x="0" y="65524"/>
                </a:lnTo>
                <a:cubicBezTo>
                  <a:pt x="0" y="36354"/>
                  <a:pt x="23654" y="12700"/>
                  <a:pt x="52824" y="12700"/>
                </a:cubicBezTo>
                <a:cubicBezTo>
                  <a:pt x="69771" y="12700"/>
                  <a:pt x="85725" y="20836"/>
                  <a:pt x="95647" y="34568"/>
                </a:cubicBezTo>
                <a:close/>
              </a:path>
            </a:pathLst>
          </a:custGeom>
          <a:solidFill>
            <a:srgbClr val="4A3F8C"/>
          </a:solidFill>
          <a:ln/>
        </p:spPr>
      </p:sp>
      <p:sp>
        <p:nvSpPr>
          <p:cNvPr id="13" name="Text 10"/>
          <p:cNvSpPr/>
          <p:nvPr/>
        </p:nvSpPr>
        <p:spPr>
          <a:xfrm>
            <a:off x="7511389" y="7340600"/>
            <a:ext cx="1536700" cy="304800"/>
          </a:xfrm>
          <a:prstGeom prst="rect">
            <a:avLst/>
          </a:prstGeom>
          <a:noFill/>
          <a:ln/>
        </p:spPr>
        <p:txBody>
          <a:bodyPr wrap="square" lIns="0" tIns="0" rIns="0" bIns="0" rtlCol="0" anchor="ctr"/>
          <a:lstStyle/>
          <a:p>
            <a:pPr algn="ctr">
              <a:lnSpc>
                <a:spcPct val="130000"/>
              </a:lnSpc>
            </a:pPr>
            <a:r>
              <a:rPr lang="en-US" sz="1600" dirty="0">
                <a:solidFill>
                  <a:srgbClr val="F5F5F5">
                    <a:alpha val="70000"/>
                  </a:srgbClr>
                </a:solidFill>
                <a:latin typeface="Liter" pitchFamily="34" charset="0"/>
                <a:ea typeface="Liter" pitchFamily="34" charset="-122"/>
                <a:cs typeface="Liter" pitchFamily="34" charset="-120"/>
              </a:rPr>
              <a:t>Sacred Custody</a:t>
            </a:r>
            <a:endParaRPr lang="en-US" sz="1600" dirty="0"/>
          </a:p>
        </p:txBody>
      </p:sp>
      <p:sp>
        <p:nvSpPr>
          <p:cNvPr id="14" name="Shape 11"/>
          <p:cNvSpPr/>
          <p:nvPr/>
        </p:nvSpPr>
        <p:spPr>
          <a:xfrm>
            <a:off x="9397537" y="7391400"/>
            <a:ext cx="254000" cy="203200"/>
          </a:xfrm>
          <a:custGeom>
            <a:avLst/>
            <a:gdLst/>
            <a:ahLst/>
            <a:cxnLst/>
            <a:rect l="l" t="t" r="r" b="b"/>
            <a:pathLst>
              <a:path w="254000" h="203200">
                <a:moveTo>
                  <a:pt x="0" y="101600"/>
                </a:moveTo>
                <a:cubicBezTo>
                  <a:pt x="0" y="66516"/>
                  <a:pt x="28416" y="38100"/>
                  <a:pt x="63500" y="38100"/>
                </a:cubicBezTo>
                <a:cubicBezTo>
                  <a:pt x="83503" y="38100"/>
                  <a:pt x="102314" y="47506"/>
                  <a:pt x="114300" y="63500"/>
                </a:cubicBezTo>
                <a:lnTo>
                  <a:pt x="127000" y="80447"/>
                </a:lnTo>
                <a:lnTo>
                  <a:pt x="139700" y="63500"/>
                </a:lnTo>
                <a:cubicBezTo>
                  <a:pt x="151686" y="47506"/>
                  <a:pt x="170498" y="38100"/>
                  <a:pt x="190500" y="38100"/>
                </a:cubicBezTo>
                <a:cubicBezTo>
                  <a:pt x="225584" y="38100"/>
                  <a:pt x="254000" y="66516"/>
                  <a:pt x="254000" y="101600"/>
                </a:cubicBezTo>
                <a:cubicBezTo>
                  <a:pt x="254000" y="136684"/>
                  <a:pt x="225584" y="165100"/>
                  <a:pt x="190500" y="165100"/>
                </a:cubicBezTo>
                <a:cubicBezTo>
                  <a:pt x="170498" y="165100"/>
                  <a:pt x="151686" y="155694"/>
                  <a:pt x="139700" y="139700"/>
                </a:cubicBezTo>
                <a:lnTo>
                  <a:pt x="127000" y="122753"/>
                </a:lnTo>
                <a:lnTo>
                  <a:pt x="114300" y="139700"/>
                </a:lnTo>
                <a:cubicBezTo>
                  <a:pt x="102314" y="155694"/>
                  <a:pt x="83503" y="165100"/>
                  <a:pt x="63500" y="165100"/>
                </a:cubicBezTo>
                <a:cubicBezTo>
                  <a:pt x="28416" y="165100"/>
                  <a:pt x="0" y="136684"/>
                  <a:pt x="0" y="101600"/>
                </a:cubicBezTo>
                <a:close/>
                <a:moveTo>
                  <a:pt x="111125" y="101600"/>
                </a:moveTo>
                <a:lnTo>
                  <a:pt x="93980" y="78740"/>
                </a:lnTo>
                <a:cubicBezTo>
                  <a:pt x="86797" y="69136"/>
                  <a:pt x="75486" y="63500"/>
                  <a:pt x="63500" y="63500"/>
                </a:cubicBezTo>
                <a:cubicBezTo>
                  <a:pt x="42466" y="63500"/>
                  <a:pt x="25400" y="80566"/>
                  <a:pt x="25400" y="101600"/>
                </a:cubicBezTo>
                <a:cubicBezTo>
                  <a:pt x="25400" y="122634"/>
                  <a:pt x="42466" y="139700"/>
                  <a:pt x="63500" y="139700"/>
                </a:cubicBezTo>
                <a:cubicBezTo>
                  <a:pt x="75486" y="139700"/>
                  <a:pt x="86797" y="134064"/>
                  <a:pt x="93980" y="124460"/>
                </a:cubicBezTo>
                <a:lnTo>
                  <a:pt x="111125" y="101600"/>
                </a:lnTo>
                <a:close/>
                <a:moveTo>
                  <a:pt x="142875" y="101600"/>
                </a:moveTo>
                <a:lnTo>
                  <a:pt x="160020" y="124460"/>
                </a:lnTo>
                <a:cubicBezTo>
                  <a:pt x="167203" y="134064"/>
                  <a:pt x="178514" y="139700"/>
                  <a:pt x="190500" y="139700"/>
                </a:cubicBezTo>
                <a:cubicBezTo>
                  <a:pt x="211534" y="139700"/>
                  <a:pt x="228600" y="122634"/>
                  <a:pt x="228600" y="101600"/>
                </a:cubicBezTo>
                <a:cubicBezTo>
                  <a:pt x="228600" y="80566"/>
                  <a:pt x="211534" y="63500"/>
                  <a:pt x="190500" y="63500"/>
                </a:cubicBezTo>
                <a:cubicBezTo>
                  <a:pt x="178514" y="63500"/>
                  <a:pt x="167203" y="69136"/>
                  <a:pt x="160020" y="78740"/>
                </a:cubicBezTo>
                <a:lnTo>
                  <a:pt x="142875" y="101600"/>
                </a:lnTo>
                <a:close/>
              </a:path>
            </a:pathLst>
          </a:custGeom>
          <a:solidFill>
            <a:srgbClr val="D4AF37"/>
          </a:solidFill>
          <a:ln/>
        </p:spPr>
      </p:sp>
      <p:sp>
        <p:nvSpPr>
          <p:cNvPr id="15" name="Text 12"/>
          <p:cNvSpPr/>
          <p:nvPr/>
        </p:nvSpPr>
        <p:spPr>
          <a:xfrm>
            <a:off x="9702337" y="7340600"/>
            <a:ext cx="1905000" cy="304800"/>
          </a:xfrm>
          <a:prstGeom prst="rect">
            <a:avLst/>
          </a:prstGeom>
          <a:noFill/>
          <a:ln/>
        </p:spPr>
        <p:txBody>
          <a:bodyPr wrap="square" lIns="0" tIns="0" rIns="0" bIns="0" rtlCol="0" anchor="ctr"/>
          <a:lstStyle/>
          <a:p>
            <a:pPr algn="ctr">
              <a:lnSpc>
                <a:spcPct val="130000"/>
              </a:lnSpc>
            </a:pPr>
            <a:r>
              <a:rPr lang="en-US" sz="1600" dirty="0">
                <a:solidFill>
                  <a:srgbClr val="F5F5F5">
                    <a:alpha val="70000"/>
                  </a:srgbClr>
                </a:solidFill>
                <a:latin typeface="Liter" pitchFamily="34" charset="0"/>
                <a:ea typeface="Liter" pitchFamily="34" charset="-122"/>
                <a:cs typeface="Liter" pitchFamily="34" charset="-120"/>
              </a:rPr>
              <a:t>Eternal Preservation</a:t>
            </a:r>
            <a:endParaRPr lang="en-US" sz="1600" dirty="0"/>
          </a:p>
        </p:txBody>
      </p:sp>
      <p:sp>
        <p:nvSpPr>
          <p:cNvPr id="16" name="Text 13"/>
          <p:cNvSpPr/>
          <p:nvPr/>
        </p:nvSpPr>
        <p:spPr>
          <a:xfrm>
            <a:off x="5627158" y="8572500"/>
            <a:ext cx="1524000" cy="508000"/>
          </a:xfrm>
          <a:prstGeom prst="rect">
            <a:avLst/>
          </a:prstGeom>
          <a:noFill/>
          <a:ln/>
        </p:spPr>
        <p:txBody>
          <a:bodyPr wrap="square" lIns="0" tIns="0" rIns="0" bIns="0" rtlCol="0" anchor="ctr"/>
          <a:lstStyle/>
          <a:p>
            <a:pPr algn="ctr">
              <a:lnSpc>
                <a:spcPct val="90000"/>
              </a:lnSpc>
            </a:pPr>
            <a:r>
              <a:rPr lang="en-US" sz="3600" b="1" dirty="0">
                <a:solidFill>
                  <a:srgbClr val="D4AF37"/>
                </a:solidFill>
                <a:latin typeface="Oranienbaum" pitchFamily="34" charset="0"/>
                <a:ea typeface="Oranienbaum" pitchFamily="34" charset="-122"/>
                <a:cs typeface="Oranienbaum" pitchFamily="34" charset="-120"/>
              </a:rPr>
              <a:t>99B+</a:t>
            </a:r>
            <a:endParaRPr lang="en-US" sz="1600" dirty="0"/>
          </a:p>
        </p:txBody>
      </p:sp>
      <p:sp>
        <p:nvSpPr>
          <p:cNvPr id="17" name="Text 14"/>
          <p:cNvSpPr/>
          <p:nvPr/>
        </p:nvSpPr>
        <p:spPr>
          <a:xfrm>
            <a:off x="5697008" y="9131300"/>
            <a:ext cx="1384300" cy="254000"/>
          </a:xfrm>
          <a:prstGeom prst="rect">
            <a:avLst/>
          </a:prstGeom>
          <a:noFill/>
          <a:ln/>
        </p:spPr>
        <p:txBody>
          <a:bodyPr wrap="square" lIns="0" tIns="0" rIns="0" bIns="0" rtlCol="0" anchor="ctr"/>
          <a:lstStyle/>
          <a:p>
            <a:pPr algn="ct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AMONEY Supply</a:t>
            </a:r>
            <a:endParaRPr lang="en-US" sz="1600" dirty="0"/>
          </a:p>
        </p:txBody>
      </p:sp>
      <p:sp>
        <p:nvSpPr>
          <p:cNvPr id="18" name="Shape 15"/>
          <p:cNvSpPr/>
          <p:nvPr/>
        </p:nvSpPr>
        <p:spPr>
          <a:xfrm>
            <a:off x="7442267" y="8674100"/>
            <a:ext cx="12700" cy="609600"/>
          </a:xfrm>
          <a:custGeom>
            <a:avLst/>
            <a:gdLst/>
            <a:ahLst/>
            <a:cxnLst/>
            <a:rect l="l" t="t" r="r" b="b"/>
            <a:pathLst>
              <a:path w="12700" h="609600">
                <a:moveTo>
                  <a:pt x="0" y="0"/>
                </a:moveTo>
                <a:lnTo>
                  <a:pt x="12700" y="0"/>
                </a:lnTo>
                <a:lnTo>
                  <a:pt x="12700" y="609600"/>
                </a:lnTo>
                <a:lnTo>
                  <a:pt x="0" y="609600"/>
                </a:lnTo>
                <a:lnTo>
                  <a:pt x="0" y="0"/>
                </a:lnTo>
                <a:close/>
              </a:path>
            </a:pathLst>
          </a:custGeom>
          <a:solidFill>
            <a:srgbClr val="4A3F8C">
              <a:alpha val="50196"/>
            </a:srgbClr>
          </a:solidFill>
          <a:ln/>
        </p:spPr>
      </p:sp>
      <p:sp>
        <p:nvSpPr>
          <p:cNvPr id="19" name="Text 16"/>
          <p:cNvSpPr/>
          <p:nvPr/>
        </p:nvSpPr>
        <p:spPr>
          <a:xfrm>
            <a:off x="7747067" y="8572500"/>
            <a:ext cx="1130300" cy="508000"/>
          </a:xfrm>
          <a:prstGeom prst="rect">
            <a:avLst/>
          </a:prstGeom>
          <a:noFill/>
          <a:ln/>
        </p:spPr>
        <p:txBody>
          <a:bodyPr wrap="square" lIns="0" tIns="0" rIns="0" bIns="0" rtlCol="0" anchor="ctr"/>
          <a:lstStyle/>
          <a:p>
            <a:pPr algn="ctr">
              <a:lnSpc>
                <a:spcPct val="90000"/>
              </a:lnSpc>
            </a:pPr>
            <a:r>
              <a:rPr lang="en-US" sz="3600" b="1" dirty="0">
                <a:solidFill>
                  <a:srgbClr val="4A3F8C"/>
                </a:solidFill>
                <a:latin typeface="Oranienbaum" pitchFamily="34" charset="0"/>
                <a:ea typeface="Oranienbaum" pitchFamily="34" charset="-122"/>
                <a:cs typeface="Oranienbaum" pitchFamily="34" charset="-120"/>
              </a:rPr>
              <a:t>3</a:t>
            </a:r>
            <a:endParaRPr lang="en-US" sz="1600" dirty="0"/>
          </a:p>
        </p:txBody>
      </p:sp>
      <p:sp>
        <p:nvSpPr>
          <p:cNvPr id="20" name="Text 17"/>
          <p:cNvSpPr/>
          <p:nvPr/>
        </p:nvSpPr>
        <p:spPr>
          <a:xfrm>
            <a:off x="7816917" y="9131300"/>
            <a:ext cx="990600" cy="254000"/>
          </a:xfrm>
          <a:prstGeom prst="rect">
            <a:avLst/>
          </a:prstGeom>
          <a:noFill/>
          <a:ln/>
        </p:spPr>
        <p:txBody>
          <a:bodyPr wrap="square" lIns="0" tIns="0" rIns="0" bIns="0" rtlCol="0" anchor="ctr"/>
          <a:lstStyle/>
          <a:p>
            <a:pPr algn="ct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Blockchains</a:t>
            </a:r>
            <a:endParaRPr lang="en-US" sz="1600" dirty="0"/>
          </a:p>
        </p:txBody>
      </p:sp>
      <p:sp>
        <p:nvSpPr>
          <p:cNvPr id="21" name="Shape 18"/>
          <p:cNvSpPr/>
          <p:nvPr/>
        </p:nvSpPr>
        <p:spPr>
          <a:xfrm>
            <a:off x="9172245" y="8674100"/>
            <a:ext cx="12700" cy="609600"/>
          </a:xfrm>
          <a:custGeom>
            <a:avLst/>
            <a:gdLst/>
            <a:ahLst/>
            <a:cxnLst/>
            <a:rect l="l" t="t" r="r" b="b"/>
            <a:pathLst>
              <a:path w="12700" h="609600">
                <a:moveTo>
                  <a:pt x="0" y="0"/>
                </a:moveTo>
                <a:lnTo>
                  <a:pt x="12700" y="0"/>
                </a:lnTo>
                <a:lnTo>
                  <a:pt x="12700" y="609600"/>
                </a:lnTo>
                <a:lnTo>
                  <a:pt x="0" y="609600"/>
                </a:lnTo>
                <a:lnTo>
                  <a:pt x="0" y="0"/>
                </a:lnTo>
                <a:close/>
              </a:path>
            </a:pathLst>
          </a:custGeom>
          <a:solidFill>
            <a:srgbClr val="4A3F8C">
              <a:alpha val="50196"/>
            </a:srgbClr>
          </a:solidFill>
          <a:ln/>
        </p:spPr>
      </p:sp>
      <p:sp>
        <p:nvSpPr>
          <p:cNvPr id="22" name="Text 19"/>
          <p:cNvSpPr/>
          <p:nvPr/>
        </p:nvSpPr>
        <p:spPr>
          <a:xfrm>
            <a:off x="9477045" y="8572500"/>
            <a:ext cx="1155700" cy="508000"/>
          </a:xfrm>
          <a:prstGeom prst="rect">
            <a:avLst/>
          </a:prstGeom>
          <a:noFill/>
          <a:ln/>
        </p:spPr>
        <p:txBody>
          <a:bodyPr wrap="square" lIns="0" tIns="0" rIns="0" bIns="0" rtlCol="0" anchor="ctr"/>
          <a:lstStyle/>
          <a:p>
            <a:pPr algn="ctr">
              <a:lnSpc>
                <a:spcPct val="90000"/>
              </a:lnSpc>
            </a:pPr>
            <a:r>
              <a:rPr lang="en-US" sz="3600" b="1" dirty="0">
                <a:solidFill>
                  <a:srgbClr val="D4AF37"/>
                </a:solidFill>
                <a:latin typeface="Oranienbaum" pitchFamily="34" charset="0"/>
                <a:ea typeface="Oranienbaum" pitchFamily="34" charset="-122"/>
                <a:cs typeface="Oranienbaum" pitchFamily="34" charset="-120"/>
              </a:rPr>
              <a:t>∞</a:t>
            </a:r>
            <a:endParaRPr lang="en-US" sz="1600" dirty="0"/>
          </a:p>
        </p:txBody>
      </p:sp>
      <p:sp>
        <p:nvSpPr>
          <p:cNvPr id="23" name="Text 20"/>
          <p:cNvSpPr/>
          <p:nvPr/>
        </p:nvSpPr>
        <p:spPr>
          <a:xfrm>
            <a:off x="9546895" y="9131300"/>
            <a:ext cx="1016000" cy="254000"/>
          </a:xfrm>
          <a:prstGeom prst="rect">
            <a:avLst/>
          </a:prstGeom>
          <a:noFill/>
          <a:ln/>
        </p:spPr>
        <p:txBody>
          <a:bodyPr wrap="square" lIns="0" tIns="0" rIns="0" bIns="0" rtlCol="0" anchor="ctr"/>
          <a:lstStyle/>
          <a:p>
            <a:pPr algn="ct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Generations</a:t>
            </a:r>
            <a:endParaRPr lang="en-US" sz="1600" dirty="0"/>
          </a:p>
        </p:txBody>
      </p:sp>
    </p:spTree>
  </p:cSld>
  <p:clrMapOvr>
    <a:masterClrMapping/>
  </p:clrMapOvr>
  <p:transition>
    <p:fade/>
    <p:spd val="med"/>
  </p:transition>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F0F1A"/>
        </a:solidFill>
      </p:bgPr>
    </p:bg>
    <p:spTree>
      <p:nvGrpSpPr>
        <p:cNvPr id="1" name=""/>
        <p:cNvGrpSpPr/>
        <p:nvPr/>
      </p:nvGrpSpPr>
      <p:grpSpPr>
        <a:xfrm>
          <a:off x="0" y="0"/>
          <a:ext cx="0" cy="0"/>
          <a:chOff x="0" y="0"/>
          <a:chExt cx="0" cy="0"/>
        </a:xfrm>
      </p:grpSpPr>
      <p:sp>
        <p:nvSpPr>
          <p:cNvPr id="2" name="Text 0"/>
          <p:cNvSpPr/>
          <p:nvPr/>
        </p:nvSpPr>
        <p:spPr>
          <a:xfrm>
            <a:off x="508000" y="508000"/>
            <a:ext cx="15328900" cy="254000"/>
          </a:xfrm>
          <a:prstGeom prst="rect">
            <a:avLst/>
          </a:prstGeom>
          <a:noFill/>
          <a:ln/>
        </p:spPr>
        <p:txBody>
          <a:bodyPr wrap="square" lIns="0" tIns="0" rIns="0" bIns="0" rtlCol="0" anchor="ctr"/>
          <a:lstStyle/>
          <a:p>
            <a:pPr>
              <a:lnSpc>
                <a:spcPct val="120000"/>
              </a:lnSpc>
            </a:pPr>
            <a:r>
              <a:rPr lang="en-US" sz="1400" b="1" spc="140" kern="0" dirty="0">
                <a:solidFill>
                  <a:srgbClr val="D4AF37"/>
                </a:solidFill>
                <a:latin typeface="Liter" pitchFamily="34" charset="0"/>
                <a:ea typeface="Liter" pitchFamily="34" charset="-122"/>
                <a:cs typeface="Liter" pitchFamily="34" charset="-120"/>
              </a:rPr>
              <a:t>NAVIGATION</a:t>
            </a:r>
            <a:endParaRPr lang="en-US" sz="1600" dirty="0"/>
          </a:p>
        </p:txBody>
      </p:sp>
      <p:sp>
        <p:nvSpPr>
          <p:cNvPr id="3" name="Text 1"/>
          <p:cNvSpPr/>
          <p:nvPr/>
        </p:nvSpPr>
        <p:spPr>
          <a:xfrm>
            <a:off x="508000" y="863600"/>
            <a:ext cx="15544800" cy="609600"/>
          </a:xfrm>
          <a:prstGeom prst="rect">
            <a:avLst/>
          </a:prstGeom>
          <a:noFill/>
          <a:ln/>
        </p:spPr>
        <p:txBody>
          <a:bodyPr wrap="square" lIns="0" tIns="0" rIns="0" bIns="0" rtlCol="0" anchor="ctr"/>
          <a:lstStyle/>
          <a:p>
            <a:pPr>
              <a:lnSpc>
                <a:spcPct val="80000"/>
              </a:lnSpc>
            </a:pPr>
            <a:r>
              <a:rPr lang="en-US" sz="4800" b="1" dirty="0">
                <a:solidFill>
                  <a:srgbClr val="F5F5F5"/>
                </a:solidFill>
                <a:latin typeface="Oranienbaum" pitchFamily="34" charset="0"/>
                <a:ea typeface="Oranienbaum" pitchFamily="34" charset="-122"/>
                <a:cs typeface="Oranienbaum" pitchFamily="34" charset="-120"/>
              </a:rPr>
              <a:t>Executive Overview</a:t>
            </a:r>
            <a:endParaRPr lang="en-US" sz="1600" dirty="0"/>
          </a:p>
        </p:txBody>
      </p:sp>
      <p:sp>
        <p:nvSpPr>
          <p:cNvPr id="4" name="Shape 2"/>
          <p:cNvSpPr/>
          <p:nvPr/>
        </p:nvSpPr>
        <p:spPr>
          <a:xfrm>
            <a:off x="533400" y="1778000"/>
            <a:ext cx="7493000" cy="1981200"/>
          </a:xfrm>
          <a:custGeom>
            <a:avLst/>
            <a:gdLst/>
            <a:ahLst/>
            <a:cxnLst/>
            <a:rect l="l" t="t" r="r" b="b"/>
            <a:pathLst>
              <a:path w="7493000" h="1981200">
                <a:moveTo>
                  <a:pt x="50800" y="0"/>
                </a:moveTo>
                <a:lnTo>
                  <a:pt x="7289808" y="0"/>
                </a:lnTo>
                <a:cubicBezTo>
                  <a:pt x="7402028" y="0"/>
                  <a:pt x="7493000" y="90972"/>
                  <a:pt x="7493000" y="203192"/>
                </a:cubicBezTo>
                <a:lnTo>
                  <a:pt x="7493000" y="1778008"/>
                </a:lnTo>
                <a:cubicBezTo>
                  <a:pt x="7493000" y="1890228"/>
                  <a:pt x="7402028" y="1981200"/>
                  <a:pt x="7289808" y="1981200"/>
                </a:cubicBezTo>
                <a:lnTo>
                  <a:pt x="50800" y="1981200"/>
                </a:lnTo>
                <a:cubicBezTo>
                  <a:pt x="22763" y="1981200"/>
                  <a:pt x="0" y="1958437"/>
                  <a:pt x="0" y="1930400"/>
                </a:cubicBezTo>
                <a:lnTo>
                  <a:pt x="0" y="50800"/>
                </a:lnTo>
                <a:cubicBezTo>
                  <a:pt x="0" y="22763"/>
                  <a:pt x="22763" y="0"/>
                  <a:pt x="50800" y="0"/>
                </a:cubicBezTo>
                <a:close/>
              </a:path>
            </a:pathLst>
          </a:custGeom>
          <a:gradFill rotWithShape="1" flip="none">
            <a:gsLst>
              <a:gs pos="0">
                <a:srgbClr val="1A1A2E"/>
              </a:gs>
              <a:gs pos="100000">
                <a:srgbClr val="4A3F8C">
                  <a:alpha val="20000"/>
                </a:srgbClr>
              </a:gs>
            </a:gsLst>
            <a:lin ang="2700000" scaled="1"/>
          </a:gradFill>
          <a:ln/>
        </p:spPr>
      </p:sp>
      <p:sp>
        <p:nvSpPr>
          <p:cNvPr id="5" name="Shape 3"/>
          <p:cNvSpPr/>
          <p:nvPr/>
        </p:nvSpPr>
        <p:spPr>
          <a:xfrm>
            <a:off x="533400" y="1778000"/>
            <a:ext cx="50800" cy="1981200"/>
          </a:xfrm>
          <a:custGeom>
            <a:avLst/>
            <a:gdLst/>
            <a:ahLst/>
            <a:cxnLst/>
            <a:rect l="l" t="t" r="r" b="b"/>
            <a:pathLst>
              <a:path w="50800" h="1981200">
                <a:moveTo>
                  <a:pt x="50800" y="0"/>
                </a:moveTo>
                <a:lnTo>
                  <a:pt x="50800" y="0"/>
                </a:lnTo>
                <a:lnTo>
                  <a:pt x="50800" y="1981200"/>
                </a:lnTo>
                <a:lnTo>
                  <a:pt x="50800" y="1981200"/>
                </a:lnTo>
                <a:cubicBezTo>
                  <a:pt x="22763" y="1981200"/>
                  <a:pt x="0" y="1958437"/>
                  <a:pt x="0" y="1930400"/>
                </a:cubicBezTo>
                <a:lnTo>
                  <a:pt x="0" y="50800"/>
                </a:lnTo>
                <a:cubicBezTo>
                  <a:pt x="0" y="22763"/>
                  <a:pt x="22763" y="0"/>
                  <a:pt x="50800" y="0"/>
                </a:cubicBezTo>
                <a:close/>
              </a:path>
            </a:pathLst>
          </a:custGeom>
          <a:solidFill>
            <a:srgbClr val="D4AF37"/>
          </a:solidFill>
          <a:ln/>
        </p:spPr>
      </p:sp>
      <p:sp>
        <p:nvSpPr>
          <p:cNvPr id="6" name="Shape 4"/>
          <p:cNvSpPr/>
          <p:nvPr/>
        </p:nvSpPr>
        <p:spPr>
          <a:xfrm>
            <a:off x="812800" y="2032000"/>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solidFill>
            <a:srgbClr val="D4AF37">
              <a:alpha val="20000"/>
            </a:srgbClr>
          </a:solidFill>
          <a:ln/>
        </p:spPr>
      </p:sp>
      <p:sp>
        <p:nvSpPr>
          <p:cNvPr id="7" name="Text 5"/>
          <p:cNvSpPr/>
          <p:nvPr/>
        </p:nvSpPr>
        <p:spPr>
          <a:xfrm>
            <a:off x="1044906" y="2184400"/>
            <a:ext cx="393700" cy="406400"/>
          </a:xfrm>
          <a:prstGeom prst="rect">
            <a:avLst/>
          </a:prstGeom>
          <a:noFill/>
          <a:ln/>
        </p:spPr>
        <p:txBody>
          <a:bodyPr wrap="square" lIns="0" tIns="0" rIns="0" bIns="0" rtlCol="0" anchor="ctr"/>
          <a:lstStyle/>
          <a:p>
            <a:pPr>
              <a:lnSpc>
                <a:spcPct val="110000"/>
              </a:lnSpc>
            </a:pPr>
            <a:r>
              <a:rPr lang="en-US" sz="2400" b="1" dirty="0">
                <a:solidFill>
                  <a:srgbClr val="D4AF37"/>
                </a:solidFill>
                <a:latin typeface="Oranienbaum" pitchFamily="34" charset="0"/>
                <a:ea typeface="Oranienbaum" pitchFamily="34" charset="-122"/>
                <a:cs typeface="Oranienbaum" pitchFamily="34" charset="-120"/>
              </a:rPr>
              <a:t>01</a:t>
            </a:r>
            <a:endParaRPr lang="en-US" sz="1600" dirty="0"/>
          </a:p>
        </p:txBody>
      </p:sp>
      <p:sp>
        <p:nvSpPr>
          <p:cNvPr id="8" name="Text 6"/>
          <p:cNvSpPr/>
          <p:nvPr/>
        </p:nvSpPr>
        <p:spPr>
          <a:xfrm>
            <a:off x="1727200" y="2209800"/>
            <a:ext cx="4152900" cy="355600"/>
          </a:xfrm>
          <a:prstGeom prst="rect">
            <a:avLst/>
          </a:prstGeom>
          <a:noFill/>
          <a:ln/>
        </p:spPr>
        <p:txBody>
          <a:bodyPr wrap="square" lIns="0" tIns="0" rIns="0" bIns="0" rtlCol="0" anchor="ctr"/>
          <a:lstStyle/>
          <a:p>
            <a:pPr>
              <a:lnSpc>
                <a:spcPct val="120000"/>
              </a:lnSpc>
            </a:pPr>
            <a:r>
              <a:rPr lang="en-US" sz="2000" b="1" dirty="0">
                <a:solidFill>
                  <a:srgbClr val="F5F5F5"/>
                </a:solidFill>
                <a:latin typeface="Liter" pitchFamily="34" charset="0"/>
                <a:ea typeface="Liter" pitchFamily="34" charset="-122"/>
                <a:cs typeface="Liter" pitchFamily="34" charset="-120"/>
              </a:rPr>
              <a:t>Project Vision &amp; Market Opportunity</a:t>
            </a:r>
            <a:endParaRPr lang="en-US" sz="1600" dirty="0"/>
          </a:p>
        </p:txBody>
      </p:sp>
      <p:sp>
        <p:nvSpPr>
          <p:cNvPr id="9" name="Text 7"/>
          <p:cNvSpPr/>
          <p:nvPr/>
        </p:nvSpPr>
        <p:spPr>
          <a:xfrm>
            <a:off x="812800" y="2844800"/>
            <a:ext cx="7061200" cy="660400"/>
          </a:xfrm>
          <a:prstGeom prst="rect">
            <a:avLst/>
          </a:prstGeom>
          <a:noFill/>
          <a:ln/>
        </p:spPr>
        <p:txBody>
          <a:bodyPr wrap="square" lIns="0" tIns="0" rIns="0" bIns="0" rtlCol="0" anchor="ctr"/>
          <a:lstStyle/>
          <a:p>
            <a:pPr>
              <a:lnSpc>
                <a:spcPct val="140000"/>
              </a:lnSpc>
            </a:pPr>
            <a:r>
              <a:rPr lang="en-US" sz="1600" dirty="0">
                <a:solidFill>
                  <a:srgbClr val="F5F5F5">
                    <a:alpha val="70000"/>
                  </a:srgbClr>
                </a:solidFill>
                <a:latin typeface="Quattrocento Sans" pitchFamily="34" charset="0"/>
                <a:ea typeface="Quattrocento Sans" pitchFamily="34" charset="-122"/>
                <a:cs typeface="Quattrocento Sans" pitchFamily="34" charset="-120"/>
              </a:rPr>
              <a:t>Revolutionary blockchain infrastructure addressing the $140B digital inheritance crisis</a:t>
            </a:r>
            <a:endParaRPr lang="en-US" sz="1600" dirty="0"/>
          </a:p>
        </p:txBody>
      </p:sp>
      <p:sp>
        <p:nvSpPr>
          <p:cNvPr id="10" name="Shape 8"/>
          <p:cNvSpPr/>
          <p:nvPr/>
        </p:nvSpPr>
        <p:spPr>
          <a:xfrm>
            <a:off x="533400" y="3962400"/>
            <a:ext cx="7493000" cy="1816100"/>
          </a:xfrm>
          <a:custGeom>
            <a:avLst/>
            <a:gdLst/>
            <a:ahLst/>
            <a:cxnLst/>
            <a:rect l="l" t="t" r="r" b="b"/>
            <a:pathLst>
              <a:path w="7493000" h="1816100">
                <a:moveTo>
                  <a:pt x="50800" y="0"/>
                </a:moveTo>
                <a:lnTo>
                  <a:pt x="7289797" y="0"/>
                </a:lnTo>
                <a:cubicBezTo>
                  <a:pt x="7401948" y="0"/>
                  <a:pt x="7493000" y="91052"/>
                  <a:pt x="7493000" y="203203"/>
                </a:cubicBezTo>
                <a:lnTo>
                  <a:pt x="7493000" y="1612897"/>
                </a:lnTo>
                <a:cubicBezTo>
                  <a:pt x="7493000" y="1725048"/>
                  <a:pt x="7401948" y="1816100"/>
                  <a:pt x="7289797" y="1816100"/>
                </a:cubicBezTo>
                <a:lnTo>
                  <a:pt x="50800" y="1816100"/>
                </a:lnTo>
                <a:cubicBezTo>
                  <a:pt x="22763" y="1816100"/>
                  <a:pt x="0" y="1793337"/>
                  <a:pt x="0" y="1765300"/>
                </a:cubicBezTo>
                <a:lnTo>
                  <a:pt x="0" y="50800"/>
                </a:lnTo>
                <a:cubicBezTo>
                  <a:pt x="0" y="22763"/>
                  <a:pt x="22763" y="0"/>
                  <a:pt x="50800" y="0"/>
                </a:cubicBezTo>
                <a:close/>
              </a:path>
            </a:pathLst>
          </a:custGeom>
          <a:gradFill rotWithShape="1" flip="none">
            <a:gsLst>
              <a:gs pos="0">
                <a:srgbClr val="1A1A2E"/>
              </a:gs>
              <a:gs pos="100000">
                <a:srgbClr val="4A3F8C">
                  <a:alpha val="20000"/>
                </a:srgbClr>
              </a:gs>
            </a:gsLst>
            <a:lin ang="2700000" scaled="1"/>
          </a:gradFill>
          <a:ln/>
        </p:spPr>
      </p:sp>
      <p:sp>
        <p:nvSpPr>
          <p:cNvPr id="11" name="Shape 9"/>
          <p:cNvSpPr/>
          <p:nvPr/>
        </p:nvSpPr>
        <p:spPr>
          <a:xfrm>
            <a:off x="533400" y="3962400"/>
            <a:ext cx="50800" cy="1816100"/>
          </a:xfrm>
          <a:custGeom>
            <a:avLst/>
            <a:gdLst/>
            <a:ahLst/>
            <a:cxnLst/>
            <a:rect l="l" t="t" r="r" b="b"/>
            <a:pathLst>
              <a:path w="50800" h="1816100">
                <a:moveTo>
                  <a:pt x="50800" y="0"/>
                </a:moveTo>
                <a:lnTo>
                  <a:pt x="50800" y="0"/>
                </a:lnTo>
                <a:lnTo>
                  <a:pt x="50800" y="1816100"/>
                </a:lnTo>
                <a:lnTo>
                  <a:pt x="50800" y="1816100"/>
                </a:lnTo>
                <a:cubicBezTo>
                  <a:pt x="22763" y="1816100"/>
                  <a:pt x="0" y="1793337"/>
                  <a:pt x="0" y="1765300"/>
                </a:cubicBezTo>
                <a:lnTo>
                  <a:pt x="0" y="50800"/>
                </a:lnTo>
                <a:cubicBezTo>
                  <a:pt x="0" y="22763"/>
                  <a:pt x="22763" y="0"/>
                  <a:pt x="50800" y="0"/>
                </a:cubicBezTo>
                <a:close/>
              </a:path>
            </a:pathLst>
          </a:custGeom>
          <a:solidFill>
            <a:srgbClr val="4A3F8C"/>
          </a:solidFill>
          <a:ln/>
        </p:spPr>
      </p:sp>
      <p:sp>
        <p:nvSpPr>
          <p:cNvPr id="12" name="Shape 10"/>
          <p:cNvSpPr/>
          <p:nvPr/>
        </p:nvSpPr>
        <p:spPr>
          <a:xfrm>
            <a:off x="812800" y="4216400"/>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solidFill>
            <a:srgbClr val="4A3F8C">
              <a:alpha val="30196"/>
            </a:srgbClr>
          </a:solidFill>
          <a:ln/>
        </p:spPr>
      </p:sp>
      <p:sp>
        <p:nvSpPr>
          <p:cNvPr id="13" name="Text 11"/>
          <p:cNvSpPr/>
          <p:nvPr/>
        </p:nvSpPr>
        <p:spPr>
          <a:xfrm>
            <a:off x="1016728" y="4368800"/>
            <a:ext cx="457200" cy="406400"/>
          </a:xfrm>
          <a:prstGeom prst="rect">
            <a:avLst/>
          </a:prstGeom>
          <a:noFill/>
          <a:ln/>
        </p:spPr>
        <p:txBody>
          <a:bodyPr wrap="square" lIns="0" tIns="0" rIns="0" bIns="0" rtlCol="0" anchor="ctr"/>
          <a:lstStyle/>
          <a:p>
            <a:pPr>
              <a:lnSpc>
                <a:spcPct val="110000"/>
              </a:lnSpc>
            </a:pPr>
            <a:r>
              <a:rPr lang="en-US" sz="2400" b="1" dirty="0">
                <a:solidFill>
                  <a:srgbClr val="4A3F8C"/>
                </a:solidFill>
                <a:latin typeface="Oranienbaum" pitchFamily="34" charset="0"/>
                <a:ea typeface="Oranienbaum" pitchFamily="34" charset="-122"/>
                <a:cs typeface="Oranienbaum" pitchFamily="34" charset="-120"/>
              </a:rPr>
              <a:t>02</a:t>
            </a:r>
            <a:endParaRPr lang="en-US" sz="1600" dirty="0"/>
          </a:p>
        </p:txBody>
      </p:sp>
      <p:sp>
        <p:nvSpPr>
          <p:cNvPr id="14" name="Text 12"/>
          <p:cNvSpPr/>
          <p:nvPr/>
        </p:nvSpPr>
        <p:spPr>
          <a:xfrm>
            <a:off x="1727200" y="4394200"/>
            <a:ext cx="4152900" cy="355600"/>
          </a:xfrm>
          <a:prstGeom prst="rect">
            <a:avLst/>
          </a:prstGeom>
          <a:noFill/>
          <a:ln/>
        </p:spPr>
        <p:txBody>
          <a:bodyPr wrap="square" lIns="0" tIns="0" rIns="0" bIns="0" rtlCol="0" anchor="ctr"/>
          <a:lstStyle/>
          <a:p>
            <a:pPr>
              <a:lnSpc>
                <a:spcPct val="120000"/>
              </a:lnSpc>
            </a:pPr>
            <a:r>
              <a:rPr lang="en-US" sz="2000" b="1" dirty="0">
                <a:solidFill>
                  <a:srgbClr val="F5F5F5"/>
                </a:solidFill>
                <a:latin typeface="Liter" pitchFamily="34" charset="0"/>
                <a:ea typeface="Liter" pitchFamily="34" charset="-122"/>
                <a:cs typeface="Liter" pitchFamily="34" charset="-120"/>
              </a:rPr>
              <a:t>Spiritual Heritage Vault Architecture</a:t>
            </a:r>
            <a:endParaRPr lang="en-US" sz="1600" dirty="0"/>
          </a:p>
        </p:txBody>
      </p:sp>
      <p:sp>
        <p:nvSpPr>
          <p:cNvPr id="15" name="Text 13"/>
          <p:cNvSpPr/>
          <p:nvPr/>
        </p:nvSpPr>
        <p:spPr>
          <a:xfrm>
            <a:off x="812800" y="5029200"/>
            <a:ext cx="7061200" cy="330200"/>
          </a:xfrm>
          <a:prstGeom prst="rect">
            <a:avLst/>
          </a:prstGeom>
          <a:noFill/>
          <a:ln/>
        </p:spPr>
        <p:txBody>
          <a:bodyPr wrap="square" lIns="0" tIns="0" rIns="0" bIns="0" rtlCol="0" anchor="ctr"/>
          <a:lstStyle/>
          <a:p>
            <a:pPr>
              <a:lnSpc>
                <a:spcPct val="140000"/>
              </a:lnSpc>
            </a:pPr>
            <a:r>
              <a:rPr lang="en-US" sz="1600" dirty="0">
                <a:solidFill>
                  <a:srgbClr val="F5F5F5">
                    <a:alpha val="70000"/>
                  </a:srgbClr>
                </a:solidFill>
                <a:latin typeface="Quattrocento Sans" pitchFamily="34" charset="0"/>
                <a:ea typeface="Quattrocento Sans" pitchFamily="34" charset="-122"/>
                <a:cs typeface="Quattrocento Sans" pitchFamily="34" charset="-120"/>
              </a:rPr>
              <a:t>Sacred custody model with multi-generational inheritance protocols</a:t>
            </a:r>
            <a:endParaRPr lang="en-US" sz="1600" dirty="0"/>
          </a:p>
        </p:txBody>
      </p:sp>
      <p:sp>
        <p:nvSpPr>
          <p:cNvPr id="16" name="Shape 14"/>
          <p:cNvSpPr/>
          <p:nvPr/>
        </p:nvSpPr>
        <p:spPr>
          <a:xfrm>
            <a:off x="533400" y="5981700"/>
            <a:ext cx="7493000" cy="1816100"/>
          </a:xfrm>
          <a:custGeom>
            <a:avLst/>
            <a:gdLst/>
            <a:ahLst/>
            <a:cxnLst/>
            <a:rect l="l" t="t" r="r" b="b"/>
            <a:pathLst>
              <a:path w="7493000" h="1816100">
                <a:moveTo>
                  <a:pt x="50800" y="0"/>
                </a:moveTo>
                <a:lnTo>
                  <a:pt x="7289797" y="0"/>
                </a:lnTo>
                <a:cubicBezTo>
                  <a:pt x="7401948" y="0"/>
                  <a:pt x="7493000" y="91052"/>
                  <a:pt x="7493000" y="203203"/>
                </a:cubicBezTo>
                <a:lnTo>
                  <a:pt x="7493000" y="1612897"/>
                </a:lnTo>
                <a:cubicBezTo>
                  <a:pt x="7493000" y="1725048"/>
                  <a:pt x="7401948" y="1816100"/>
                  <a:pt x="7289797" y="1816100"/>
                </a:cubicBezTo>
                <a:lnTo>
                  <a:pt x="50800" y="1816100"/>
                </a:lnTo>
                <a:cubicBezTo>
                  <a:pt x="22763" y="1816100"/>
                  <a:pt x="0" y="1793337"/>
                  <a:pt x="0" y="1765300"/>
                </a:cubicBezTo>
                <a:lnTo>
                  <a:pt x="0" y="50800"/>
                </a:lnTo>
                <a:cubicBezTo>
                  <a:pt x="0" y="22763"/>
                  <a:pt x="22763" y="0"/>
                  <a:pt x="50800" y="0"/>
                </a:cubicBezTo>
                <a:close/>
              </a:path>
            </a:pathLst>
          </a:custGeom>
          <a:gradFill rotWithShape="1" flip="none">
            <a:gsLst>
              <a:gs pos="0">
                <a:srgbClr val="1A1A2E"/>
              </a:gs>
              <a:gs pos="100000">
                <a:srgbClr val="4A3F8C">
                  <a:alpha val="20000"/>
                </a:srgbClr>
              </a:gs>
            </a:gsLst>
            <a:lin ang="2700000" scaled="1"/>
          </a:gradFill>
          <a:ln/>
        </p:spPr>
      </p:sp>
      <p:sp>
        <p:nvSpPr>
          <p:cNvPr id="17" name="Shape 15"/>
          <p:cNvSpPr/>
          <p:nvPr/>
        </p:nvSpPr>
        <p:spPr>
          <a:xfrm>
            <a:off x="533400" y="5981700"/>
            <a:ext cx="50800" cy="1816100"/>
          </a:xfrm>
          <a:custGeom>
            <a:avLst/>
            <a:gdLst/>
            <a:ahLst/>
            <a:cxnLst/>
            <a:rect l="l" t="t" r="r" b="b"/>
            <a:pathLst>
              <a:path w="50800" h="1816100">
                <a:moveTo>
                  <a:pt x="50800" y="0"/>
                </a:moveTo>
                <a:lnTo>
                  <a:pt x="50800" y="0"/>
                </a:lnTo>
                <a:lnTo>
                  <a:pt x="50800" y="1816100"/>
                </a:lnTo>
                <a:lnTo>
                  <a:pt x="50800" y="1816100"/>
                </a:lnTo>
                <a:cubicBezTo>
                  <a:pt x="22763" y="1816100"/>
                  <a:pt x="0" y="1793337"/>
                  <a:pt x="0" y="1765300"/>
                </a:cubicBezTo>
                <a:lnTo>
                  <a:pt x="0" y="50800"/>
                </a:lnTo>
                <a:cubicBezTo>
                  <a:pt x="0" y="22763"/>
                  <a:pt x="22763" y="0"/>
                  <a:pt x="50800" y="0"/>
                </a:cubicBezTo>
                <a:close/>
              </a:path>
            </a:pathLst>
          </a:custGeom>
          <a:solidFill>
            <a:srgbClr val="D4AF37"/>
          </a:solidFill>
          <a:ln/>
        </p:spPr>
      </p:sp>
      <p:sp>
        <p:nvSpPr>
          <p:cNvPr id="18" name="Shape 16"/>
          <p:cNvSpPr/>
          <p:nvPr/>
        </p:nvSpPr>
        <p:spPr>
          <a:xfrm>
            <a:off x="812800" y="6235700"/>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solidFill>
            <a:srgbClr val="D4AF37">
              <a:alpha val="20000"/>
            </a:srgbClr>
          </a:solidFill>
          <a:ln/>
        </p:spPr>
      </p:sp>
      <p:sp>
        <p:nvSpPr>
          <p:cNvPr id="19" name="Text 17"/>
          <p:cNvSpPr/>
          <p:nvPr/>
        </p:nvSpPr>
        <p:spPr>
          <a:xfrm>
            <a:off x="1015934" y="6388100"/>
            <a:ext cx="457200" cy="406400"/>
          </a:xfrm>
          <a:prstGeom prst="rect">
            <a:avLst/>
          </a:prstGeom>
          <a:noFill/>
          <a:ln/>
        </p:spPr>
        <p:txBody>
          <a:bodyPr wrap="square" lIns="0" tIns="0" rIns="0" bIns="0" rtlCol="0" anchor="ctr"/>
          <a:lstStyle/>
          <a:p>
            <a:pPr>
              <a:lnSpc>
                <a:spcPct val="110000"/>
              </a:lnSpc>
            </a:pPr>
            <a:r>
              <a:rPr lang="en-US" sz="2400" b="1" dirty="0">
                <a:solidFill>
                  <a:srgbClr val="D4AF37"/>
                </a:solidFill>
                <a:latin typeface="Oranienbaum" pitchFamily="34" charset="0"/>
                <a:ea typeface="Oranienbaum" pitchFamily="34" charset="-122"/>
                <a:cs typeface="Oranienbaum" pitchFamily="34" charset="-120"/>
              </a:rPr>
              <a:t>03</a:t>
            </a:r>
            <a:endParaRPr lang="en-US" sz="1600" dirty="0"/>
          </a:p>
        </p:txBody>
      </p:sp>
      <p:sp>
        <p:nvSpPr>
          <p:cNvPr id="20" name="Text 18"/>
          <p:cNvSpPr/>
          <p:nvPr/>
        </p:nvSpPr>
        <p:spPr>
          <a:xfrm>
            <a:off x="1727200" y="6413500"/>
            <a:ext cx="4635500" cy="355600"/>
          </a:xfrm>
          <a:prstGeom prst="rect">
            <a:avLst/>
          </a:prstGeom>
          <a:noFill/>
          <a:ln/>
        </p:spPr>
        <p:txBody>
          <a:bodyPr wrap="square" lIns="0" tIns="0" rIns="0" bIns="0" rtlCol="0" anchor="ctr"/>
          <a:lstStyle/>
          <a:p>
            <a:pPr>
              <a:lnSpc>
                <a:spcPct val="120000"/>
              </a:lnSpc>
            </a:pPr>
            <a:r>
              <a:rPr lang="en-US" sz="2000" b="1" dirty="0">
                <a:solidFill>
                  <a:srgbClr val="F5F5F5"/>
                </a:solidFill>
                <a:latin typeface="Liter" pitchFamily="34" charset="0"/>
                <a:ea typeface="Liter" pitchFamily="34" charset="-122"/>
                <a:cs typeface="Liter" pitchFamily="34" charset="-120"/>
              </a:rPr>
              <a:t>NFT Ecosystem &amp; Minting Infrastructure</a:t>
            </a:r>
            <a:endParaRPr lang="en-US" sz="1600" dirty="0"/>
          </a:p>
        </p:txBody>
      </p:sp>
      <p:sp>
        <p:nvSpPr>
          <p:cNvPr id="21" name="Text 19"/>
          <p:cNvSpPr/>
          <p:nvPr/>
        </p:nvSpPr>
        <p:spPr>
          <a:xfrm>
            <a:off x="812800" y="7048500"/>
            <a:ext cx="7061200" cy="330200"/>
          </a:xfrm>
          <a:prstGeom prst="rect">
            <a:avLst/>
          </a:prstGeom>
          <a:noFill/>
          <a:ln/>
        </p:spPr>
        <p:txBody>
          <a:bodyPr wrap="square" lIns="0" tIns="0" rIns="0" bIns="0" rtlCol="0" anchor="ctr"/>
          <a:lstStyle/>
          <a:p>
            <a:pPr>
              <a:lnSpc>
                <a:spcPct val="140000"/>
              </a:lnSpc>
            </a:pPr>
            <a:r>
              <a:rPr lang="en-US" sz="1600" dirty="0">
                <a:solidFill>
                  <a:srgbClr val="F5F5F5">
                    <a:alpha val="70000"/>
                  </a:srgbClr>
                </a:solidFill>
                <a:latin typeface="Quattrocento Sans" pitchFamily="34" charset="0"/>
                <a:ea typeface="Quattrocento Sans" pitchFamily="34" charset="-122"/>
                <a:cs typeface="Quattrocento Sans" pitchFamily="34" charset="-120"/>
              </a:rPr>
              <a:t>Comprehensive infrastructure with Layer 2 optimization and AI authentication</a:t>
            </a:r>
            <a:endParaRPr lang="en-US" sz="1600" dirty="0"/>
          </a:p>
        </p:txBody>
      </p:sp>
      <p:sp>
        <p:nvSpPr>
          <p:cNvPr id="22" name="Shape 20"/>
          <p:cNvSpPr/>
          <p:nvPr/>
        </p:nvSpPr>
        <p:spPr>
          <a:xfrm>
            <a:off x="533400" y="8001000"/>
            <a:ext cx="7493000" cy="1981200"/>
          </a:xfrm>
          <a:custGeom>
            <a:avLst/>
            <a:gdLst/>
            <a:ahLst/>
            <a:cxnLst/>
            <a:rect l="l" t="t" r="r" b="b"/>
            <a:pathLst>
              <a:path w="7493000" h="1981200">
                <a:moveTo>
                  <a:pt x="50800" y="0"/>
                </a:moveTo>
                <a:lnTo>
                  <a:pt x="7289808" y="0"/>
                </a:lnTo>
                <a:cubicBezTo>
                  <a:pt x="7402028" y="0"/>
                  <a:pt x="7493000" y="90972"/>
                  <a:pt x="7493000" y="203192"/>
                </a:cubicBezTo>
                <a:lnTo>
                  <a:pt x="7493000" y="1778008"/>
                </a:lnTo>
                <a:cubicBezTo>
                  <a:pt x="7493000" y="1890228"/>
                  <a:pt x="7402028" y="1981200"/>
                  <a:pt x="7289808" y="1981200"/>
                </a:cubicBezTo>
                <a:lnTo>
                  <a:pt x="50800" y="1981200"/>
                </a:lnTo>
                <a:cubicBezTo>
                  <a:pt x="22763" y="1981200"/>
                  <a:pt x="0" y="1958437"/>
                  <a:pt x="0" y="1930400"/>
                </a:cubicBezTo>
                <a:lnTo>
                  <a:pt x="0" y="50800"/>
                </a:lnTo>
                <a:cubicBezTo>
                  <a:pt x="0" y="22763"/>
                  <a:pt x="22763" y="0"/>
                  <a:pt x="50800" y="0"/>
                </a:cubicBezTo>
                <a:close/>
              </a:path>
            </a:pathLst>
          </a:custGeom>
          <a:gradFill rotWithShape="1" flip="none">
            <a:gsLst>
              <a:gs pos="0">
                <a:srgbClr val="1A1A2E"/>
              </a:gs>
              <a:gs pos="100000">
                <a:srgbClr val="4A3F8C">
                  <a:alpha val="20000"/>
                </a:srgbClr>
              </a:gs>
            </a:gsLst>
            <a:lin ang="2700000" scaled="1"/>
          </a:gradFill>
          <a:ln/>
        </p:spPr>
      </p:sp>
      <p:sp>
        <p:nvSpPr>
          <p:cNvPr id="23" name="Shape 21"/>
          <p:cNvSpPr/>
          <p:nvPr/>
        </p:nvSpPr>
        <p:spPr>
          <a:xfrm>
            <a:off x="533400" y="8001000"/>
            <a:ext cx="50800" cy="1981200"/>
          </a:xfrm>
          <a:custGeom>
            <a:avLst/>
            <a:gdLst/>
            <a:ahLst/>
            <a:cxnLst/>
            <a:rect l="l" t="t" r="r" b="b"/>
            <a:pathLst>
              <a:path w="50800" h="1981200">
                <a:moveTo>
                  <a:pt x="50800" y="0"/>
                </a:moveTo>
                <a:lnTo>
                  <a:pt x="50800" y="0"/>
                </a:lnTo>
                <a:lnTo>
                  <a:pt x="50800" y="1981200"/>
                </a:lnTo>
                <a:lnTo>
                  <a:pt x="50800" y="1981200"/>
                </a:lnTo>
                <a:cubicBezTo>
                  <a:pt x="22763" y="1981200"/>
                  <a:pt x="0" y="1958437"/>
                  <a:pt x="0" y="1930400"/>
                </a:cubicBezTo>
                <a:lnTo>
                  <a:pt x="0" y="50800"/>
                </a:lnTo>
                <a:cubicBezTo>
                  <a:pt x="0" y="22763"/>
                  <a:pt x="22763" y="0"/>
                  <a:pt x="50800" y="0"/>
                </a:cubicBezTo>
                <a:close/>
              </a:path>
            </a:pathLst>
          </a:custGeom>
          <a:solidFill>
            <a:srgbClr val="4A3F8C"/>
          </a:solidFill>
          <a:ln/>
        </p:spPr>
      </p:sp>
      <p:sp>
        <p:nvSpPr>
          <p:cNvPr id="24" name="Shape 22"/>
          <p:cNvSpPr/>
          <p:nvPr/>
        </p:nvSpPr>
        <p:spPr>
          <a:xfrm>
            <a:off x="812800" y="8255000"/>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solidFill>
            <a:srgbClr val="4A3F8C">
              <a:alpha val="30196"/>
            </a:srgbClr>
          </a:solidFill>
          <a:ln/>
        </p:spPr>
      </p:sp>
      <p:sp>
        <p:nvSpPr>
          <p:cNvPr id="25" name="Text 23"/>
          <p:cNvSpPr/>
          <p:nvPr/>
        </p:nvSpPr>
        <p:spPr>
          <a:xfrm>
            <a:off x="1009121" y="8407400"/>
            <a:ext cx="469900" cy="406400"/>
          </a:xfrm>
          <a:prstGeom prst="rect">
            <a:avLst/>
          </a:prstGeom>
          <a:noFill/>
          <a:ln/>
        </p:spPr>
        <p:txBody>
          <a:bodyPr wrap="square" lIns="0" tIns="0" rIns="0" bIns="0" rtlCol="0" anchor="ctr"/>
          <a:lstStyle/>
          <a:p>
            <a:pPr>
              <a:lnSpc>
                <a:spcPct val="110000"/>
              </a:lnSpc>
            </a:pPr>
            <a:r>
              <a:rPr lang="en-US" sz="2400" b="1" dirty="0">
                <a:solidFill>
                  <a:srgbClr val="4A3F8C"/>
                </a:solidFill>
                <a:latin typeface="Oranienbaum" pitchFamily="34" charset="0"/>
                <a:ea typeface="Oranienbaum" pitchFamily="34" charset="-122"/>
                <a:cs typeface="Oranienbaum" pitchFamily="34" charset="-120"/>
              </a:rPr>
              <a:t>04</a:t>
            </a:r>
            <a:endParaRPr lang="en-US" sz="1600" dirty="0"/>
          </a:p>
        </p:txBody>
      </p:sp>
      <p:sp>
        <p:nvSpPr>
          <p:cNvPr id="26" name="Text 24"/>
          <p:cNvSpPr/>
          <p:nvPr/>
        </p:nvSpPr>
        <p:spPr>
          <a:xfrm>
            <a:off x="1727200" y="8432800"/>
            <a:ext cx="2755900" cy="355600"/>
          </a:xfrm>
          <a:prstGeom prst="rect">
            <a:avLst/>
          </a:prstGeom>
          <a:noFill/>
          <a:ln/>
        </p:spPr>
        <p:txBody>
          <a:bodyPr wrap="square" lIns="0" tIns="0" rIns="0" bIns="0" rtlCol="0" anchor="ctr"/>
          <a:lstStyle/>
          <a:p>
            <a:pPr>
              <a:lnSpc>
                <a:spcPct val="120000"/>
              </a:lnSpc>
            </a:pPr>
            <a:r>
              <a:rPr lang="en-US" sz="2000" b="1" dirty="0">
                <a:solidFill>
                  <a:srgbClr val="F5F5F5"/>
                </a:solidFill>
                <a:latin typeface="Liter" pitchFamily="34" charset="0"/>
                <a:ea typeface="Liter" pitchFamily="34" charset="-122"/>
                <a:cs typeface="Liter" pitchFamily="34" charset="-120"/>
              </a:rPr>
              <a:t>Token Economic Model</a:t>
            </a:r>
            <a:endParaRPr lang="en-US" sz="1600" dirty="0"/>
          </a:p>
        </p:txBody>
      </p:sp>
      <p:sp>
        <p:nvSpPr>
          <p:cNvPr id="27" name="Text 25"/>
          <p:cNvSpPr/>
          <p:nvPr/>
        </p:nvSpPr>
        <p:spPr>
          <a:xfrm>
            <a:off x="812800" y="9067800"/>
            <a:ext cx="7061200" cy="660400"/>
          </a:xfrm>
          <a:prstGeom prst="rect">
            <a:avLst/>
          </a:prstGeom>
          <a:noFill/>
          <a:ln/>
        </p:spPr>
        <p:txBody>
          <a:bodyPr wrap="square" lIns="0" tIns="0" rIns="0" bIns="0" rtlCol="0" anchor="ctr"/>
          <a:lstStyle/>
          <a:p>
            <a:pPr>
              <a:lnSpc>
                <a:spcPct val="140000"/>
              </a:lnSpc>
            </a:pPr>
            <a:r>
              <a:rPr lang="en-US" sz="1600" dirty="0">
                <a:solidFill>
                  <a:srgbClr val="F5F5F5">
                    <a:alpha val="70000"/>
                  </a:srgbClr>
                </a:solidFill>
                <a:latin typeface="Quattrocento Sans" pitchFamily="34" charset="0"/>
                <a:ea typeface="Quattrocento Sans" pitchFamily="34" charset="-122"/>
                <a:cs typeface="Quattrocento Sans" pitchFamily="34" charset="-120"/>
              </a:rPr>
              <a:t>Sustainable 99B tokenomics with deflationary mechanisms and multi-chain utility</a:t>
            </a:r>
            <a:endParaRPr lang="en-US" sz="1600" dirty="0"/>
          </a:p>
        </p:txBody>
      </p:sp>
      <p:sp>
        <p:nvSpPr>
          <p:cNvPr id="28" name="Shape 26"/>
          <p:cNvSpPr/>
          <p:nvPr/>
        </p:nvSpPr>
        <p:spPr>
          <a:xfrm>
            <a:off x="8255000" y="1778000"/>
            <a:ext cx="7493000" cy="1981200"/>
          </a:xfrm>
          <a:custGeom>
            <a:avLst/>
            <a:gdLst/>
            <a:ahLst/>
            <a:cxnLst/>
            <a:rect l="l" t="t" r="r" b="b"/>
            <a:pathLst>
              <a:path w="7493000" h="1981200">
                <a:moveTo>
                  <a:pt x="50800" y="0"/>
                </a:moveTo>
                <a:lnTo>
                  <a:pt x="7289808" y="0"/>
                </a:lnTo>
                <a:cubicBezTo>
                  <a:pt x="7402028" y="0"/>
                  <a:pt x="7493000" y="90972"/>
                  <a:pt x="7493000" y="203192"/>
                </a:cubicBezTo>
                <a:lnTo>
                  <a:pt x="7493000" y="1778008"/>
                </a:lnTo>
                <a:cubicBezTo>
                  <a:pt x="7493000" y="1890228"/>
                  <a:pt x="7402028" y="1981200"/>
                  <a:pt x="7289808" y="1981200"/>
                </a:cubicBezTo>
                <a:lnTo>
                  <a:pt x="50800" y="1981200"/>
                </a:lnTo>
                <a:cubicBezTo>
                  <a:pt x="22763" y="1981200"/>
                  <a:pt x="0" y="1958437"/>
                  <a:pt x="0" y="1930400"/>
                </a:cubicBezTo>
                <a:lnTo>
                  <a:pt x="0" y="50800"/>
                </a:lnTo>
                <a:cubicBezTo>
                  <a:pt x="0" y="22763"/>
                  <a:pt x="22763" y="0"/>
                  <a:pt x="50800" y="0"/>
                </a:cubicBezTo>
                <a:close/>
              </a:path>
            </a:pathLst>
          </a:custGeom>
          <a:gradFill rotWithShape="1" flip="none">
            <a:gsLst>
              <a:gs pos="0">
                <a:srgbClr val="1A1A2E"/>
              </a:gs>
              <a:gs pos="100000">
                <a:srgbClr val="4A3F8C">
                  <a:alpha val="20000"/>
                </a:srgbClr>
              </a:gs>
            </a:gsLst>
            <a:lin ang="2700000" scaled="1"/>
          </a:gradFill>
          <a:ln/>
        </p:spPr>
      </p:sp>
      <p:sp>
        <p:nvSpPr>
          <p:cNvPr id="29" name="Shape 27"/>
          <p:cNvSpPr/>
          <p:nvPr/>
        </p:nvSpPr>
        <p:spPr>
          <a:xfrm>
            <a:off x="8255000" y="1778000"/>
            <a:ext cx="50800" cy="1981200"/>
          </a:xfrm>
          <a:custGeom>
            <a:avLst/>
            <a:gdLst/>
            <a:ahLst/>
            <a:cxnLst/>
            <a:rect l="l" t="t" r="r" b="b"/>
            <a:pathLst>
              <a:path w="50800" h="1981200">
                <a:moveTo>
                  <a:pt x="50800" y="0"/>
                </a:moveTo>
                <a:lnTo>
                  <a:pt x="50800" y="0"/>
                </a:lnTo>
                <a:lnTo>
                  <a:pt x="50800" y="1981200"/>
                </a:lnTo>
                <a:lnTo>
                  <a:pt x="50800" y="1981200"/>
                </a:lnTo>
                <a:cubicBezTo>
                  <a:pt x="22763" y="1981200"/>
                  <a:pt x="0" y="1958437"/>
                  <a:pt x="0" y="1930400"/>
                </a:cubicBezTo>
                <a:lnTo>
                  <a:pt x="0" y="50800"/>
                </a:lnTo>
                <a:cubicBezTo>
                  <a:pt x="0" y="22763"/>
                  <a:pt x="22763" y="0"/>
                  <a:pt x="50800" y="0"/>
                </a:cubicBezTo>
                <a:close/>
              </a:path>
            </a:pathLst>
          </a:custGeom>
          <a:solidFill>
            <a:srgbClr val="D4AF37"/>
          </a:solidFill>
          <a:ln/>
        </p:spPr>
      </p:sp>
      <p:sp>
        <p:nvSpPr>
          <p:cNvPr id="30" name="Shape 28"/>
          <p:cNvSpPr/>
          <p:nvPr/>
        </p:nvSpPr>
        <p:spPr>
          <a:xfrm>
            <a:off x="8534400" y="2032000"/>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solidFill>
            <a:srgbClr val="D4AF37">
              <a:alpha val="20000"/>
            </a:srgbClr>
          </a:solidFill>
          <a:ln/>
        </p:spPr>
      </p:sp>
      <p:sp>
        <p:nvSpPr>
          <p:cNvPr id="31" name="Text 29"/>
          <p:cNvSpPr/>
          <p:nvPr/>
        </p:nvSpPr>
        <p:spPr>
          <a:xfrm>
            <a:off x="8739122" y="2184400"/>
            <a:ext cx="457200" cy="406400"/>
          </a:xfrm>
          <a:prstGeom prst="rect">
            <a:avLst/>
          </a:prstGeom>
          <a:noFill/>
          <a:ln/>
        </p:spPr>
        <p:txBody>
          <a:bodyPr wrap="square" lIns="0" tIns="0" rIns="0" bIns="0" rtlCol="0" anchor="ctr"/>
          <a:lstStyle/>
          <a:p>
            <a:pPr>
              <a:lnSpc>
                <a:spcPct val="110000"/>
              </a:lnSpc>
            </a:pPr>
            <a:r>
              <a:rPr lang="en-US" sz="2400" b="1" dirty="0">
                <a:solidFill>
                  <a:srgbClr val="D4AF37"/>
                </a:solidFill>
                <a:latin typeface="Oranienbaum" pitchFamily="34" charset="0"/>
                <a:ea typeface="Oranienbaum" pitchFamily="34" charset="-122"/>
                <a:cs typeface="Oranienbaum" pitchFamily="34" charset="-120"/>
              </a:rPr>
              <a:t>05</a:t>
            </a:r>
            <a:endParaRPr lang="en-US" sz="1600" dirty="0"/>
          </a:p>
        </p:txBody>
      </p:sp>
      <p:sp>
        <p:nvSpPr>
          <p:cNvPr id="32" name="Text 30"/>
          <p:cNvSpPr/>
          <p:nvPr/>
        </p:nvSpPr>
        <p:spPr>
          <a:xfrm>
            <a:off x="9448800" y="2209800"/>
            <a:ext cx="3022600" cy="355600"/>
          </a:xfrm>
          <a:prstGeom prst="rect">
            <a:avLst/>
          </a:prstGeom>
          <a:noFill/>
          <a:ln/>
        </p:spPr>
        <p:txBody>
          <a:bodyPr wrap="square" lIns="0" tIns="0" rIns="0" bIns="0" rtlCol="0" anchor="ctr"/>
          <a:lstStyle/>
          <a:p>
            <a:pPr>
              <a:lnSpc>
                <a:spcPct val="120000"/>
              </a:lnSpc>
            </a:pPr>
            <a:r>
              <a:rPr lang="en-US" sz="2000" b="1" dirty="0">
                <a:solidFill>
                  <a:srgbClr val="F5F5F5"/>
                </a:solidFill>
                <a:latin typeface="Liter" pitchFamily="34" charset="0"/>
                <a:ea typeface="Liter" pitchFamily="34" charset="-122"/>
                <a:cs typeface="Liter" pitchFamily="34" charset="-120"/>
              </a:rPr>
              <a:t>Technical Implementation</a:t>
            </a:r>
            <a:endParaRPr lang="en-US" sz="1600" dirty="0"/>
          </a:p>
        </p:txBody>
      </p:sp>
      <p:sp>
        <p:nvSpPr>
          <p:cNvPr id="33" name="Text 31"/>
          <p:cNvSpPr/>
          <p:nvPr/>
        </p:nvSpPr>
        <p:spPr>
          <a:xfrm>
            <a:off x="8534400" y="2844800"/>
            <a:ext cx="7061200" cy="660400"/>
          </a:xfrm>
          <a:prstGeom prst="rect">
            <a:avLst/>
          </a:prstGeom>
          <a:noFill/>
          <a:ln/>
        </p:spPr>
        <p:txBody>
          <a:bodyPr wrap="square" lIns="0" tIns="0" rIns="0" bIns="0" rtlCol="0" anchor="ctr"/>
          <a:lstStyle/>
          <a:p>
            <a:pPr>
              <a:lnSpc>
                <a:spcPct val="140000"/>
              </a:lnSpc>
            </a:pPr>
            <a:r>
              <a:rPr lang="en-US" sz="1600" dirty="0">
                <a:solidFill>
                  <a:srgbClr val="F5F5F5">
                    <a:alpha val="70000"/>
                  </a:srgbClr>
                </a:solidFill>
                <a:latin typeface="Quattrocento Sans" pitchFamily="34" charset="0"/>
                <a:ea typeface="Quattrocento Sans" pitchFamily="34" charset="-122"/>
                <a:cs typeface="Quattrocento Sans" pitchFamily="34" charset="-120"/>
              </a:rPr>
              <a:t>Multi-chain architecture with institutional-grade security and decentralized storage</a:t>
            </a:r>
            <a:endParaRPr lang="en-US" sz="1600" dirty="0"/>
          </a:p>
        </p:txBody>
      </p:sp>
      <p:sp>
        <p:nvSpPr>
          <p:cNvPr id="34" name="Shape 32"/>
          <p:cNvSpPr/>
          <p:nvPr/>
        </p:nvSpPr>
        <p:spPr>
          <a:xfrm>
            <a:off x="8255000" y="3962400"/>
            <a:ext cx="7493000" cy="1981200"/>
          </a:xfrm>
          <a:custGeom>
            <a:avLst/>
            <a:gdLst/>
            <a:ahLst/>
            <a:cxnLst/>
            <a:rect l="l" t="t" r="r" b="b"/>
            <a:pathLst>
              <a:path w="7493000" h="1981200">
                <a:moveTo>
                  <a:pt x="50800" y="0"/>
                </a:moveTo>
                <a:lnTo>
                  <a:pt x="7289808" y="0"/>
                </a:lnTo>
                <a:cubicBezTo>
                  <a:pt x="7402028" y="0"/>
                  <a:pt x="7493000" y="90972"/>
                  <a:pt x="7493000" y="203192"/>
                </a:cubicBezTo>
                <a:lnTo>
                  <a:pt x="7493000" y="1778008"/>
                </a:lnTo>
                <a:cubicBezTo>
                  <a:pt x="7493000" y="1890228"/>
                  <a:pt x="7402028" y="1981200"/>
                  <a:pt x="7289808" y="1981200"/>
                </a:cubicBezTo>
                <a:lnTo>
                  <a:pt x="50800" y="1981200"/>
                </a:lnTo>
                <a:cubicBezTo>
                  <a:pt x="22763" y="1981200"/>
                  <a:pt x="0" y="1958437"/>
                  <a:pt x="0" y="1930400"/>
                </a:cubicBezTo>
                <a:lnTo>
                  <a:pt x="0" y="50800"/>
                </a:lnTo>
                <a:cubicBezTo>
                  <a:pt x="0" y="22763"/>
                  <a:pt x="22763" y="0"/>
                  <a:pt x="50800" y="0"/>
                </a:cubicBezTo>
                <a:close/>
              </a:path>
            </a:pathLst>
          </a:custGeom>
          <a:gradFill rotWithShape="1" flip="none">
            <a:gsLst>
              <a:gs pos="0">
                <a:srgbClr val="1A1A2E"/>
              </a:gs>
              <a:gs pos="100000">
                <a:srgbClr val="4A3F8C">
                  <a:alpha val="20000"/>
                </a:srgbClr>
              </a:gs>
            </a:gsLst>
            <a:lin ang="2700000" scaled="1"/>
          </a:gradFill>
          <a:ln/>
        </p:spPr>
      </p:sp>
      <p:sp>
        <p:nvSpPr>
          <p:cNvPr id="35" name="Shape 33"/>
          <p:cNvSpPr/>
          <p:nvPr/>
        </p:nvSpPr>
        <p:spPr>
          <a:xfrm>
            <a:off x="8255000" y="3962400"/>
            <a:ext cx="50800" cy="1981200"/>
          </a:xfrm>
          <a:custGeom>
            <a:avLst/>
            <a:gdLst/>
            <a:ahLst/>
            <a:cxnLst/>
            <a:rect l="l" t="t" r="r" b="b"/>
            <a:pathLst>
              <a:path w="50800" h="1981200">
                <a:moveTo>
                  <a:pt x="50800" y="0"/>
                </a:moveTo>
                <a:lnTo>
                  <a:pt x="50800" y="0"/>
                </a:lnTo>
                <a:lnTo>
                  <a:pt x="50800" y="1981200"/>
                </a:lnTo>
                <a:lnTo>
                  <a:pt x="50800" y="1981200"/>
                </a:lnTo>
                <a:cubicBezTo>
                  <a:pt x="22763" y="1981200"/>
                  <a:pt x="0" y="1958437"/>
                  <a:pt x="0" y="1930400"/>
                </a:cubicBezTo>
                <a:lnTo>
                  <a:pt x="0" y="50800"/>
                </a:lnTo>
                <a:cubicBezTo>
                  <a:pt x="0" y="22763"/>
                  <a:pt x="22763" y="0"/>
                  <a:pt x="50800" y="0"/>
                </a:cubicBezTo>
                <a:close/>
              </a:path>
            </a:pathLst>
          </a:custGeom>
          <a:solidFill>
            <a:srgbClr val="4A3F8C"/>
          </a:solidFill>
          <a:ln/>
        </p:spPr>
      </p:sp>
      <p:sp>
        <p:nvSpPr>
          <p:cNvPr id="36" name="Shape 34"/>
          <p:cNvSpPr/>
          <p:nvPr/>
        </p:nvSpPr>
        <p:spPr>
          <a:xfrm>
            <a:off x="8534400" y="4216400"/>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solidFill>
            <a:srgbClr val="4A3F8C">
              <a:alpha val="30196"/>
            </a:srgbClr>
          </a:solidFill>
          <a:ln/>
        </p:spPr>
      </p:sp>
      <p:sp>
        <p:nvSpPr>
          <p:cNvPr id="37" name="Text 35"/>
          <p:cNvSpPr/>
          <p:nvPr/>
        </p:nvSpPr>
        <p:spPr>
          <a:xfrm>
            <a:off x="8735285" y="4368800"/>
            <a:ext cx="457200" cy="406400"/>
          </a:xfrm>
          <a:prstGeom prst="rect">
            <a:avLst/>
          </a:prstGeom>
          <a:noFill/>
          <a:ln/>
        </p:spPr>
        <p:txBody>
          <a:bodyPr wrap="square" lIns="0" tIns="0" rIns="0" bIns="0" rtlCol="0" anchor="ctr"/>
          <a:lstStyle/>
          <a:p>
            <a:pPr>
              <a:lnSpc>
                <a:spcPct val="110000"/>
              </a:lnSpc>
            </a:pPr>
            <a:r>
              <a:rPr lang="en-US" sz="2400" b="1" dirty="0">
                <a:solidFill>
                  <a:srgbClr val="4A3F8C"/>
                </a:solidFill>
                <a:latin typeface="Oranienbaum" pitchFamily="34" charset="0"/>
                <a:ea typeface="Oranienbaum" pitchFamily="34" charset="-122"/>
                <a:cs typeface="Oranienbaum" pitchFamily="34" charset="-120"/>
              </a:rPr>
              <a:t>06</a:t>
            </a:r>
            <a:endParaRPr lang="en-US" sz="1600" dirty="0"/>
          </a:p>
        </p:txBody>
      </p:sp>
      <p:sp>
        <p:nvSpPr>
          <p:cNvPr id="38" name="Text 36"/>
          <p:cNvSpPr/>
          <p:nvPr/>
        </p:nvSpPr>
        <p:spPr>
          <a:xfrm>
            <a:off x="9448800" y="4394200"/>
            <a:ext cx="3987800" cy="355600"/>
          </a:xfrm>
          <a:prstGeom prst="rect">
            <a:avLst/>
          </a:prstGeom>
          <a:noFill/>
          <a:ln/>
        </p:spPr>
        <p:txBody>
          <a:bodyPr wrap="square" lIns="0" tIns="0" rIns="0" bIns="0" rtlCol="0" anchor="ctr"/>
          <a:lstStyle/>
          <a:p>
            <a:pPr>
              <a:lnSpc>
                <a:spcPct val="120000"/>
              </a:lnSpc>
            </a:pPr>
            <a:r>
              <a:rPr lang="en-US" sz="2000" b="1" dirty="0">
                <a:solidFill>
                  <a:srgbClr val="F5F5F5"/>
                </a:solidFill>
                <a:latin typeface="Liter" pitchFamily="34" charset="0"/>
                <a:ea typeface="Liter" pitchFamily="34" charset="-122"/>
                <a:cs typeface="Liter" pitchFamily="34" charset="-120"/>
              </a:rPr>
              <a:t>Market Strategy &amp; Business Model</a:t>
            </a:r>
            <a:endParaRPr lang="en-US" sz="1600" dirty="0"/>
          </a:p>
        </p:txBody>
      </p:sp>
      <p:sp>
        <p:nvSpPr>
          <p:cNvPr id="39" name="Text 37"/>
          <p:cNvSpPr/>
          <p:nvPr/>
        </p:nvSpPr>
        <p:spPr>
          <a:xfrm>
            <a:off x="8534400" y="5029200"/>
            <a:ext cx="7061200" cy="660400"/>
          </a:xfrm>
          <a:prstGeom prst="rect">
            <a:avLst/>
          </a:prstGeom>
          <a:noFill/>
          <a:ln/>
        </p:spPr>
        <p:txBody>
          <a:bodyPr wrap="square" lIns="0" tIns="0" rIns="0" bIns="0" rtlCol="0" anchor="ctr"/>
          <a:lstStyle/>
          <a:p>
            <a:pPr>
              <a:lnSpc>
                <a:spcPct val="140000"/>
              </a:lnSpc>
            </a:pPr>
            <a:r>
              <a:rPr lang="en-US" sz="1600" dirty="0">
                <a:solidFill>
                  <a:srgbClr val="F5F5F5">
                    <a:alpha val="70000"/>
                  </a:srgbClr>
                </a:solidFill>
                <a:latin typeface="Quattrocento Sans" pitchFamily="34" charset="0"/>
                <a:ea typeface="Quattrocento Sans" pitchFamily="34" charset="-122"/>
                <a:cs typeface="Quattrocento Sans" pitchFamily="34" charset="-120"/>
              </a:rPr>
              <a:t>Four-phase go-to-market with diverse revenue streams and strategic partnerships</a:t>
            </a:r>
            <a:endParaRPr lang="en-US" sz="1600" dirty="0"/>
          </a:p>
        </p:txBody>
      </p:sp>
      <p:sp>
        <p:nvSpPr>
          <p:cNvPr id="40" name="Shape 38"/>
          <p:cNvSpPr/>
          <p:nvPr/>
        </p:nvSpPr>
        <p:spPr>
          <a:xfrm>
            <a:off x="8255000" y="6146800"/>
            <a:ext cx="7493000" cy="1981200"/>
          </a:xfrm>
          <a:custGeom>
            <a:avLst/>
            <a:gdLst/>
            <a:ahLst/>
            <a:cxnLst/>
            <a:rect l="l" t="t" r="r" b="b"/>
            <a:pathLst>
              <a:path w="7493000" h="1981200">
                <a:moveTo>
                  <a:pt x="50800" y="0"/>
                </a:moveTo>
                <a:lnTo>
                  <a:pt x="7289808" y="0"/>
                </a:lnTo>
                <a:cubicBezTo>
                  <a:pt x="7402028" y="0"/>
                  <a:pt x="7493000" y="90972"/>
                  <a:pt x="7493000" y="203192"/>
                </a:cubicBezTo>
                <a:lnTo>
                  <a:pt x="7493000" y="1778008"/>
                </a:lnTo>
                <a:cubicBezTo>
                  <a:pt x="7493000" y="1890228"/>
                  <a:pt x="7402028" y="1981200"/>
                  <a:pt x="7289808" y="1981200"/>
                </a:cubicBezTo>
                <a:lnTo>
                  <a:pt x="50800" y="1981200"/>
                </a:lnTo>
                <a:cubicBezTo>
                  <a:pt x="22763" y="1981200"/>
                  <a:pt x="0" y="1958437"/>
                  <a:pt x="0" y="1930400"/>
                </a:cubicBezTo>
                <a:lnTo>
                  <a:pt x="0" y="50800"/>
                </a:lnTo>
                <a:cubicBezTo>
                  <a:pt x="0" y="22763"/>
                  <a:pt x="22763" y="0"/>
                  <a:pt x="50800" y="0"/>
                </a:cubicBezTo>
                <a:close/>
              </a:path>
            </a:pathLst>
          </a:custGeom>
          <a:gradFill rotWithShape="1" flip="none">
            <a:gsLst>
              <a:gs pos="0">
                <a:srgbClr val="1A1A2E"/>
              </a:gs>
              <a:gs pos="100000">
                <a:srgbClr val="4A3F8C">
                  <a:alpha val="20000"/>
                </a:srgbClr>
              </a:gs>
            </a:gsLst>
            <a:lin ang="2700000" scaled="1"/>
          </a:gradFill>
          <a:ln/>
        </p:spPr>
      </p:sp>
      <p:sp>
        <p:nvSpPr>
          <p:cNvPr id="41" name="Shape 39"/>
          <p:cNvSpPr/>
          <p:nvPr/>
        </p:nvSpPr>
        <p:spPr>
          <a:xfrm>
            <a:off x="8255000" y="6146800"/>
            <a:ext cx="50800" cy="1981200"/>
          </a:xfrm>
          <a:custGeom>
            <a:avLst/>
            <a:gdLst/>
            <a:ahLst/>
            <a:cxnLst/>
            <a:rect l="l" t="t" r="r" b="b"/>
            <a:pathLst>
              <a:path w="50800" h="1981200">
                <a:moveTo>
                  <a:pt x="50800" y="0"/>
                </a:moveTo>
                <a:lnTo>
                  <a:pt x="50800" y="0"/>
                </a:lnTo>
                <a:lnTo>
                  <a:pt x="50800" y="1981200"/>
                </a:lnTo>
                <a:lnTo>
                  <a:pt x="50800" y="1981200"/>
                </a:lnTo>
                <a:cubicBezTo>
                  <a:pt x="22763" y="1981200"/>
                  <a:pt x="0" y="1958437"/>
                  <a:pt x="0" y="1930400"/>
                </a:cubicBezTo>
                <a:lnTo>
                  <a:pt x="0" y="50800"/>
                </a:lnTo>
                <a:cubicBezTo>
                  <a:pt x="0" y="22763"/>
                  <a:pt x="22763" y="0"/>
                  <a:pt x="50800" y="0"/>
                </a:cubicBezTo>
                <a:close/>
              </a:path>
            </a:pathLst>
          </a:custGeom>
          <a:solidFill>
            <a:srgbClr val="D4AF37"/>
          </a:solidFill>
          <a:ln/>
        </p:spPr>
      </p:sp>
      <p:sp>
        <p:nvSpPr>
          <p:cNvPr id="42" name="Shape 40"/>
          <p:cNvSpPr/>
          <p:nvPr/>
        </p:nvSpPr>
        <p:spPr>
          <a:xfrm>
            <a:off x="8534400" y="6400800"/>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solidFill>
            <a:srgbClr val="D4AF37">
              <a:alpha val="20000"/>
            </a:srgbClr>
          </a:solidFill>
          <a:ln/>
        </p:spPr>
      </p:sp>
      <p:sp>
        <p:nvSpPr>
          <p:cNvPr id="43" name="Text 41"/>
          <p:cNvSpPr/>
          <p:nvPr/>
        </p:nvSpPr>
        <p:spPr>
          <a:xfrm>
            <a:off x="8743223" y="6553200"/>
            <a:ext cx="444500" cy="406400"/>
          </a:xfrm>
          <a:prstGeom prst="rect">
            <a:avLst/>
          </a:prstGeom>
          <a:noFill/>
          <a:ln/>
        </p:spPr>
        <p:txBody>
          <a:bodyPr wrap="square" lIns="0" tIns="0" rIns="0" bIns="0" rtlCol="0" anchor="ctr"/>
          <a:lstStyle/>
          <a:p>
            <a:pPr>
              <a:lnSpc>
                <a:spcPct val="110000"/>
              </a:lnSpc>
            </a:pPr>
            <a:r>
              <a:rPr lang="en-US" sz="2400" b="1" dirty="0">
                <a:solidFill>
                  <a:srgbClr val="D4AF37"/>
                </a:solidFill>
                <a:latin typeface="Oranienbaum" pitchFamily="34" charset="0"/>
                <a:ea typeface="Oranienbaum" pitchFamily="34" charset="-122"/>
                <a:cs typeface="Oranienbaum" pitchFamily="34" charset="-120"/>
              </a:rPr>
              <a:t>07</a:t>
            </a:r>
            <a:endParaRPr lang="en-US" sz="1600" dirty="0"/>
          </a:p>
        </p:txBody>
      </p:sp>
      <p:sp>
        <p:nvSpPr>
          <p:cNvPr id="44" name="Text 42"/>
          <p:cNvSpPr/>
          <p:nvPr/>
        </p:nvSpPr>
        <p:spPr>
          <a:xfrm>
            <a:off x="9448800" y="6578600"/>
            <a:ext cx="3454400" cy="355600"/>
          </a:xfrm>
          <a:prstGeom prst="rect">
            <a:avLst/>
          </a:prstGeom>
          <a:noFill/>
          <a:ln/>
        </p:spPr>
        <p:txBody>
          <a:bodyPr wrap="square" lIns="0" tIns="0" rIns="0" bIns="0" rtlCol="0" anchor="ctr"/>
          <a:lstStyle/>
          <a:p>
            <a:pPr>
              <a:lnSpc>
                <a:spcPct val="120000"/>
              </a:lnSpc>
            </a:pPr>
            <a:r>
              <a:rPr lang="en-US" sz="2000" b="1" dirty="0">
                <a:solidFill>
                  <a:srgbClr val="F5F5F5"/>
                </a:solidFill>
                <a:latin typeface="Liter" pitchFamily="34" charset="0"/>
                <a:ea typeface="Liter" pitchFamily="34" charset="-122"/>
                <a:cs typeface="Liter" pitchFamily="34" charset="-120"/>
              </a:rPr>
              <a:t>Risk Assessment &amp; Mitigation</a:t>
            </a:r>
            <a:endParaRPr lang="en-US" sz="1600" dirty="0"/>
          </a:p>
        </p:txBody>
      </p:sp>
      <p:sp>
        <p:nvSpPr>
          <p:cNvPr id="45" name="Text 43"/>
          <p:cNvSpPr/>
          <p:nvPr/>
        </p:nvSpPr>
        <p:spPr>
          <a:xfrm>
            <a:off x="8534400" y="7213600"/>
            <a:ext cx="7061200" cy="660400"/>
          </a:xfrm>
          <a:prstGeom prst="rect">
            <a:avLst/>
          </a:prstGeom>
          <a:noFill/>
          <a:ln/>
        </p:spPr>
        <p:txBody>
          <a:bodyPr wrap="square" lIns="0" tIns="0" rIns="0" bIns="0" rtlCol="0" anchor="ctr"/>
          <a:lstStyle/>
          <a:p>
            <a:pPr>
              <a:lnSpc>
                <a:spcPct val="140000"/>
              </a:lnSpc>
            </a:pPr>
            <a:r>
              <a:rPr lang="en-US" sz="1600" dirty="0">
                <a:solidFill>
                  <a:srgbClr val="F5F5F5">
                    <a:alpha val="70000"/>
                  </a:srgbClr>
                </a:solidFill>
                <a:latin typeface="Quattrocento Sans" pitchFamily="34" charset="0"/>
                <a:ea typeface="Quattrocento Sans" pitchFamily="34" charset="-122"/>
                <a:cs typeface="Quattrocento Sans" pitchFamily="34" charset="-120"/>
              </a:rPr>
              <a:t>Comprehensive risk management across technical, market, and operational dimensions</a:t>
            </a:r>
            <a:endParaRPr lang="en-US" sz="1600" dirty="0"/>
          </a:p>
        </p:txBody>
      </p:sp>
      <p:sp>
        <p:nvSpPr>
          <p:cNvPr id="46" name="Shape 44"/>
          <p:cNvSpPr/>
          <p:nvPr/>
        </p:nvSpPr>
        <p:spPr>
          <a:xfrm>
            <a:off x="8255000" y="8331200"/>
            <a:ext cx="7493000" cy="1651000"/>
          </a:xfrm>
          <a:custGeom>
            <a:avLst/>
            <a:gdLst/>
            <a:ahLst/>
            <a:cxnLst/>
            <a:rect l="l" t="t" r="r" b="b"/>
            <a:pathLst>
              <a:path w="7493000" h="1651000">
                <a:moveTo>
                  <a:pt x="50800" y="0"/>
                </a:moveTo>
                <a:lnTo>
                  <a:pt x="7289795" y="0"/>
                </a:lnTo>
                <a:cubicBezTo>
                  <a:pt x="7402022" y="0"/>
                  <a:pt x="7493000" y="90978"/>
                  <a:pt x="7493000" y="203205"/>
                </a:cubicBezTo>
                <a:lnTo>
                  <a:pt x="7493000" y="1447795"/>
                </a:lnTo>
                <a:cubicBezTo>
                  <a:pt x="7493000" y="1560022"/>
                  <a:pt x="7402022" y="1651000"/>
                  <a:pt x="7289795" y="1651000"/>
                </a:cubicBezTo>
                <a:lnTo>
                  <a:pt x="50800" y="1651000"/>
                </a:lnTo>
                <a:cubicBezTo>
                  <a:pt x="22763" y="1651000"/>
                  <a:pt x="0" y="1628237"/>
                  <a:pt x="0" y="1600200"/>
                </a:cubicBezTo>
                <a:lnTo>
                  <a:pt x="0" y="50800"/>
                </a:lnTo>
                <a:cubicBezTo>
                  <a:pt x="0" y="22763"/>
                  <a:pt x="22763" y="0"/>
                  <a:pt x="50800" y="0"/>
                </a:cubicBezTo>
                <a:close/>
              </a:path>
            </a:pathLst>
          </a:custGeom>
          <a:gradFill rotWithShape="1" flip="none">
            <a:gsLst>
              <a:gs pos="0">
                <a:srgbClr val="1A1A2E"/>
              </a:gs>
              <a:gs pos="100000">
                <a:srgbClr val="4A3F8C">
                  <a:alpha val="20000"/>
                </a:srgbClr>
              </a:gs>
            </a:gsLst>
            <a:lin ang="2700000" scaled="1"/>
          </a:gradFill>
          <a:ln/>
        </p:spPr>
      </p:sp>
      <p:sp>
        <p:nvSpPr>
          <p:cNvPr id="47" name="Shape 45"/>
          <p:cNvSpPr/>
          <p:nvPr/>
        </p:nvSpPr>
        <p:spPr>
          <a:xfrm>
            <a:off x="8255000" y="8331200"/>
            <a:ext cx="50800" cy="1651000"/>
          </a:xfrm>
          <a:custGeom>
            <a:avLst/>
            <a:gdLst/>
            <a:ahLst/>
            <a:cxnLst/>
            <a:rect l="l" t="t" r="r" b="b"/>
            <a:pathLst>
              <a:path w="50800" h="1651000">
                <a:moveTo>
                  <a:pt x="50800" y="0"/>
                </a:moveTo>
                <a:lnTo>
                  <a:pt x="50800" y="0"/>
                </a:lnTo>
                <a:lnTo>
                  <a:pt x="50800" y="1651000"/>
                </a:lnTo>
                <a:lnTo>
                  <a:pt x="50800" y="1651000"/>
                </a:lnTo>
                <a:cubicBezTo>
                  <a:pt x="22763" y="1651000"/>
                  <a:pt x="0" y="1628237"/>
                  <a:pt x="0" y="1600200"/>
                </a:cubicBezTo>
                <a:lnTo>
                  <a:pt x="0" y="50800"/>
                </a:lnTo>
                <a:cubicBezTo>
                  <a:pt x="0" y="22763"/>
                  <a:pt x="22763" y="0"/>
                  <a:pt x="50800" y="0"/>
                </a:cubicBezTo>
                <a:close/>
              </a:path>
            </a:pathLst>
          </a:custGeom>
          <a:solidFill>
            <a:srgbClr val="4A3F8C"/>
          </a:solidFill>
          <a:ln/>
        </p:spPr>
      </p:sp>
      <p:sp>
        <p:nvSpPr>
          <p:cNvPr id="48" name="Shape 46"/>
          <p:cNvSpPr/>
          <p:nvPr/>
        </p:nvSpPr>
        <p:spPr>
          <a:xfrm>
            <a:off x="8534400" y="8585200"/>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solidFill>
            <a:srgbClr val="4A3F8C">
              <a:alpha val="30196"/>
            </a:srgbClr>
          </a:solidFill>
          <a:ln/>
        </p:spPr>
      </p:sp>
      <p:sp>
        <p:nvSpPr>
          <p:cNvPr id="49" name="Text 47"/>
          <p:cNvSpPr/>
          <p:nvPr/>
        </p:nvSpPr>
        <p:spPr>
          <a:xfrm>
            <a:off x="8732970" y="8737600"/>
            <a:ext cx="469900" cy="406400"/>
          </a:xfrm>
          <a:prstGeom prst="rect">
            <a:avLst/>
          </a:prstGeom>
          <a:noFill/>
          <a:ln/>
        </p:spPr>
        <p:txBody>
          <a:bodyPr wrap="square" lIns="0" tIns="0" rIns="0" bIns="0" rtlCol="0" anchor="ctr"/>
          <a:lstStyle/>
          <a:p>
            <a:pPr>
              <a:lnSpc>
                <a:spcPct val="110000"/>
              </a:lnSpc>
            </a:pPr>
            <a:r>
              <a:rPr lang="en-US" sz="2400" b="1" dirty="0">
                <a:solidFill>
                  <a:srgbClr val="4A3F8C"/>
                </a:solidFill>
                <a:latin typeface="Oranienbaum" pitchFamily="34" charset="0"/>
                <a:ea typeface="Oranienbaum" pitchFamily="34" charset="-122"/>
                <a:cs typeface="Oranienbaum" pitchFamily="34" charset="-120"/>
              </a:rPr>
              <a:t>08</a:t>
            </a:r>
            <a:endParaRPr lang="en-US" sz="1600" dirty="0"/>
          </a:p>
        </p:txBody>
      </p:sp>
      <p:sp>
        <p:nvSpPr>
          <p:cNvPr id="50" name="Text 48"/>
          <p:cNvSpPr/>
          <p:nvPr/>
        </p:nvSpPr>
        <p:spPr>
          <a:xfrm>
            <a:off x="9448800" y="8763000"/>
            <a:ext cx="2743200" cy="355600"/>
          </a:xfrm>
          <a:prstGeom prst="rect">
            <a:avLst/>
          </a:prstGeom>
          <a:noFill/>
          <a:ln/>
        </p:spPr>
        <p:txBody>
          <a:bodyPr wrap="square" lIns="0" tIns="0" rIns="0" bIns="0" rtlCol="0" anchor="ctr"/>
          <a:lstStyle/>
          <a:p>
            <a:pPr>
              <a:lnSpc>
                <a:spcPct val="120000"/>
              </a:lnSpc>
            </a:pPr>
            <a:r>
              <a:rPr lang="en-US" sz="2000" b="1" dirty="0">
                <a:solidFill>
                  <a:srgbClr val="F5F5F5"/>
                </a:solidFill>
                <a:latin typeface="Liter" pitchFamily="34" charset="0"/>
                <a:ea typeface="Liter" pitchFamily="34" charset="-122"/>
                <a:cs typeface="Liter" pitchFamily="34" charset="-120"/>
              </a:rPr>
              <a:t>Development Roadmap</a:t>
            </a:r>
            <a:endParaRPr lang="en-US" sz="1600" dirty="0"/>
          </a:p>
        </p:txBody>
      </p:sp>
      <p:sp>
        <p:nvSpPr>
          <p:cNvPr id="51" name="Text 49"/>
          <p:cNvSpPr/>
          <p:nvPr/>
        </p:nvSpPr>
        <p:spPr>
          <a:xfrm>
            <a:off x="8534400" y="9398000"/>
            <a:ext cx="7061200" cy="330200"/>
          </a:xfrm>
          <a:prstGeom prst="rect">
            <a:avLst/>
          </a:prstGeom>
          <a:noFill/>
          <a:ln/>
        </p:spPr>
        <p:txBody>
          <a:bodyPr wrap="square" lIns="0" tIns="0" rIns="0" bIns="0" rtlCol="0" anchor="ctr"/>
          <a:lstStyle/>
          <a:p>
            <a:pPr>
              <a:lnSpc>
                <a:spcPct val="140000"/>
              </a:lnSpc>
            </a:pPr>
            <a:r>
              <a:rPr lang="en-US" sz="1600" dirty="0">
                <a:solidFill>
                  <a:srgbClr val="F5F5F5">
                    <a:alpha val="70000"/>
                  </a:srgbClr>
                </a:solidFill>
                <a:latin typeface="Quattrocento Sans" pitchFamily="34" charset="0"/>
                <a:ea typeface="Quattrocento Sans" pitchFamily="34" charset="-122"/>
                <a:cs typeface="Quattrocento Sans" pitchFamily="34" charset="-120"/>
              </a:rPr>
              <a:t>Strategic timeline from 2026 foundation to 2028+ global spiritual asset registry</a:t>
            </a:r>
            <a:endParaRPr lang="en-US" sz="1600" dirty="0"/>
          </a:p>
        </p:txBody>
      </p:sp>
    </p:spTree>
  </p:cSld>
  <p:clrMapOvr>
    <a:masterClrMapping/>
  </p:clrMapOvr>
  <p:transition>
    <p:fade/>
    <p:spd val="med"/>
  </p:transition>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F0F1A"/>
        </a:solidFill>
      </p:bgPr>
    </p:bg>
    <p:spTree>
      <p:nvGrpSpPr>
        <p:cNvPr id="1" name=""/>
        <p:cNvGrpSpPr/>
        <p:nvPr/>
      </p:nvGrpSpPr>
      <p:grpSpPr>
        <a:xfrm>
          <a:off x="0" y="0"/>
          <a:ext cx="0" cy="0"/>
          <a:chOff x="0" y="0"/>
          <a:chExt cx="0" cy="0"/>
        </a:xfrm>
      </p:grpSpPr>
      <p:sp>
        <p:nvSpPr>
          <p:cNvPr id="2" name="Text 0"/>
          <p:cNvSpPr/>
          <p:nvPr/>
        </p:nvSpPr>
        <p:spPr>
          <a:xfrm>
            <a:off x="508000" y="508000"/>
            <a:ext cx="15328900" cy="254000"/>
          </a:xfrm>
          <a:prstGeom prst="rect">
            <a:avLst/>
          </a:prstGeom>
          <a:noFill/>
          <a:ln/>
        </p:spPr>
        <p:txBody>
          <a:bodyPr wrap="square" lIns="0" tIns="0" rIns="0" bIns="0" rtlCol="0" anchor="ctr"/>
          <a:lstStyle/>
          <a:p>
            <a:pPr>
              <a:lnSpc>
                <a:spcPct val="120000"/>
              </a:lnSpc>
            </a:pPr>
            <a:r>
              <a:rPr lang="en-US" sz="1400" b="1" spc="140" kern="0" dirty="0">
                <a:solidFill>
                  <a:srgbClr val="D4AF37"/>
                </a:solidFill>
                <a:latin typeface="Liter" pitchFamily="34" charset="0"/>
                <a:ea typeface="Liter" pitchFamily="34" charset="-122"/>
                <a:cs typeface="Liter" pitchFamily="34" charset="-120"/>
              </a:rPr>
              <a:t>EXECUTIVE SUMMARY</a:t>
            </a:r>
            <a:endParaRPr lang="en-US" sz="1600" dirty="0"/>
          </a:p>
        </p:txBody>
      </p:sp>
      <p:sp>
        <p:nvSpPr>
          <p:cNvPr id="3" name="Text 1"/>
          <p:cNvSpPr/>
          <p:nvPr/>
        </p:nvSpPr>
        <p:spPr>
          <a:xfrm>
            <a:off x="508000" y="863600"/>
            <a:ext cx="15468600" cy="571500"/>
          </a:xfrm>
          <a:prstGeom prst="rect">
            <a:avLst/>
          </a:prstGeom>
          <a:noFill/>
          <a:ln/>
        </p:spPr>
        <p:txBody>
          <a:bodyPr wrap="square" lIns="0" tIns="0" rIns="0" bIns="0" rtlCol="0" anchor="ctr"/>
          <a:lstStyle/>
          <a:p>
            <a:pPr>
              <a:lnSpc>
                <a:spcPct val="100000"/>
              </a:lnSpc>
            </a:pPr>
            <a:r>
              <a:rPr lang="en-US" sz="3600" b="1" dirty="0">
                <a:solidFill>
                  <a:srgbClr val="F5F5F5"/>
                </a:solidFill>
                <a:latin typeface="Oranienbaum" pitchFamily="34" charset="0"/>
                <a:ea typeface="Oranienbaum" pitchFamily="34" charset="-122"/>
                <a:cs typeface="Oranienbaum" pitchFamily="34" charset="-120"/>
              </a:rPr>
              <a:t>A New Paradigm in Digital Heritage</a:t>
            </a:r>
            <a:endParaRPr lang="en-US" sz="1600" dirty="0"/>
          </a:p>
        </p:txBody>
      </p:sp>
      <p:sp>
        <p:nvSpPr>
          <p:cNvPr id="4" name="Shape 2"/>
          <p:cNvSpPr/>
          <p:nvPr/>
        </p:nvSpPr>
        <p:spPr>
          <a:xfrm>
            <a:off x="514350" y="1695450"/>
            <a:ext cx="9055100" cy="2451100"/>
          </a:xfrm>
          <a:custGeom>
            <a:avLst/>
            <a:gdLst/>
            <a:ahLst/>
            <a:cxnLst/>
            <a:rect l="l" t="t" r="r" b="b"/>
            <a:pathLst>
              <a:path w="9055100" h="2451100">
                <a:moveTo>
                  <a:pt x="152409" y="0"/>
                </a:moveTo>
                <a:lnTo>
                  <a:pt x="8902691" y="0"/>
                </a:lnTo>
                <a:cubicBezTo>
                  <a:pt x="8986864" y="0"/>
                  <a:pt x="9055100" y="68236"/>
                  <a:pt x="9055100" y="152409"/>
                </a:cubicBezTo>
                <a:lnTo>
                  <a:pt x="9055100" y="2298691"/>
                </a:lnTo>
                <a:cubicBezTo>
                  <a:pt x="9055100" y="2382864"/>
                  <a:pt x="8986864" y="2451100"/>
                  <a:pt x="8902691" y="2451100"/>
                </a:cubicBezTo>
                <a:lnTo>
                  <a:pt x="152409" y="2451100"/>
                </a:lnTo>
                <a:cubicBezTo>
                  <a:pt x="68236" y="2451100"/>
                  <a:pt x="0" y="2382864"/>
                  <a:pt x="0" y="2298691"/>
                </a:cubicBezTo>
                <a:lnTo>
                  <a:pt x="0" y="152409"/>
                </a:lnTo>
                <a:cubicBezTo>
                  <a:pt x="0" y="68236"/>
                  <a:pt x="68236" y="0"/>
                  <a:pt x="152409" y="0"/>
                </a:cubicBezTo>
                <a:close/>
              </a:path>
            </a:pathLst>
          </a:custGeom>
          <a:gradFill rotWithShape="1" flip="none">
            <a:gsLst>
              <a:gs pos="0">
                <a:srgbClr val="1A1A2E"/>
              </a:gs>
              <a:gs pos="100000">
                <a:srgbClr val="4A3F8C">
                  <a:alpha val="20000"/>
                </a:srgbClr>
              </a:gs>
            </a:gsLst>
            <a:lin ang="2700000" scaled="1"/>
          </a:gradFill>
          <a:ln w="12700">
            <a:solidFill>
              <a:srgbClr val="4A3F8C">
                <a:alpha val="30196"/>
              </a:srgbClr>
            </a:solidFill>
            <a:prstDash val="solid"/>
          </a:ln>
        </p:spPr>
      </p:sp>
      <p:sp>
        <p:nvSpPr>
          <p:cNvPr id="5" name="Shape 3"/>
          <p:cNvSpPr/>
          <p:nvPr/>
        </p:nvSpPr>
        <p:spPr>
          <a:xfrm>
            <a:off x="774700" y="19558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D4AF37">
              <a:alpha val="20000"/>
            </a:srgbClr>
          </a:solidFill>
          <a:ln/>
        </p:spPr>
      </p:sp>
      <p:sp>
        <p:nvSpPr>
          <p:cNvPr id="6" name="Shape 4"/>
          <p:cNvSpPr/>
          <p:nvPr/>
        </p:nvSpPr>
        <p:spPr>
          <a:xfrm>
            <a:off x="965200" y="2108200"/>
            <a:ext cx="228600" cy="304800"/>
          </a:xfrm>
          <a:custGeom>
            <a:avLst/>
            <a:gdLst/>
            <a:ahLst/>
            <a:cxnLst/>
            <a:rect l="l" t="t" r="r" b="b"/>
            <a:pathLst>
              <a:path w="228600" h="304800">
                <a:moveTo>
                  <a:pt x="174367" y="228600"/>
                </a:moveTo>
                <a:cubicBezTo>
                  <a:pt x="178713" y="215325"/>
                  <a:pt x="187404" y="203299"/>
                  <a:pt x="197227" y="192941"/>
                </a:cubicBezTo>
                <a:cubicBezTo>
                  <a:pt x="216694" y="172462"/>
                  <a:pt x="228600" y="144780"/>
                  <a:pt x="228600" y="114300"/>
                </a:cubicBezTo>
                <a:cubicBezTo>
                  <a:pt x="228600" y="51197"/>
                  <a:pt x="177403" y="0"/>
                  <a:pt x="114300" y="0"/>
                </a:cubicBezTo>
                <a:cubicBezTo>
                  <a:pt x="51197" y="0"/>
                  <a:pt x="0" y="51197"/>
                  <a:pt x="0" y="114300"/>
                </a:cubicBezTo>
                <a:cubicBezTo>
                  <a:pt x="0" y="144780"/>
                  <a:pt x="11906" y="172462"/>
                  <a:pt x="31373" y="192941"/>
                </a:cubicBezTo>
                <a:cubicBezTo>
                  <a:pt x="41196" y="203299"/>
                  <a:pt x="49947" y="215325"/>
                  <a:pt x="54233" y="228600"/>
                </a:cubicBezTo>
                <a:lnTo>
                  <a:pt x="174308" y="228600"/>
                </a:lnTo>
                <a:close/>
                <a:moveTo>
                  <a:pt x="171450" y="257175"/>
                </a:moveTo>
                <a:lnTo>
                  <a:pt x="57150" y="257175"/>
                </a:lnTo>
                <a:lnTo>
                  <a:pt x="57150" y="266700"/>
                </a:lnTo>
                <a:cubicBezTo>
                  <a:pt x="57150" y="293013"/>
                  <a:pt x="78462" y="314325"/>
                  <a:pt x="104775" y="314325"/>
                </a:cubicBezTo>
                <a:lnTo>
                  <a:pt x="123825" y="314325"/>
                </a:lnTo>
                <a:cubicBezTo>
                  <a:pt x="150138" y="314325"/>
                  <a:pt x="171450" y="293013"/>
                  <a:pt x="171450" y="266700"/>
                </a:cubicBezTo>
                <a:lnTo>
                  <a:pt x="171450" y="257175"/>
                </a:lnTo>
                <a:close/>
                <a:moveTo>
                  <a:pt x="109537" y="66675"/>
                </a:moveTo>
                <a:cubicBezTo>
                  <a:pt x="85844" y="66675"/>
                  <a:pt x="66675" y="85844"/>
                  <a:pt x="66675" y="109537"/>
                </a:cubicBezTo>
                <a:cubicBezTo>
                  <a:pt x="66675" y="117455"/>
                  <a:pt x="60305" y="123825"/>
                  <a:pt x="52388" y="123825"/>
                </a:cubicBezTo>
                <a:cubicBezTo>
                  <a:pt x="44470" y="123825"/>
                  <a:pt x="38100" y="117455"/>
                  <a:pt x="38100" y="109537"/>
                </a:cubicBezTo>
                <a:cubicBezTo>
                  <a:pt x="38100" y="70068"/>
                  <a:pt x="70068" y="38100"/>
                  <a:pt x="109537" y="38100"/>
                </a:cubicBezTo>
                <a:cubicBezTo>
                  <a:pt x="117455" y="38100"/>
                  <a:pt x="123825" y="44470"/>
                  <a:pt x="123825" y="52388"/>
                </a:cubicBezTo>
                <a:cubicBezTo>
                  <a:pt x="123825" y="60305"/>
                  <a:pt x="117455" y="66675"/>
                  <a:pt x="109537" y="66675"/>
                </a:cubicBezTo>
                <a:close/>
              </a:path>
            </a:pathLst>
          </a:custGeom>
          <a:solidFill>
            <a:srgbClr val="D4AF37"/>
          </a:solidFill>
          <a:ln/>
        </p:spPr>
      </p:sp>
      <p:sp>
        <p:nvSpPr>
          <p:cNvPr id="7" name="Text 5"/>
          <p:cNvSpPr/>
          <p:nvPr/>
        </p:nvSpPr>
        <p:spPr>
          <a:xfrm>
            <a:off x="1587500" y="1955800"/>
            <a:ext cx="7848600" cy="355600"/>
          </a:xfrm>
          <a:prstGeom prst="rect">
            <a:avLst/>
          </a:prstGeom>
          <a:noFill/>
          <a:ln/>
        </p:spPr>
        <p:txBody>
          <a:bodyPr wrap="square" lIns="0" tIns="0" rIns="0" bIns="0" rtlCol="0" anchor="ctr"/>
          <a:lstStyle/>
          <a:p>
            <a:pPr>
              <a:lnSpc>
                <a:spcPct val="120000"/>
              </a:lnSpc>
            </a:pPr>
            <a:r>
              <a:rPr lang="en-US" sz="2000" b="1" dirty="0">
                <a:solidFill>
                  <a:srgbClr val="D4AF37"/>
                </a:solidFill>
                <a:latin typeface="Liter" pitchFamily="34" charset="0"/>
                <a:ea typeface="Liter" pitchFamily="34" charset="-122"/>
                <a:cs typeface="Liter" pitchFamily="34" charset="-120"/>
              </a:rPr>
              <a:t>Core Innovation</a:t>
            </a:r>
            <a:endParaRPr lang="en-US" sz="1600" dirty="0"/>
          </a:p>
        </p:txBody>
      </p:sp>
      <p:sp>
        <p:nvSpPr>
          <p:cNvPr id="8" name="Text 6"/>
          <p:cNvSpPr/>
          <p:nvPr/>
        </p:nvSpPr>
        <p:spPr>
          <a:xfrm>
            <a:off x="1587500" y="2413000"/>
            <a:ext cx="7823200" cy="1320800"/>
          </a:xfrm>
          <a:prstGeom prst="rect">
            <a:avLst/>
          </a:prstGeom>
          <a:noFill/>
          <a:ln/>
        </p:spPr>
        <p:txBody>
          <a:bodyPr wrap="square" lIns="0" tIns="0" rIns="0" bIns="0" rtlCol="0" anchor="ctr"/>
          <a:lstStyle/>
          <a:p>
            <a:pPr>
              <a:lnSpc>
                <a:spcPct val="140000"/>
              </a:lnSpc>
            </a:pPr>
            <a:r>
              <a:rPr lang="en-US" sz="1600" dirty="0">
                <a:solidFill>
                  <a:srgbClr val="F5F5F5">
                    <a:alpha val="90000"/>
                  </a:srgbClr>
                </a:solidFill>
                <a:latin typeface="Quattrocento Sans" pitchFamily="34" charset="0"/>
                <a:ea typeface="Quattrocento Sans" pitchFamily="34" charset="-122"/>
                <a:cs typeface="Quattrocento Sans" pitchFamily="34" charset="-120"/>
              </a:rPr>
              <a:t>AMONEY introduces the world's first comprehensive blockchain infrastructure dedicated to </a:t>
            </a:r>
            <a:pPr>
              <a:lnSpc>
                <a:spcPct val="140000"/>
              </a:lnSpc>
            </a:pPr>
            <a:r>
              <a:rPr lang="en-US" sz="1600" dirty="0">
                <a:solidFill>
                  <a:srgbClr val="D4AF37"/>
                </a:solidFill>
                <a:highlight>
                  <a:srgbClr val="D4AF37">
                    <a:alpha val="20000"/>
                  </a:srgbClr>
                </a:highlight>
                <a:latin typeface="Quattrocento Sans" pitchFamily="34" charset="0"/>
                <a:ea typeface="Quattrocento Sans" pitchFamily="34" charset="-122"/>
                <a:cs typeface="Quattrocento Sans" pitchFamily="34" charset="-120"/>
              </a:rPr>
              <a:t>Spiritual Digital Assets (SDAs) </a:t>
            </a:r>
            <a:pPr>
              <a:lnSpc>
                <a:spcPct val="140000"/>
              </a:lnSpc>
            </a:pPr>
            <a:r>
              <a:rPr lang="en-US" sz="1600" dirty="0">
                <a:solidFill>
                  <a:srgbClr val="F5F5F5">
                    <a:alpha val="90000"/>
                  </a:srgbClr>
                </a:solidFill>
                <a:latin typeface="Quattrocento Sans" pitchFamily="34" charset="0"/>
                <a:ea typeface="Quattrocento Sans" pitchFamily="34" charset="-122"/>
                <a:cs typeface="Quattrocento Sans" pitchFamily="34" charset="-120"/>
              </a:rPr>
              <a:t>. The Spiritual Heritage Vault transcends traditional cold storage by implementing sacred custody models derived from legal trust frameworks and spiritual stewardship principles.</a:t>
            </a:r>
            <a:endParaRPr lang="en-US" sz="1600" dirty="0"/>
          </a:p>
        </p:txBody>
      </p:sp>
      <p:sp>
        <p:nvSpPr>
          <p:cNvPr id="9" name="Shape 7"/>
          <p:cNvSpPr/>
          <p:nvPr/>
        </p:nvSpPr>
        <p:spPr>
          <a:xfrm>
            <a:off x="514350" y="4362450"/>
            <a:ext cx="9055100" cy="2451100"/>
          </a:xfrm>
          <a:custGeom>
            <a:avLst/>
            <a:gdLst/>
            <a:ahLst/>
            <a:cxnLst/>
            <a:rect l="l" t="t" r="r" b="b"/>
            <a:pathLst>
              <a:path w="9055100" h="2451100">
                <a:moveTo>
                  <a:pt x="152409" y="0"/>
                </a:moveTo>
                <a:lnTo>
                  <a:pt x="8902691" y="0"/>
                </a:lnTo>
                <a:cubicBezTo>
                  <a:pt x="8986864" y="0"/>
                  <a:pt x="9055100" y="68236"/>
                  <a:pt x="9055100" y="152409"/>
                </a:cubicBezTo>
                <a:lnTo>
                  <a:pt x="9055100" y="2298691"/>
                </a:lnTo>
                <a:cubicBezTo>
                  <a:pt x="9055100" y="2382864"/>
                  <a:pt x="8986864" y="2451100"/>
                  <a:pt x="8902691" y="2451100"/>
                </a:cubicBezTo>
                <a:lnTo>
                  <a:pt x="152409" y="2451100"/>
                </a:lnTo>
                <a:cubicBezTo>
                  <a:pt x="68236" y="2451100"/>
                  <a:pt x="0" y="2382864"/>
                  <a:pt x="0" y="2298691"/>
                </a:cubicBezTo>
                <a:lnTo>
                  <a:pt x="0" y="152409"/>
                </a:lnTo>
                <a:cubicBezTo>
                  <a:pt x="0" y="68236"/>
                  <a:pt x="68236" y="0"/>
                  <a:pt x="152409" y="0"/>
                </a:cubicBezTo>
                <a:close/>
              </a:path>
            </a:pathLst>
          </a:custGeom>
          <a:gradFill rotWithShape="1" flip="none">
            <a:gsLst>
              <a:gs pos="0">
                <a:srgbClr val="1A1A2E"/>
              </a:gs>
              <a:gs pos="100000">
                <a:srgbClr val="4A3F8C">
                  <a:alpha val="20000"/>
                </a:srgbClr>
              </a:gs>
            </a:gsLst>
            <a:lin ang="2700000" scaled="1"/>
          </a:gradFill>
          <a:ln w="12700">
            <a:solidFill>
              <a:srgbClr val="4A3F8C">
                <a:alpha val="30196"/>
              </a:srgbClr>
            </a:solidFill>
            <a:prstDash val="solid"/>
          </a:ln>
        </p:spPr>
      </p:sp>
      <p:sp>
        <p:nvSpPr>
          <p:cNvPr id="10" name="Shape 8"/>
          <p:cNvSpPr/>
          <p:nvPr/>
        </p:nvSpPr>
        <p:spPr>
          <a:xfrm>
            <a:off x="774700" y="4622800"/>
            <a:ext cx="609600" cy="609600"/>
          </a:xfrm>
          <a:custGeom>
            <a:avLst/>
            <a:gdLst/>
            <a:ahLst/>
            <a:cxnLst/>
            <a:rect l="l" t="t" r="r" b="b"/>
            <a:pathLst>
              <a:path w="609600" h="609600">
                <a:moveTo>
                  <a:pt x="304800" y="0"/>
                </a:moveTo>
                <a:lnTo>
                  <a:pt x="304800" y="0"/>
                </a:lnTo>
                <a:cubicBezTo>
                  <a:pt x="473024" y="0"/>
                  <a:pt x="609600" y="136576"/>
                  <a:pt x="609600" y="304800"/>
                </a:cubicBezTo>
                <a:lnTo>
                  <a:pt x="609600" y="304800"/>
                </a:lnTo>
                <a:cubicBezTo>
                  <a:pt x="609600" y="473024"/>
                  <a:pt x="473024" y="609600"/>
                  <a:pt x="304800" y="609600"/>
                </a:cubicBezTo>
                <a:lnTo>
                  <a:pt x="304800" y="609600"/>
                </a:lnTo>
                <a:cubicBezTo>
                  <a:pt x="136576" y="609600"/>
                  <a:pt x="0" y="473024"/>
                  <a:pt x="0" y="304800"/>
                </a:cubicBezTo>
                <a:lnTo>
                  <a:pt x="0" y="304800"/>
                </a:lnTo>
                <a:cubicBezTo>
                  <a:pt x="0" y="136576"/>
                  <a:pt x="136576" y="0"/>
                  <a:pt x="304800" y="0"/>
                </a:cubicBezTo>
                <a:close/>
              </a:path>
            </a:pathLst>
          </a:custGeom>
          <a:solidFill>
            <a:srgbClr val="4A3F8C">
              <a:alpha val="30196"/>
            </a:srgbClr>
          </a:solidFill>
          <a:ln/>
        </p:spPr>
      </p:sp>
      <p:sp>
        <p:nvSpPr>
          <p:cNvPr id="11" name="Shape 9"/>
          <p:cNvSpPr/>
          <p:nvPr/>
        </p:nvSpPr>
        <p:spPr>
          <a:xfrm>
            <a:off x="927100" y="4775200"/>
            <a:ext cx="304800" cy="304800"/>
          </a:xfrm>
          <a:custGeom>
            <a:avLst/>
            <a:gdLst/>
            <a:ahLst/>
            <a:cxnLst/>
            <a:rect l="l" t="t" r="r" b="b"/>
            <a:pathLst>
              <a:path w="304800" h="304800">
                <a:moveTo>
                  <a:pt x="38100" y="38100"/>
                </a:moveTo>
                <a:cubicBezTo>
                  <a:pt x="38100" y="27563"/>
                  <a:pt x="29587" y="19050"/>
                  <a:pt x="19050" y="19050"/>
                </a:cubicBezTo>
                <a:cubicBezTo>
                  <a:pt x="8513" y="19050"/>
                  <a:pt x="0" y="27563"/>
                  <a:pt x="0" y="38100"/>
                </a:cubicBezTo>
                <a:lnTo>
                  <a:pt x="0" y="238125"/>
                </a:lnTo>
                <a:cubicBezTo>
                  <a:pt x="0" y="264438"/>
                  <a:pt x="21312" y="285750"/>
                  <a:pt x="47625" y="285750"/>
                </a:cubicBezTo>
                <a:lnTo>
                  <a:pt x="285750" y="285750"/>
                </a:lnTo>
                <a:cubicBezTo>
                  <a:pt x="296287" y="285750"/>
                  <a:pt x="304800" y="277237"/>
                  <a:pt x="304800" y="266700"/>
                </a:cubicBezTo>
                <a:cubicBezTo>
                  <a:pt x="304800" y="256163"/>
                  <a:pt x="296287" y="247650"/>
                  <a:pt x="285750" y="247650"/>
                </a:cubicBezTo>
                <a:lnTo>
                  <a:pt x="47625" y="247650"/>
                </a:lnTo>
                <a:cubicBezTo>
                  <a:pt x="42386" y="247650"/>
                  <a:pt x="38100" y="243364"/>
                  <a:pt x="38100" y="238125"/>
                </a:cubicBezTo>
                <a:lnTo>
                  <a:pt x="38100" y="38100"/>
                </a:lnTo>
                <a:close/>
                <a:moveTo>
                  <a:pt x="280154" y="89654"/>
                </a:moveTo>
                <a:cubicBezTo>
                  <a:pt x="287595" y="82213"/>
                  <a:pt x="287595" y="70128"/>
                  <a:pt x="280154" y="62686"/>
                </a:cubicBezTo>
                <a:cubicBezTo>
                  <a:pt x="272713" y="55245"/>
                  <a:pt x="260628" y="55245"/>
                  <a:pt x="253186" y="62686"/>
                </a:cubicBezTo>
                <a:lnTo>
                  <a:pt x="190500" y="125432"/>
                </a:lnTo>
                <a:lnTo>
                  <a:pt x="156329" y="91321"/>
                </a:lnTo>
                <a:cubicBezTo>
                  <a:pt x="148888" y="83880"/>
                  <a:pt x="136803" y="83880"/>
                  <a:pt x="129361" y="91321"/>
                </a:cubicBezTo>
                <a:lnTo>
                  <a:pt x="72211" y="148471"/>
                </a:lnTo>
                <a:cubicBezTo>
                  <a:pt x="64770" y="155912"/>
                  <a:pt x="64770" y="167997"/>
                  <a:pt x="72211" y="175439"/>
                </a:cubicBezTo>
                <a:cubicBezTo>
                  <a:pt x="79653" y="182880"/>
                  <a:pt x="91738" y="182880"/>
                  <a:pt x="99179" y="175439"/>
                </a:cubicBezTo>
                <a:lnTo>
                  <a:pt x="142875" y="131743"/>
                </a:lnTo>
                <a:lnTo>
                  <a:pt x="177046" y="165914"/>
                </a:lnTo>
                <a:cubicBezTo>
                  <a:pt x="184487" y="173355"/>
                  <a:pt x="196572" y="173355"/>
                  <a:pt x="204014" y="165914"/>
                </a:cubicBezTo>
                <a:lnTo>
                  <a:pt x="280214" y="89714"/>
                </a:lnTo>
                <a:close/>
              </a:path>
            </a:pathLst>
          </a:custGeom>
          <a:solidFill>
            <a:srgbClr val="4A3F8C"/>
          </a:solidFill>
          <a:ln/>
        </p:spPr>
      </p:sp>
      <p:sp>
        <p:nvSpPr>
          <p:cNvPr id="12" name="Text 10"/>
          <p:cNvSpPr/>
          <p:nvPr/>
        </p:nvSpPr>
        <p:spPr>
          <a:xfrm>
            <a:off x="1587500" y="4622800"/>
            <a:ext cx="7848600" cy="355600"/>
          </a:xfrm>
          <a:prstGeom prst="rect">
            <a:avLst/>
          </a:prstGeom>
          <a:noFill/>
          <a:ln/>
        </p:spPr>
        <p:txBody>
          <a:bodyPr wrap="square" lIns="0" tIns="0" rIns="0" bIns="0" rtlCol="0" anchor="ctr"/>
          <a:lstStyle/>
          <a:p>
            <a:pPr>
              <a:lnSpc>
                <a:spcPct val="120000"/>
              </a:lnSpc>
            </a:pPr>
            <a:r>
              <a:rPr lang="en-US" sz="2000" b="1" dirty="0">
                <a:solidFill>
                  <a:srgbClr val="4A3F8C"/>
                </a:solidFill>
                <a:latin typeface="Liter" pitchFamily="34" charset="0"/>
                <a:ea typeface="Liter" pitchFamily="34" charset="-122"/>
                <a:cs typeface="Liter" pitchFamily="34" charset="-120"/>
              </a:rPr>
              <a:t>Market Opportunity</a:t>
            </a:r>
            <a:endParaRPr lang="en-US" sz="1600" dirty="0"/>
          </a:p>
        </p:txBody>
      </p:sp>
      <p:sp>
        <p:nvSpPr>
          <p:cNvPr id="13" name="Text 11"/>
          <p:cNvSpPr/>
          <p:nvPr/>
        </p:nvSpPr>
        <p:spPr>
          <a:xfrm>
            <a:off x="1587500" y="5080000"/>
            <a:ext cx="7823200" cy="1320800"/>
          </a:xfrm>
          <a:prstGeom prst="rect">
            <a:avLst/>
          </a:prstGeom>
          <a:noFill/>
          <a:ln/>
        </p:spPr>
        <p:txBody>
          <a:bodyPr wrap="square" lIns="0" tIns="0" rIns="0" bIns="0" rtlCol="0" anchor="ctr"/>
          <a:lstStyle/>
          <a:p>
            <a:pPr>
              <a:lnSpc>
                <a:spcPct val="140000"/>
              </a:lnSpc>
            </a:pPr>
            <a:r>
              <a:rPr lang="en-US" sz="1600" dirty="0">
                <a:solidFill>
                  <a:srgbClr val="F5F5F5">
                    <a:alpha val="90000"/>
                  </a:srgbClr>
                </a:solidFill>
                <a:latin typeface="Quattrocento Sans" pitchFamily="34" charset="0"/>
                <a:ea typeface="Quattrocento Sans" pitchFamily="34" charset="-122"/>
                <a:cs typeface="Quattrocento Sans" pitchFamily="34" charset="-120"/>
              </a:rPr>
              <a:t>The platform addresses the critical reality that approximately </a:t>
            </a:r>
            <a:pPr>
              <a:lnSpc>
                <a:spcPct val="140000"/>
              </a:lnSpc>
            </a:pPr>
            <a:r>
              <a:rPr lang="en-US" sz="1600" dirty="0">
                <a:solidFill>
                  <a:srgbClr val="D4AF37"/>
                </a:solidFill>
                <a:highlight>
                  <a:srgbClr val="D4AF37">
                    <a:alpha val="20000"/>
                  </a:srgbClr>
                </a:highlight>
                <a:latin typeface="Quattrocento Sans" pitchFamily="34" charset="0"/>
                <a:ea typeface="Quattrocento Sans" pitchFamily="34" charset="-122"/>
                <a:cs typeface="Quattrocento Sans" pitchFamily="34" charset="-120"/>
              </a:rPr>
              <a:t>$140 billion in Bitcoin alone remains inaccessible </a:t>
            </a:r>
            <a:pPr>
              <a:lnSpc>
                <a:spcPct val="140000"/>
              </a:lnSpc>
            </a:pPr>
            <a:r>
              <a:rPr lang="en-US" sz="1600" dirty="0">
                <a:solidFill>
                  <a:srgbClr val="F5F5F5">
                    <a:alpha val="90000"/>
                  </a:srgbClr>
                </a:solidFill>
                <a:latin typeface="Quattrocento Sans" pitchFamily="34" charset="0"/>
                <a:ea typeface="Quattrocento Sans" pitchFamily="34" charset="-122"/>
                <a:cs typeface="Quattrocento Sans" pitchFamily="34" charset="-120"/>
              </a:rPr>
              <a:t>due to lost private keys, while extending solutions to encompass prayers, teachings, artistic expressions, and community connections that define human cultural identity.</a:t>
            </a:r>
            <a:endParaRPr lang="en-US" sz="1600" dirty="0"/>
          </a:p>
        </p:txBody>
      </p:sp>
      <p:sp>
        <p:nvSpPr>
          <p:cNvPr id="14" name="Shape 12"/>
          <p:cNvSpPr/>
          <p:nvPr/>
        </p:nvSpPr>
        <p:spPr>
          <a:xfrm>
            <a:off x="533400" y="7023100"/>
            <a:ext cx="4406900" cy="1371600"/>
          </a:xfrm>
          <a:custGeom>
            <a:avLst/>
            <a:gdLst/>
            <a:ahLst/>
            <a:cxnLst/>
            <a:rect l="l" t="t" r="r" b="b"/>
            <a:pathLst>
              <a:path w="4406900" h="1371600">
                <a:moveTo>
                  <a:pt x="50800" y="0"/>
                </a:moveTo>
                <a:lnTo>
                  <a:pt x="4305306" y="0"/>
                </a:lnTo>
                <a:cubicBezTo>
                  <a:pt x="4361415" y="0"/>
                  <a:pt x="4406900" y="45485"/>
                  <a:pt x="4406900" y="101594"/>
                </a:cubicBezTo>
                <a:lnTo>
                  <a:pt x="4406900" y="1270006"/>
                </a:lnTo>
                <a:cubicBezTo>
                  <a:pt x="4406900" y="1326115"/>
                  <a:pt x="4361415" y="1371600"/>
                  <a:pt x="4305306" y="1371600"/>
                </a:cubicBezTo>
                <a:lnTo>
                  <a:pt x="50800" y="1371600"/>
                </a:lnTo>
                <a:cubicBezTo>
                  <a:pt x="22763" y="1371600"/>
                  <a:pt x="0" y="1348837"/>
                  <a:pt x="0" y="1320800"/>
                </a:cubicBezTo>
                <a:lnTo>
                  <a:pt x="0" y="50800"/>
                </a:lnTo>
                <a:cubicBezTo>
                  <a:pt x="0" y="22763"/>
                  <a:pt x="22763" y="0"/>
                  <a:pt x="50800" y="0"/>
                </a:cubicBezTo>
                <a:close/>
              </a:path>
            </a:pathLst>
          </a:custGeom>
          <a:solidFill>
            <a:srgbClr val="1A1A2E"/>
          </a:solidFill>
          <a:ln/>
        </p:spPr>
      </p:sp>
      <p:sp>
        <p:nvSpPr>
          <p:cNvPr id="15" name="Shape 13"/>
          <p:cNvSpPr/>
          <p:nvPr/>
        </p:nvSpPr>
        <p:spPr>
          <a:xfrm>
            <a:off x="533400" y="7023100"/>
            <a:ext cx="50800" cy="1371600"/>
          </a:xfrm>
          <a:custGeom>
            <a:avLst/>
            <a:gdLst/>
            <a:ahLst/>
            <a:cxnLst/>
            <a:rect l="l" t="t" r="r" b="b"/>
            <a:pathLst>
              <a:path w="50800" h="1371600">
                <a:moveTo>
                  <a:pt x="50800" y="0"/>
                </a:moveTo>
                <a:lnTo>
                  <a:pt x="50800" y="0"/>
                </a:lnTo>
                <a:lnTo>
                  <a:pt x="50800" y="1371600"/>
                </a:lnTo>
                <a:lnTo>
                  <a:pt x="50800" y="1371600"/>
                </a:lnTo>
                <a:cubicBezTo>
                  <a:pt x="22763" y="1371600"/>
                  <a:pt x="0" y="1348837"/>
                  <a:pt x="0" y="1320800"/>
                </a:cubicBezTo>
                <a:lnTo>
                  <a:pt x="0" y="50800"/>
                </a:lnTo>
                <a:cubicBezTo>
                  <a:pt x="0" y="22763"/>
                  <a:pt x="22763" y="0"/>
                  <a:pt x="50800" y="0"/>
                </a:cubicBezTo>
                <a:close/>
              </a:path>
            </a:pathLst>
          </a:custGeom>
          <a:solidFill>
            <a:srgbClr val="D4AF37"/>
          </a:solidFill>
          <a:ln/>
        </p:spPr>
      </p:sp>
      <p:sp>
        <p:nvSpPr>
          <p:cNvPr id="16" name="Shape 14"/>
          <p:cNvSpPr/>
          <p:nvPr/>
        </p:nvSpPr>
        <p:spPr>
          <a:xfrm>
            <a:off x="793750" y="7277100"/>
            <a:ext cx="254000" cy="254000"/>
          </a:xfrm>
          <a:custGeom>
            <a:avLst/>
            <a:gdLst/>
            <a:ahLst/>
            <a:cxnLst/>
            <a:rect l="l" t="t" r="r" b="b"/>
            <a:pathLst>
              <a:path w="254000" h="254000">
                <a:moveTo>
                  <a:pt x="127000" y="0"/>
                </a:moveTo>
                <a:cubicBezTo>
                  <a:pt x="129282" y="0"/>
                  <a:pt x="131564" y="496"/>
                  <a:pt x="133648" y="1439"/>
                </a:cubicBezTo>
                <a:lnTo>
                  <a:pt x="227112" y="41077"/>
                </a:lnTo>
                <a:cubicBezTo>
                  <a:pt x="238026" y="45690"/>
                  <a:pt x="246162" y="56455"/>
                  <a:pt x="246112" y="69453"/>
                </a:cubicBezTo>
                <a:cubicBezTo>
                  <a:pt x="245864" y="118666"/>
                  <a:pt x="225623" y="208707"/>
                  <a:pt x="140146" y="249634"/>
                </a:cubicBezTo>
                <a:cubicBezTo>
                  <a:pt x="131862" y="253603"/>
                  <a:pt x="122238" y="253603"/>
                  <a:pt x="113953" y="249634"/>
                </a:cubicBezTo>
                <a:cubicBezTo>
                  <a:pt x="28426" y="208707"/>
                  <a:pt x="8235" y="118666"/>
                  <a:pt x="7987" y="69453"/>
                </a:cubicBezTo>
                <a:cubicBezTo>
                  <a:pt x="7937" y="56455"/>
                  <a:pt x="16073" y="45690"/>
                  <a:pt x="26987" y="41077"/>
                </a:cubicBezTo>
                <a:lnTo>
                  <a:pt x="120402" y="1439"/>
                </a:lnTo>
                <a:cubicBezTo>
                  <a:pt x="122486" y="496"/>
                  <a:pt x="124718" y="0"/>
                  <a:pt x="127000" y="0"/>
                </a:cubicBezTo>
                <a:close/>
                <a:moveTo>
                  <a:pt x="127000" y="33139"/>
                </a:moveTo>
                <a:lnTo>
                  <a:pt x="127000" y="220712"/>
                </a:lnTo>
                <a:cubicBezTo>
                  <a:pt x="195461" y="187573"/>
                  <a:pt x="213866" y="114151"/>
                  <a:pt x="214313" y="70197"/>
                </a:cubicBezTo>
                <a:lnTo>
                  <a:pt x="127000" y="33189"/>
                </a:lnTo>
                <a:lnTo>
                  <a:pt x="127000" y="33189"/>
                </a:lnTo>
                <a:close/>
              </a:path>
            </a:pathLst>
          </a:custGeom>
          <a:solidFill>
            <a:srgbClr val="D4AF37"/>
          </a:solidFill>
          <a:ln/>
        </p:spPr>
      </p:sp>
      <p:sp>
        <p:nvSpPr>
          <p:cNvPr id="17" name="Text 15"/>
          <p:cNvSpPr/>
          <p:nvPr/>
        </p:nvSpPr>
        <p:spPr>
          <a:xfrm>
            <a:off x="1181100" y="7226300"/>
            <a:ext cx="1727200" cy="355600"/>
          </a:xfrm>
          <a:prstGeom prst="rect">
            <a:avLst/>
          </a:prstGeom>
          <a:noFill/>
          <a:ln/>
        </p:spPr>
        <p:txBody>
          <a:bodyPr wrap="square" lIns="0" tIns="0" rIns="0" bIns="0" rtlCol="0" anchor="ctr"/>
          <a:lstStyle/>
          <a:p>
            <a:pPr>
              <a:lnSpc>
                <a:spcPct val="130000"/>
              </a:lnSpc>
            </a:pPr>
            <a:r>
              <a:rPr lang="en-US" sz="1800" b="1" dirty="0">
                <a:solidFill>
                  <a:srgbClr val="F5F5F5"/>
                </a:solidFill>
                <a:latin typeface="Liter" pitchFamily="34" charset="0"/>
                <a:ea typeface="Liter" pitchFamily="34" charset="-122"/>
                <a:cs typeface="Liter" pitchFamily="34" charset="-120"/>
              </a:rPr>
              <a:t>Sacred Custody</a:t>
            </a:r>
            <a:endParaRPr lang="en-US" sz="1600" dirty="0"/>
          </a:p>
        </p:txBody>
      </p:sp>
      <p:sp>
        <p:nvSpPr>
          <p:cNvPr id="18" name="Text 16"/>
          <p:cNvSpPr/>
          <p:nvPr/>
        </p:nvSpPr>
        <p:spPr>
          <a:xfrm>
            <a:off x="762000" y="7683500"/>
            <a:ext cx="4064000" cy="508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Conditional logic with multi-generational inheritance protocols</a:t>
            </a:r>
            <a:endParaRPr lang="en-US" sz="1600" dirty="0"/>
          </a:p>
        </p:txBody>
      </p:sp>
      <p:sp>
        <p:nvSpPr>
          <p:cNvPr id="19" name="Shape 17"/>
          <p:cNvSpPr/>
          <p:nvPr/>
        </p:nvSpPr>
        <p:spPr>
          <a:xfrm>
            <a:off x="5166320" y="7023100"/>
            <a:ext cx="4406900" cy="1371600"/>
          </a:xfrm>
          <a:custGeom>
            <a:avLst/>
            <a:gdLst/>
            <a:ahLst/>
            <a:cxnLst/>
            <a:rect l="l" t="t" r="r" b="b"/>
            <a:pathLst>
              <a:path w="4406900" h="1371600">
                <a:moveTo>
                  <a:pt x="50800" y="0"/>
                </a:moveTo>
                <a:lnTo>
                  <a:pt x="4305306" y="0"/>
                </a:lnTo>
                <a:cubicBezTo>
                  <a:pt x="4361415" y="0"/>
                  <a:pt x="4406900" y="45485"/>
                  <a:pt x="4406900" y="101594"/>
                </a:cubicBezTo>
                <a:lnTo>
                  <a:pt x="4406900" y="1270006"/>
                </a:lnTo>
                <a:cubicBezTo>
                  <a:pt x="4406900" y="1326115"/>
                  <a:pt x="4361415" y="1371600"/>
                  <a:pt x="4305306" y="1371600"/>
                </a:cubicBezTo>
                <a:lnTo>
                  <a:pt x="50800" y="1371600"/>
                </a:lnTo>
                <a:cubicBezTo>
                  <a:pt x="22763" y="1371600"/>
                  <a:pt x="0" y="1348837"/>
                  <a:pt x="0" y="1320800"/>
                </a:cubicBezTo>
                <a:lnTo>
                  <a:pt x="0" y="50800"/>
                </a:lnTo>
                <a:cubicBezTo>
                  <a:pt x="0" y="22763"/>
                  <a:pt x="22763" y="0"/>
                  <a:pt x="50800" y="0"/>
                </a:cubicBezTo>
                <a:close/>
              </a:path>
            </a:pathLst>
          </a:custGeom>
          <a:solidFill>
            <a:srgbClr val="1A1A2E"/>
          </a:solidFill>
          <a:ln/>
        </p:spPr>
      </p:sp>
      <p:sp>
        <p:nvSpPr>
          <p:cNvPr id="20" name="Shape 18"/>
          <p:cNvSpPr/>
          <p:nvPr/>
        </p:nvSpPr>
        <p:spPr>
          <a:xfrm>
            <a:off x="5166320" y="7023100"/>
            <a:ext cx="50800" cy="1371600"/>
          </a:xfrm>
          <a:custGeom>
            <a:avLst/>
            <a:gdLst/>
            <a:ahLst/>
            <a:cxnLst/>
            <a:rect l="l" t="t" r="r" b="b"/>
            <a:pathLst>
              <a:path w="50800" h="1371600">
                <a:moveTo>
                  <a:pt x="50800" y="0"/>
                </a:moveTo>
                <a:lnTo>
                  <a:pt x="50800" y="0"/>
                </a:lnTo>
                <a:lnTo>
                  <a:pt x="50800" y="1371600"/>
                </a:lnTo>
                <a:lnTo>
                  <a:pt x="50800" y="1371600"/>
                </a:lnTo>
                <a:cubicBezTo>
                  <a:pt x="22763" y="1371600"/>
                  <a:pt x="0" y="1348837"/>
                  <a:pt x="0" y="1320800"/>
                </a:cubicBezTo>
                <a:lnTo>
                  <a:pt x="0" y="50800"/>
                </a:lnTo>
                <a:cubicBezTo>
                  <a:pt x="0" y="22763"/>
                  <a:pt x="22763" y="0"/>
                  <a:pt x="50800" y="0"/>
                </a:cubicBezTo>
                <a:close/>
              </a:path>
            </a:pathLst>
          </a:custGeom>
          <a:solidFill>
            <a:srgbClr val="4A3F8C"/>
          </a:solidFill>
          <a:ln/>
        </p:spPr>
      </p:sp>
      <p:sp>
        <p:nvSpPr>
          <p:cNvPr id="21" name="Shape 19"/>
          <p:cNvSpPr/>
          <p:nvPr/>
        </p:nvSpPr>
        <p:spPr>
          <a:xfrm>
            <a:off x="5426670" y="7277100"/>
            <a:ext cx="254000" cy="254000"/>
          </a:xfrm>
          <a:custGeom>
            <a:avLst/>
            <a:gdLst/>
            <a:ahLst/>
            <a:cxnLst/>
            <a:rect l="l" t="t" r="r" b="b"/>
            <a:pathLst>
              <a:path w="254000" h="254000">
                <a:moveTo>
                  <a:pt x="59531" y="27781"/>
                </a:moveTo>
                <a:cubicBezTo>
                  <a:pt x="59531" y="12452"/>
                  <a:pt x="71983" y="0"/>
                  <a:pt x="87313" y="0"/>
                </a:cubicBezTo>
                <a:lnTo>
                  <a:pt x="99219" y="0"/>
                </a:lnTo>
                <a:cubicBezTo>
                  <a:pt x="108000" y="0"/>
                  <a:pt x="115094" y="7094"/>
                  <a:pt x="115094" y="15875"/>
                </a:cubicBezTo>
                <a:lnTo>
                  <a:pt x="115094" y="238125"/>
                </a:lnTo>
                <a:cubicBezTo>
                  <a:pt x="115094" y="246906"/>
                  <a:pt x="108000" y="254000"/>
                  <a:pt x="99219" y="254000"/>
                </a:cubicBezTo>
                <a:lnTo>
                  <a:pt x="83344" y="254000"/>
                </a:lnTo>
                <a:cubicBezTo>
                  <a:pt x="68560" y="254000"/>
                  <a:pt x="56108" y="243880"/>
                  <a:pt x="52586" y="230188"/>
                </a:cubicBezTo>
                <a:cubicBezTo>
                  <a:pt x="52239" y="230188"/>
                  <a:pt x="51941" y="230188"/>
                  <a:pt x="51594" y="230188"/>
                </a:cubicBezTo>
                <a:cubicBezTo>
                  <a:pt x="29666" y="230188"/>
                  <a:pt x="11906" y="212427"/>
                  <a:pt x="11906" y="190500"/>
                </a:cubicBezTo>
                <a:cubicBezTo>
                  <a:pt x="11906" y="181570"/>
                  <a:pt x="14883" y="173335"/>
                  <a:pt x="19844" y="166688"/>
                </a:cubicBezTo>
                <a:cubicBezTo>
                  <a:pt x="10220" y="159445"/>
                  <a:pt x="3969" y="147935"/>
                  <a:pt x="3969" y="134938"/>
                </a:cubicBezTo>
                <a:cubicBezTo>
                  <a:pt x="3969" y="119608"/>
                  <a:pt x="12700" y="106263"/>
                  <a:pt x="25400" y="99665"/>
                </a:cubicBezTo>
                <a:cubicBezTo>
                  <a:pt x="21878" y="93712"/>
                  <a:pt x="19844" y="86767"/>
                  <a:pt x="19844" y="79375"/>
                </a:cubicBezTo>
                <a:cubicBezTo>
                  <a:pt x="19844" y="57448"/>
                  <a:pt x="37604" y="39688"/>
                  <a:pt x="59531" y="39688"/>
                </a:cubicBezTo>
                <a:lnTo>
                  <a:pt x="59531" y="27781"/>
                </a:lnTo>
                <a:close/>
                <a:moveTo>
                  <a:pt x="194469" y="27781"/>
                </a:moveTo>
                <a:lnTo>
                  <a:pt x="194469" y="39688"/>
                </a:lnTo>
                <a:cubicBezTo>
                  <a:pt x="216396" y="39688"/>
                  <a:pt x="234156" y="57448"/>
                  <a:pt x="234156" y="79375"/>
                </a:cubicBezTo>
                <a:cubicBezTo>
                  <a:pt x="234156" y="86816"/>
                  <a:pt x="232122" y="93762"/>
                  <a:pt x="228600" y="99665"/>
                </a:cubicBezTo>
                <a:cubicBezTo>
                  <a:pt x="241350" y="106263"/>
                  <a:pt x="250031" y="119559"/>
                  <a:pt x="250031" y="134938"/>
                </a:cubicBezTo>
                <a:cubicBezTo>
                  <a:pt x="250031" y="147935"/>
                  <a:pt x="243780" y="159445"/>
                  <a:pt x="234156" y="166688"/>
                </a:cubicBezTo>
                <a:cubicBezTo>
                  <a:pt x="239117" y="173335"/>
                  <a:pt x="242094" y="181570"/>
                  <a:pt x="242094" y="190500"/>
                </a:cubicBezTo>
                <a:cubicBezTo>
                  <a:pt x="242094" y="212427"/>
                  <a:pt x="224334" y="230188"/>
                  <a:pt x="202406" y="230188"/>
                </a:cubicBezTo>
                <a:cubicBezTo>
                  <a:pt x="202059" y="230188"/>
                  <a:pt x="201761" y="230188"/>
                  <a:pt x="201414" y="230188"/>
                </a:cubicBezTo>
                <a:cubicBezTo>
                  <a:pt x="197892" y="243880"/>
                  <a:pt x="185440" y="254000"/>
                  <a:pt x="170656" y="254000"/>
                </a:cubicBezTo>
                <a:lnTo>
                  <a:pt x="154781" y="254000"/>
                </a:lnTo>
                <a:cubicBezTo>
                  <a:pt x="146000" y="254000"/>
                  <a:pt x="138906" y="246906"/>
                  <a:pt x="138906" y="238125"/>
                </a:cubicBezTo>
                <a:lnTo>
                  <a:pt x="138906" y="15875"/>
                </a:lnTo>
                <a:cubicBezTo>
                  <a:pt x="138906" y="7094"/>
                  <a:pt x="146000" y="0"/>
                  <a:pt x="154781" y="0"/>
                </a:cubicBezTo>
                <a:lnTo>
                  <a:pt x="166688" y="0"/>
                </a:lnTo>
                <a:cubicBezTo>
                  <a:pt x="182017" y="0"/>
                  <a:pt x="194469" y="12452"/>
                  <a:pt x="194469" y="27781"/>
                </a:cubicBezTo>
                <a:close/>
              </a:path>
            </a:pathLst>
          </a:custGeom>
          <a:solidFill>
            <a:srgbClr val="4A3F8C"/>
          </a:solidFill>
          <a:ln/>
        </p:spPr>
      </p:sp>
      <p:sp>
        <p:nvSpPr>
          <p:cNvPr id="22" name="Text 20"/>
          <p:cNvSpPr/>
          <p:nvPr/>
        </p:nvSpPr>
        <p:spPr>
          <a:xfrm>
            <a:off x="5814020" y="7226300"/>
            <a:ext cx="1854200" cy="355600"/>
          </a:xfrm>
          <a:prstGeom prst="rect">
            <a:avLst/>
          </a:prstGeom>
          <a:noFill/>
          <a:ln/>
        </p:spPr>
        <p:txBody>
          <a:bodyPr wrap="square" lIns="0" tIns="0" rIns="0" bIns="0" rtlCol="0" anchor="ctr"/>
          <a:lstStyle/>
          <a:p>
            <a:pPr>
              <a:lnSpc>
                <a:spcPct val="130000"/>
              </a:lnSpc>
            </a:pPr>
            <a:r>
              <a:rPr lang="en-US" sz="1800" b="1" dirty="0">
                <a:solidFill>
                  <a:srgbClr val="F5F5F5"/>
                </a:solidFill>
                <a:latin typeface="Liter" pitchFamily="34" charset="0"/>
                <a:ea typeface="Liter" pitchFamily="34" charset="-122"/>
                <a:cs typeface="Liter" pitchFamily="34" charset="-120"/>
              </a:rPr>
              <a:t>AI Authentication</a:t>
            </a:r>
            <a:endParaRPr lang="en-US" sz="1600" dirty="0"/>
          </a:p>
        </p:txBody>
      </p:sp>
      <p:sp>
        <p:nvSpPr>
          <p:cNvPr id="23" name="Text 21"/>
          <p:cNvSpPr/>
          <p:nvPr/>
        </p:nvSpPr>
        <p:spPr>
          <a:xfrm>
            <a:off x="5394920" y="7683500"/>
            <a:ext cx="4064000" cy="508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Computer vision and NLP for content verification and classification</a:t>
            </a:r>
            <a:endParaRPr lang="en-US" sz="1600" dirty="0"/>
          </a:p>
        </p:txBody>
      </p:sp>
      <p:sp>
        <p:nvSpPr>
          <p:cNvPr id="24" name="Shape 22"/>
          <p:cNvSpPr/>
          <p:nvPr/>
        </p:nvSpPr>
        <p:spPr>
          <a:xfrm>
            <a:off x="9780257" y="1695450"/>
            <a:ext cx="5956300" cy="5727700"/>
          </a:xfrm>
          <a:custGeom>
            <a:avLst/>
            <a:gdLst/>
            <a:ahLst/>
            <a:cxnLst/>
            <a:rect l="l" t="t" r="r" b="b"/>
            <a:pathLst>
              <a:path w="5956300" h="5727700">
                <a:moveTo>
                  <a:pt x="152414" y="0"/>
                </a:moveTo>
                <a:lnTo>
                  <a:pt x="5803886" y="0"/>
                </a:lnTo>
                <a:cubicBezTo>
                  <a:pt x="5888062" y="0"/>
                  <a:pt x="5956300" y="68238"/>
                  <a:pt x="5956300" y="152414"/>
                </a:cubicBezTo>
                <a:lnTo>
                  <a:pt x="5956300" y="5575286"/>
                </a:lnTo>
                <a:cubicBezTo>
                  <a:pt x="5956300" y="5659462"/>
                  <a:pt x="5888062" y="5727700"/>
                  <a:pt x="5803886" y="5727700"/>
                </a:cubicBezTo>
                <a:lnTo>
                  <a:pt x="152414" y="5727700"/>
                </a:lnTo>
                <a:cubicBezTo>
                  <a:pt x="68238" y="5727700"/>
                  <a:pt x="0" y="5659462"/>
                  <a:pt x="0" y="5575286"/>
                </a:cubicBezTo>
                <a:lnTo>
                  <a:pt x="0" y="152414"/>
                </a:lnTo>
                <a:cubicBezTo>
                  <a:pt x="0" y="68238"/>
                  <a:pt x="68238" y="0"/>
                  <a:pt x="152414" y="0"/>
                </a:cubicBezTo>
                <a:close/>
              </a:path>
            </a:pathLst>
          </a:custGeom>
          <a:gradFill rotWithShape="1" flip="none">
            <a:gsLst>
              <a:gs pos="0">
                <a:srgbClr val="D4AF37">
                  <a:alpha val="20000"/>
                </a:srgbClr>
              </a:gs>
              <a:gs pos="100000">
                <a:srgbClr val="4A3F8C">
                  <a:alpha val="20000"/>
                </a:srgbClr>
              </a:gs>
            </a:gsLst>
            <a:lin ang="2700000" scaled="1"/>
          </a:gradFill>
          <a:ln w="12700">
            <a:solidFill>
              <a:srgbClr val="D4AF37">
                <a:alpha val="40000"/>
              </a:srgbClr>
            </a:solidFill>
            <a:prstDash val="solid"/>
          </a:ln>
        </p:spPr>
      </p:sp>
      <p:sp>
        <p:nvSpPr>
          <p:cNvPr id="25" name="Text 23"/>
          <p:cNvSpPr/>
          <p:nvPr/>
        </p:nvSpPr>
        <p:spPr>
          <a:xfrm>
            <a:off x="9977107" y="1955800"/>
            <a:ext cx="5562600" cy="355600"/>
          </a:xfrm>
          <a:prstGeom prst="rect">
            <a:avLst/>
          </a:prstGeom>
          <a:noFill/>
          <a:ln/>
        </p:spPr>
        <p:txBody>
          <a:bodyPr wrap="square" lIns="0" tIns="0" rIns="0" bIns="0" rtlCol="0" anchor="ctr"/>
          <a:lstStyle/>
          <a:p>
            <a:pPr algn="ctr">
              <a:lnSpc>
                <a:spcPct val="120000"/>
              </a:lnSpc>
            </a:pPr>
            <a:r>
              <a:rPr lang="en-US" sz="2000" b="1" dirty="0">
                <a:solidFill>
                  <a:srgbClr val="D4AF37"/>
                </a:solidFill>
                <a:latin typeface="Liter" pitchFamily="34" charset="0"/>
                <a:ea typeface="Liter" pitchFamily="34" charset="-122"/>
                <a:cs typeface="Liter" pitchFamily="34" charset="-120"/>
              </a:rPr>
              <a:t>Key Metrics</a:t>
            </a:r>
            <a:endParaRPr lang="en-US" sz="1600" dirty="0"/>
          </a:p>
        </p:txBody>
      </p:sp>
      <p:sp>
        <p:nvSpPr>
          <p:cNvPr id="26" name="Text 24"/>
          <p:cNvSpPr/>
          <p:nvPr/>
        </p:nvSpPr>
        <p:spPr>
          <a:xfrm>
            <a:off x="9888207" y="2514600"/>
            <a:ext cx="5740400" cy="609600"/>
          </a:xfrm>
          <a:prstGeom prst="rect">
            <a:avLst/>
          </a:prstGeom>
          <a:noFill/>
          <a:ln/>
        </p:spPr>
        <p:txBody>
          <a:bodyPr wrap="square" lIns="0" tIns="0" rIns="0" bIns="0" rtlCol="0" anchor="ctr"/>
          <a:lstStyle/>
          <a:p>
            <a:pPr algn="ctr">
              <a:lnSpc>
                <a:spcPct val="80000"/>
              </a:lnSpc>
            </a:pPr>
            <a:r>
              <a:rPr lang="en-US" sz="4800" b="1" dirty="0">
                <a:solidFill>
                  <a:srgbClr val="D4AF37"/>
                </a:solidFill>
                <a:latin typeface="Oranienbaum" pitchFamily="34" charset="0"/>
                <a:ea typeface="Oranienbaum" pitchFamily="34" charset="-122"/>
                <a:cs typeface="Oranienbaum" pitchFamily="34" charset="-120"/>
              </a:rPr>
              <a:t>$140B</a:t>
            </a:r>
            <a:endParaRPr lang="en-US" sz="1600" dirty="0"/>
          </a:p>
        </p:txBody>
      </p:sp>
      <p:sp>
        <p:nvSpPr>
          <p:cNvPr id="27" name="Text 25"/>
          <p:cNvSpPr/>
          <p:nvPr/>
        </p:nvSpPr>
        <p:spPr>
          <a:xfrm>
            <a:off x="9989807" y="3175000"/>
            <a:ext cx="5537200" cy="304800"/>
          </a:xfrm>
          <a:prstGeom prst="rect">
            <a:avLst/>
          </a:prstGeom>
          <a:noFill/>
          <a:ln/>
        </p:spPr>
        <p:txBody>
          <a:bodyPr wrap="square" lIns="0" tIns="0" rIns="0" bIns="0" rtlCol="0" anchor="ctr"/>
          <a:lstStyle/>
          <a:p>
            <a:pPr algn="ctr">
              <a:lnSpc>
                <a:spcPct val="130000"/>
              </a:lnSpc>
            </a:pPr>
            <a:r>
              <a:rPr lang="en-US" sz="1600" dirty="0">
                <a:solidFill>
                  <a:srgbClr val="F5F5F5">
                    <a:alpha val="80000"/>
                  </a:srgbClr>
                </a:solidFill>
                <a:latin typeface="Quattrocento Sans" pitchFamily="34" charset="0"/>
                <a:ea typeface="Quattrocento Sans" pitchFamily="34" charset="-122"/>
                <a:cs typeface="Quattrocento Sans" pitchFamily="34" charset="-120"/>
              </a:rPr>
              <a:t>Market Gap in Digital Inheritance</a:t>
            </a:r>
            <a:endParaRPr lang="en-US" sz="1600" dirty="0"/>
          </a:p>
        </p:txBody>
      </p:sp>
      <p:sp>
        <p:nvSpPr>
          <p:cNvPr id="28" name="Text 26"/>
          <p:cNvSpPr/>
          <p:nvPr/>
        </p:nvSpPr>
        <p:spPr>
          <a:xfrm>
            <a:off x="9996157" y="3530600"/>
            <a:ext cx="5524500" cy="254000"/>
          </a:xfrm>
          <a:prstGeom prst="rect">
            <a:avLst/>
          </a:prstGeom>
          <a:noFill/>
          <a:ln/>
        </p:spPr>
        <p:txBody>
          <a:bodyPr wrap="square" lIns="0" tIns="0" rIns="0" bIns="0" rtlCol="0" anchor="ctr"/>
          <a:lstStyle/>
          <a:p>
            <a:pPr algn="ctr">
              <a:lnSpc>
                <a:spcPct val="120000"/>
              </a:lnSpc>
            </a:pPr>
            <a:r>
              <a:rPr lang="en-US" sz="1400" dirty="0">
                <a:solidFill>
                  <a:srgbClr val="F5F5F5">
                    <a:alpha val="60000"/>
                  </a:srgbClr>
                </a:solidFill>
                <a:latin typeface="Quattrocento Sans" pitchFamily="34" charset="0"/>
                <a:ea typeface="Quattrocento Sans" pitchFamily="34" charset="-122"/>
                <a:cs typeface="Quattrocento Sans" pitchFamily="34" charset="-120"/>
              </a:rPr>
              <a:t>Bitcoin alone inaccessible</a:t>
            </a:r>
            <a:endParaRPr lang="en-US" sz="1600" dirty="0"/>
          </a:p>
        </p:txBody>
      </p:sp>
      <p:sp>
        <p:nvSpPr>
          <p:cNvPr id="29" name="Shape 27"/>
          <p:cNvSpPr/>
          <p:nvPr/>
        </p:nvSpPr>
        <p:spPr>
          <a:xfrm>
            <a:off x="10040607" y="3994150"/>
            <a:ext cx="5435600" cy="12700"/>
          </a:xfrm>
          <a:custGeom>
            <a:avLst/>
            <a:gdLst/>
            <a:ahLst/>
            <a:cxnLst/>
            <a:rect l="l" t="t" r="r" b="b"/>
            <a:pathLst>
              <a:path w="5435600" h="12700">
                <a:moveTo>
                  <a:pt x="0" y="0"/>
                </a:moveTo>
                <a:lnTo>
                  <a:pt x="5435600" y="0"/>
                </a:lnTo>
                <a:lnTo>
                  <a:pt x="5435600" y="12700"/>
                </a:lnTo>
                <a:lnTo>
                  <a:pt x="0" y="12700"/>
                </a:lnTo>
                <a:lnTo>
                  <a:pt x="0" y="0"/>
                </a:lnTo>
                <a:close/>
              </a:path>
            </a:pathLst>
          </a:custGeom>
          <a:solidFill>
            <a:srgbClr val="4A3F8C">
              <a:alpha val="30196"/>
            </a:srgbClr>
          </a:solidFill>
          <a:ln/>
        </p:spPr>
      </p:sp>
      <p:sp>
        <p:nvSpPr>
          <p:cNvPr id="30" name="Text 28"/>
          <p:cNvSpPr/>
          <p:nvPr/>
        </p:nvSpPr>
        <p:spPr>
          <a:xfrm>
            <a:off x="9888207" y="4203700"/>
            <a:ext cx="5740400" cy="609600"/>
          </a:xfrm>
          <a:prstGeom prst="rect">
            <a:avLst/>
          </a:prstGeom>
          <a:noFill/>
          <a:ln/>
        </p:spPr>
        <p:txBody>
          <a:bodyPr wrap="square" lIns="0" tIns="0" rIns="0" bIns="0" rtlCol="0" anchor="ctr"/>
          <a:lstStyle/>
          <a:p>
            <a:pPr algn="ctr">
              <a:lnSpc>
                <a:spcPct val="80000"/>
              </a:lnSpc>
            </a:pPr>
            <a:r>
              <a:rPr lang="en-US" sz="4800" b="1" dirty="0">
                <a:solidFill>
                  <a:srgbClr val="4A3F8C"/>
                </a:solidFill>
                <a:latin typeface="Oranienbaum" pitchFamily="34" charset="0"/>
                <a:ea typeface="Oranienbaum" pitchFamily="34" charset="-122"/>
                <a:cs typeface="Oranienbaum" pitchFamily="34" charset="-120"/>
              </a:rPr>
              <a:t>20%</a:t>
            </a:r>
            <a:endParaRPr lang="en-US" sz="1600" dirty="0"/>
          </a:p>
        </p:txBody>
      </p:sp>
      <p:sp>
        <p:nvSpPr>
          <p:cNvPr id="31" name="Text 29"/>
          <p:cNvSpPr/>
          <p:nvPr/>
        </p:nvSpPr>
        <p:spPr>
          <a:xfrm>
            <a:off x="9989807" y="4864100"/>
            <a:ext cx="5537200" cy="304800"/>
          </a:xfrm>
          <a:prstGeom prst="rect">
            <a:avLst/>
          </a:prstGeom>
          <a:noFill/>
          <a:ln/>
        </p:spPr>
        <p:txBody>
          <a:bodyPr wrap="square" lIns="0" tIns="0" rIns="0" bIns="0" rtlCol="0" anchor="ctr"/>
          <a:lstStyle/>
          <a:p>
            <a:pPr algn="ctr">
              <a:lnSpc>
                <a:spcPct val="130000"/>
              </a:lnSpc>
            </a:pPr>
            <a:r>
              <a:rPr lang="en-US" sz="1600" dirty="0">
                <a:solidFill>
                  <a:srgbClr val="F5F5F5">
                    <a:alpha val="80000"/>
                  </a:srgbClr>
                </a:solidFill>
                <a:latin typeface="Quattrocento Sans" pitchFamily="34" charset="0"/>
                <a:ea typeface="Quattrocento Sans" pitchFamily="34" charset="-122"/>
                <a:cs typeface="Quattrocento Sans" pitchFamily="34" charset="-120"/>
              </a:rPr>
              <a:t>Bitcoin Permanently Lost</a:t>
            </a:r>
            <a:endParaRPr lang="en-US" sz="1600" dirty="0"/>
          </a:p>
        </p:txBody>
      </p:sp>
      <p:sp>
        <p:nvSpPr>
          <p:cNvPr id="32" name="Text 30"/>
          <p:cNvSpPr/>
          <p:nvPr/>
        </p:nvSpPr>
        <p:spPr>
          <a:xfrm>
            <a:off x="9996157" y="5219700"/>
            <a:ext cx="5524500" cy="254000"/>
          </a:xfrm>
          <a:prstGeom prst="rect">
            <a:avLst/>
          </a:prstGeom>
          <a:noFill/>
          <a:ln/>
        </p:spPr>
        <p:txBody>
          <a:bodyPr wrap="square" lIns="0" tIns="0" rIns="0" bIns="0" rtlCol="0" anchor="ctr"/>
          <a:lstStyle/>
          <a:p>
            <a:pPr algn="ctr">
              <a:lnSpc>
                <a:spcPct val="120000"/>
              </a:lnSpc>
            </a:pPr>
            <a:r>
              <a:rPr lang="en-US" sz="1400" dirty="0">
                <a:solidFill>
                  <a:srgbClr val="F5F5F5">
                    <a:alpha val="60000"/>
                  </a:srgbClr>
                </a:solidFill>
                <a:latin typeface="Quattrocento Sans" pitchFamily="34" charset="0"/>
                <a:ea typeface="Quattrocento Sans" pitchFamily="34" charset="-122"/>
                <a:cs typeface="Quattrocento Sans" pitchFamily="34" charset="-120"/>
              </a:rPr>
              <a:t>Due to lost keys</a:t>
            </a:r>
            <a:endParaRPr lang="en-US" sz="1600" dirty="0"/>
          </a:p>
        </p:txBody>
      </p:sp>
      <p:sp>
        <p:nvSpPr>
          <p:cNvPr id="33" name="Shape 31"/>
          <p:cNvSpPr/>
          <p:nvPr/>
        </p:nvSpPr>
        <p:spPr>
          <a:xfrm>
            <a:off x="10040607" y="5683250"/>
            <a:ext cx="5435600" cy="12700"/>
          </a:xfrm>
          <a:custGeom>
            <a:avLst/>
            <a:gdLst/>
            <a:ahLst/>
            <a:cxnLst/>
            <a:rect l="l" t="t" r="r" b="b"/>
            <a:pathLst>
              <a:path w="5435600" h="12700">
                <a:moveTo>
                  <a:pt x="0" y="0"/>
                </a:moveTo>
                <a:lnTo>
                  <a:pt x="5435600" y="0"/>
                </a:lnTo>
                <a:lnTo>
                  <a:pt x="5435600" y="12700"/>
                </a:lnTo>
                <a:lnTo>
                  <a:pt x="0" y="12700"/>
                </a:lnTo>
                <a:lnTo>
                  <a:pt x="0" y="0"/>
                </a:lnTo>
                <a:close/>
              </a:path>
            </a:pathLst>
          </a:custGeom>
          <a:solidFill>
            <a:srgbClr val="4A3F8C">
              <a:alpha val="30196"/>
            </a:srgbClr>
          </a:solidFill>
          <a:ln/>
        </p:spPr>
      </p:sp>
      <p:sp>
        <p:nvSpPr>
          <p:cNvPr id="34" name="Text 32"/>
          <p:cNvSpPr/>
          <p:nvPr/>
        </p:nvSpPr>
        <p:spPr>
          <a:xfrm>
            <a:off x="9888207" y="5892800"/>
            <a:ext cx="5740400" cy="609600"/>
          </a:xfrm>
          <a:prstGeom prst="rect">
            <a:avLst/>
          </a:prstGeom>
          <a:noFill/>
          <a:ln/>
        </p:spPr>
        <p:txBody>
          <a:bodyPr wrap="square" lIns="0" tIns="0" rIns="0" bIns="0" rtlCol="0" anchor="ctr"/>
          <a:lstStyle/>
          <a:p>
            <a:pPr algn="ctr">
              <a:lnSpc>
                <a:spcPct val="80000"/>
              </a:lnSpc>
            </a:pPr>
            <a:r>
              <a:rPr lang="en-US" sz="4800" b="1" dirty="0">
                <a:solidFill>
                  <a:srgbClr val="D4AF37"/>
                </a:solidFill>
                <a:latin typeface="Oranienbaum" pitchFamily="34" charset="0"/>
                <a:ea typeface="Oranienbaum" pitchFamily="34" charset="-122"/>
                <a:cs typeface="Oranienbaum" pitchFamily="34" charset="-120"/>
              </a:rPr>
              <a:t>99B+</a:t>
            </a:r>
            <a:endParaRPr lang="en-US" sz="1600" dirty="0"/>
          </a:p>
        </p:txBody>
      </p:sp>
      <p:sp>
        <p:nvSpPr>
          <p:cNvPr id="35" name="Text 33"/>
          <p:cNvSpPr/>
          <p:nvPr/>
        </p:nvSpPr>
        <p:spPr>
          <a:xfrm>
            <a:off x="9989807" y="6553200"/>
            <a:ext cx="5537200" cy="304800"/>
          </a:xfrm>
          <a:prstGeom prst="rect">
            <a:avLst/>
          </a:prstGeom>
          <a:noFill/>
          <a:ln/>
        </p:spPr>
        <p:txBody>
          <a:bodyPr wrap="square" lIns="0" tIns="0" rIns="0" bIns="0" rtlCol="0" anchor="ctr"/>
          <a:lstStyle/>
          <a:p>
            <a:pPr algn="ctr">
              <a:lnSpc>
                <a:spcPct val="130000"/>
              </a:lnSpc>
            </a:pPr>
            <a:r>
              <a:rPr lang="en-US" sz="1600" dirty="0">
                <a:solidFill>
                  <a:srgbClr val="F5F5F5">
                    <a:alpha val="80000"/>
                  </a:srgbClr>
                </a:solidFill>
                <a:latin typeface="Quattrocento Sans" pitchFamily="34" charset="0"/>
                <a:ea typeface="Quattrocento Sans" pitchFamily="34" charset="-122"/>
                <a:cs typeface="Quattrocento Sans" pitchFamily="34" charset="-120"/>
              </a:rPr>
              <a:t>AMONEY Token Supply</a:t>
            </a:r>
            <a:endParaRPr lang="en-US" sz="1600" dirty="0"/>
          </a:p>
        </p:txBody>
      </p:sp>
      <p:sp>
        <p:nvSpPr>
          <p:cNvPr id="36" name="Text 34"/>
          <p:cNvSpPr/>
          <p:nvPr/>
        </p:nvSpPr>
        <p:spPr>
          <a:xfrm>
            <a:off x="9996157" y="6908800"/>
            <a:ext cx="5524500" cy="254000"/>
          </a:xfrm>
          <a:prstGeom prst="rect">
            <a:avLst/>
          </a:prstGeom>
          <a:noFill/>
          <a:ln/>
        </p:spPr>
        <p:txBody>
          <a:bodyPr wrap="square" lIns="0" tIns="0" rIns="0" bIns="0" rtlCol="0" anchor="ctr"/>
          <a:lstStyle/>
          <a:p>
            <a:pPr algn="ctr">
              <a:lnSpc>
                <a:spcPct val="120000"/>
              </a:lnSpc>
            </a:pPr>
            <a:r>
              <a:rPr lang="en-US" sz="1400" dirty="0">
                <a:solidFill>
                  <a:srgbClr val="F5F5F5">
                    <a:alpha val="60000"/>
                  </a:srgbClr>
                </a:solidFill>
                <a:latin typeface="Quattrocento Sans" pitchFamily="34" charset="0"/>
                <a:ea typeface="Quattrocento Sans" pitchFamily="34" charset="-122"/>
                <a:cs typeface="Quattrocento Sans" pitchFamily="34" charset="-120"/>
              </a:rPr>
              <a:t>Multi-chain deployment</a:t>
            </a:r>
            <a:endParaRPr lang="en-US" sz="1600" dirty="0"/>
          </a:p>
        </p:txBody>
      </p:sp>
      <p:sp>
        <p:nvSpPr>
          <p:cNvPr id="37" name="Shape 35"/>
          <p:cNvSpPr/>
          <p:nvPr/>
        </p:nvSpPr>
        <p:spPr>
          <a:xfrm>
            <a:off x="9773907" y="7632700"/>
            <a:ext cx="5969000" cy="2235200"/>
          </a:xfrm>
          <a:custGeom>
            <a:avLst/>
            <a:gdLst/>
            <a:ahLst/>
            <a:cxnLst/>
            <a:rect l="l" t="t" r="r" b="b"/>
            <a:pathLst>
              <a:path w="5969000" h="2235200">
                <a:moveTo>
                  <a:pt x="101590" y="0"/>
                </a:moveTo>
                <a:lnTo>
                  <a:pt x="5867410" y="0"/>
                </a:lnTo>
                <a:cubicBezTo>
                  <a:pt x="5923517" y="0"/>
                  <a:pt x="5969000" y="45483"/>
                  <a:pt x="5969000" y="101590"/>
                </a:cubicBezTo>
                <a:lnTo>
                  <a:pt x="5969000" y="2133610"/>
                </a:lnTo>
                <a:cubicBezTo>
                  <a:pt x="5969000" y="2189717"/>
                  <a:pt x="5923517" y="2235200"/>
                  <a:pt x="5867410" y="2235200"/>
                </a:cubicBezTo>
                <a:lnTo>
                  <a:pt x="101590" y="2235200"/>
                </a:lnTo>
                <a:cubicBezTo>
                  <a:pt x="45483" y="2235200"/>
                  <a:pt x="0" y="2189717"/>
                  <a:pt x="0" y="2133610"/>
                </a:cubicBezTo>
                <a:lnTo>
                  <a:pt x="0" y="101590"/>
                </a:lnTo>
                <a:cubicBezTo>
                  <a:pt x="0" y="45521"/>
                  <a:pt x="45521" y="0"/>
                  <a:pt x="101590" y="0"/>
                </a:cubicBezTo>
                <a:close/>
              </a:path>
            </a:pathLst>
          </a:custGeom>
          <a:solidFill>
            <a:srgbClr val="1A1A2E"/>
          </a:solidFill>
          <a:ln/>
        </p:spPr>
      </p:sp>
      <p:sp>
        <p:nvSpPr>
          <p:cNvPr id="38" name="Text 36"/>
          <p:cNvSpPr/>
          <p:nvPr/>
        </p:nvSpPr>
        <p:spPr>
          <a:xfrm>
            <a:off x="9977107" y="7835900"/>
            <a:ext cx="5676900" cy="355600"/>
          </a:xfrm>
          <a:prstGeom prst="rect">
            <a:avLst/>
          </a:prstGeom>
          <a:noFill/>
          <a:ln/>
        </p:spPr>
        <p:txBody>
          <a:bodyPr wrap="square" lIns="0" tIns="0" rIns="0" bIns="0" rtlCol="0" anchor="ctr"/>
          <a:lstStyle/>
          <a:p>
            <a:pPr>
              <a:lnSpc>
                <a:spcPct val="130000"/>
              </a:lnSpc>
            </a:pPr>
            <a:r>
              <a:rPr lang="en-US" sz="1800" b="1" dirty="0">
                <a:solidFill>
                  <a:srgbClr val="F5F5F5"/>
                </a:solidFill>
                <a:latin typeface="Liter" pitchFamily="34" charset="0"/>
                <a:ea typeface="Liter" pitchFamily="34" charset="-122"/>
                <a:cs typeface="Liter" pitchFamily="34" charset="-120"/>
              </a:rPr>
              <a:t>Technical Foundation</a:t>
            </a:r>
            <a:endParaRPr lang="en-US" sz="1600" dirty="0"/>
          </a:p>
        </p:txBody>
      </p:sp>
      <p:sp>
        <p:nvSpPr>
          <p:cNvPr id="39" name="Shape 37"/>
          <p:cNvSpPr/>
          <p:nvPr/>
        </p:nvSpPr>
        <p:spPr>
          <a:xfrm>
            <a:off x="10002507" y="8382000"/>
            <a:ext cx="177800" cy="177800"/>
          </a:xfrm>
          <a:custGeom>
            <a:avLst/>
            <a:gdLst/>
            <a:ahLst/>
            <a:cxnLst/>
            <a:rect l="l" t="t" r="r" b="b"/>
            <a:pathLst>
              <a:path w="177800" h="177800">
                <a:moveTo>
                  <a:pt x="88900" y="177800"/>
                </a:moveTo>
                <a:cubicBezTo>
                  <a:pt x="137965" y="177800"/>
                  <a:pt x="177800" y="137965"/>
                  <a:pt x="177800" y="88900"/>
                </a:cubicBezTo>
                <a:cubicBezTo>
                  <a:pt x="177800" y="39835"/>
                  <a:pt x="137965" y="0"/>
                  <a:pt x="88900" y="0"/>
                </a:cubicBezTo>
                <a:cubicBezTo>
                  <a:pt x="39835" y="0"/>
                  <a:pt x="0" y="39835"/>
                  <a:pt x="0" y="88900"/>
                </a:cubicBezTo>
                <a:cubicBezTo>
                  <a:pt x="0" y="137965"/>
                  <a:pt x="39835" y="177800"/>
                  <a:pt x="88900" y="177800"/>
                </a:cubicBezTo>
                <a:close/>
                <a:moveTo>
                  <a:pt x="118209" y="73863"/>
                </a:moveTo>
                <a:lnTo>
                  <a:pt x="90428" y="118313"/>
                </a:lnTo>
                <a:cubicBezTo>
                  <a:pt x="88969" y="120640"/>
                  <a:pt x="86469" y="122099"/>
                  <a:pt x="83726" y="122238"/>
                </a:cubicBezTo>
                <a:cubicBezTo>
                  <a:pt x="80982" y="122376"/>
                  <a:pt x="78343" y="121126"/>
                  <a:pt x="76711" y="118904"/>
                </a:cubicBezTo>
                <a:lnTo>
                  <a:pt x="60042" y="96679"/>
                </a:lnTo>
                <a:cubicBezTo>
                  <a:pt x="57264" y="92998"/>
                  <a:pt x="58028" y="87789"/>
                  <a:pt x="61709" y="85011"/>
                </a:cubicBezTo>
                <a:cubicBezTo>
                  <a:pt x="65390" y="82233"/>
                  <a:pt x="70599" y="82996"/>
                  <a:pt x="73377" y="86678"/>
                </a:cubicBezTo>
                <a:lnTo>
                  <a:pt x="82753" y="99179"/>
                </a:lnTo>
                <a:lnTo>
                  <a:pt x="104076" y="65043"/>
                </a:lnTo>
                <a:cubicBezTo>
                  <a:pt x="106506" y="61153"/>
                  <a:pt x="111646" y="59938"/>
                  <a:pt x="115570" y="62404"/>
                </a:cubicBezTo>
                <a:cubicBezTo>
                  <a:pt x="119494" y="64869"/>
                  <a:pt x="120675" y="69974"/>
                  <a:pt x="118209" y="73898"/>
                </a:cubicBezTo>
                <a:close/>
              </a:path>
            </a:pathLst>
          </a:custGeom>
          <a:solidFill>
            <a:srgbClr val="D4AF37"/>
          </a:solidFill>
          <a:ln/>
        </p:spPr>
      </p:sp>
      <p:sp>
        <p:nvSpPr>
          <p:cNvPr id="40" name="Text 38"/>
          <p:cNvSpPr/>
          <p:nvPr/>
        </p:nvSpPr>
        <p:spPr>
          <a:xfrm>
            <a:off x="10300957" y="8343900"/>
            <a:ext cx="26416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ERC-721/ERC-1155 NFT standards</a:t>
            </a:r>
            <a:endParaRPr lang="en-US" sz="1600" dirty="0"/>
          </a:p>
        </p:txBody>
      </p:sp>
      <p:sp>
        <p:nvSpPr>
          <p:cNvPr id="41" name="Shape 39"/>
          <p:cNvSpPr/>
          <p:nvPr/>
        </p:nvSpPr>
        <p:spPr>
          <a:xfrm>
            <a:off x="10002507" y="8737600"/>
            <a:ext cx="177800" cy="177800"/>
          </a:xfrm>
          <a:custGeom>
            <a:avLst/>
            <a:gdLst/>
            <a:ahLst/>
            <a:cxnLst/>
            <a:rect l="l" t="t" r="r" b="b"/>
            <a:pathLst>
              <a:path w="177800" h="177800">
                <a:moveTo>
                  <a:pt x="88900" y="177800"/>
                </a:moveTo>
                <a:cubicBezTo>
                  <a:pt x="137965" y="177800"/>
                  <a:pt x="177800" y="137965"/>
                  <a:pt x="177800" y="88900"/>
                </a:cubicBezTo>
                <a:cubicBezTo>
                  <a:pt x="177800" y="39835"/>
                  <a:pt x="137965" y="0"/>
                  <a:pt x="88900" y="0"/>
                </a:cubicBezTo>
                <a:cubicBezTo>
                  <a:pt x="39835" y="0"/>
                  <a:pt x="0" y="39835"/>
                  <a:pt x="0" y="88900"/>
                </a:cubicBezTo>
                <a:cubicBezTo>
                  <a:pt x="0" y="137965"/>
                  <a:pt x="39835" y="177800"/>
                  <a:pt x="88900" y="177800"/>
                </a:cubicBezTo>
                <a:close/>
                <a:moveTo>
                  <a:pt x="118209" y="73863"/>
                </a:moveTo>
                <a:lnTo>
                  <a:pt x="90428" y="118313"/>
                </a:lnTo>
                <a:cubicBezTo>
                  <a:pt x="88969" y="120640"/>
                  <a:pt x="86469" y="122099"/>
                  <a:pt x="83726" y="122238"/>
                </a:cubicBezTo>
                <a:cubicBezTo>
                  <a:pt x="80982" y="122376"/>
                  <a:pt x="78343" y="121126"/>
                  <a:pt x="76711" y="118904"/>
                </a:cubicBezTo>
                <a:lnTo>
                  <a:pt x="60042" y="96679"/>
                </a:lnTo>
                <a:cubicBezTo>
                  <a:pt x="57264" y="92998"/>
                  <a:pt x="58028" y="87789"/>
                  <a:pt x="61709" y="85011"/>
                </a:cubicBezTo>
                <a:cubicBezTo>
                  <a:pt x="65390" y="82233"/>
                  <a:pt x="70599" y="82996"/>
                  <a:pt x="73377" y="86678"/>
                </a:cubicBezTo>
                <a:lnTo>
                  <a:pt x="82753" y="99179"/>
                </a:lnTo>
                <a:lnTo>
                  <a:pt x="104076" y="65043"/>
                </a:lnTo>
                <a:cubicBezTo>
                  <a:pt x="106506" y="61153"/>
                  <a:pt x="111646" y="59938"/>
                  <a:pt x="115570" y="62404"/>
                </a:cubicBezTo>
                <a:cubicBezTo>
                  <a:pt x="119494" y="64869"/>
                  <a:pt x="120675" y="69974"/>
                  <a:pt x="118209" y="73898"/>
                </a:cubicBezTo>
                <a:close/>
              </a:path>
            </a:pathLst>
          </a:custGeom>
          <a:solidFill>
            <a:srgbClr val="D4AF37"/>
          </a:solidFill>
          <a:ln/>
        </p:spPr>
      </p:sp>
      <p:sp>
        <p:nvSpPr>
          <p:cNvPr id="42" name="Text 40"/>
          <p:cNvSpPr/>
          <p:nvPr/>
        </p:nvSpPr>
        <p:spPr>
          <a:xfrm>
            <a:off x="10300957" y="8699500"/>
            <a:ext cx="27559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Layer 2 scaling (Polygon, Arbitrum)</a:t>
            </a:r>
            <a:endParaRPr lang="en-US" sz="1600" dirty="0"/>
          </a:p>
        </p:txBody>
      </p:sp>
      <p:sp>
        <p:nvSpPr>
          <p:cNvPr id="43" name="Shape 41"/>
          <p:cNvSpPr/>
          <p:nvPr/>
        </p:nvSpPr>
        <p:spPr>
          <a:xfrm>
            <a:off x="10002507" y="9093200"/>
            <a:ext cx="177800" cy="177800"/>
          </a:xfrm>
          <a:custGeom>
            <a:avLst/>
            <a:gdLst/>
            <a:ahLst/>
            <a:cxnLst/>
            <a:rect l="l" t="t" r="r" b="b"/>
            <a:pathLst>
              <a:path w="177800" h="177800">
                <a:moveTo>
                  <a:pt x="88900" y="177800"/>
                </a:moveTo>
                <a:cubicBezTo>
                  <a:pt x="137965" y="177800"/>
                  <a:pt x="177800" y="137965"/>
                  <a:pt x="177800" y="88900"/>
                </a:cubicBezTo>
                <a:cubicBezTo>
                  <a:pt x="177800" y="39835"/>
                  <a:pt x="137965" y="0"/>
                  <a:pt x="88900" y="0"/>
                </a:cubicBezTo>
                <a:cubicBezTo>
                  <a:pt x="39835" y="0"/>
                  <a:pt x="0" y="39835"/>
                  <a:pt x="0" y="88900"/>
                </a:cubicBezTo>
                <a:cubicBezTo>
                  <a:pt x="0" y="137965"/>
                  <a:pt x="39835" y="177800"/>
                  <a:pt x="88900" y="177800"/>
                </a:cubicBezTo>
                <a:close/>
                <a:moveTo>
                  <a:pt x="118209" y="73863"/>
                </a:moveTo>
                <a:lnTo>
                  <a:pt x="90428" y="118313"/>
                </a:lnTo>
                <a:cubicBezTo>
                  <a:pt x="88969" y="120640"/>
                  <a:pt x="86469" y="122099"/>
                  <a:pt x="83726" y="122238"/>
                </a:cubicBezTo>
                <a:cubicBezTo>
                  <a:pt x="80982" y="122376"/>
                  <a:pt x="78343" y="121126"/>
                  <a:pt x="76711" y="118904"/>
                </a:cubicBezTo>
                <a:lnTo>
                  <a:pt x="60042" y="96679"/>
                </a:lnTo>
                <a:cubicBezTo>
                  <a:pt x="57264" y="92998"/>
                  <a:pt x="58028" y="87789"/>
                  <a:pt x="61709" y="85011"/>
                </a:cubicBezTo>
                <a:cubicBezTo>
                  <a:pt x="65390" y="82233"/>
                  <a:pt x="70599" y="82996"/>
                  <a:pt x="73377" y="86678"/>
                </a:cubicBezTo>
                <a:lnTo>
                  <a:pt x="82753" y="99179"/>
                </a:lnTo>
                <a:lnTo>
                  <a:pt x="104076" y="65043"/>
                </a:lnTo>
                <a:cubicBezTo>
                  <a:pt x="106506" y="61153"/>
                  <a:pt x="111646" y="59938"/>
                  <a:pt x="115570" y="62404"/>
                </a:cubicBezTo>
                <a:cubicBezTo>
                  <a:pt x="119494" y="64869"/>
                  <a:pt x="120675" y="69974"/>
                  <a:pt x="118209" y="73898"/>
                </a:cubicBezTo>
                <a:close/>
              </a:path>
            </a:pathLst>
          </a:custGeom>
          <a:solidFill>
            <a:srgbClr val="D4AF37"/>
          </a:solidFill>
          <a:ln/>
        </p:spPr>
      </p:sp>
      <p:sp>
        <p:nvSpPr>
          <p:cNvPr id="44" name="Text 42"/>
          <p:cNvSpPr/>
          <p:nvPr/>
        </p:nvSpPr>
        <p:spPr>
          <a:xfrm>
            <a:off x="10300957" y="9055100"/>
            <a:ext cx="28829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Cross-chain bridges (Sui integration)</a:t>
            </a:r>
            <a:endParaRPr lang="en-US" sz="1600" dirty="0"/>
          </a:p>
        </p:txBody>
      </p:sp>
      <p:sp>
        <p:nvSpPr>
          <p:cNvPr id="45" name="Shape 43"/>
          <p:cNvSpPr/>
          <p:nvPr/>
        </p:nvSpPr>
        <p:spPr>
          <a:xfrm>
            <a:off x="10002507" y="9448800"/>
            <a:ext cx="177800" cy="177800"/>
          </a:xfrm>
          <a:custGeom>
            <a:avLst/>
            <a:gdLst/>
            <a:ahLst/>
            <a:cxnLst/>
            <a:rect l="l" t="t" r="r" b="b"/>
            <a:pathLst>
              <a:path w="177800" h="177800">
                <a:moveTo>
                  <a:pt x="88900" y="177800"/>
                </a:moveTo>
                <a:cubicBezTo>
                  <a:pt x="137965" y="177800"/>
                  <a:pt x="177800" y="137965"/>
                  <a:pt x="177800" y="88900"/>
                </a:cubicBezTo>
                <a:cubicBezTo>
                  <a:pt x="177800" y="39835"/>
                  <a:pt x="137965" y="0"/>
                  <a:pt x="88900" y="0"/>
                </a:cubicBezTo>
                <a:cubicBezTo>
                  <a:pt x="39835" y="0"/>
                  <a:pt x="0" y="39835"/>
                  <a:pt x="0" y="88900"/>
                </a:cubicBezTo>
                <a:cubicBezTo>
                  <a:pt x="0" y="137965"/>
                  <a:pt x="39835" y="177800"/>
                  <a:pt x="88900" y="177800"/>
                </a:cubicBezTo>
                <a:close/>
                <a:moveTo>
                  <a:pt x="118209" y="73863"/>
                </a:moveTo>
                <a:lnTo>
                  <a:pt x="90428" y="118313"/>
                </a:lnTo>
                <a:cubicBezTo>
                  <a:pt x="88969" y="120640"/>
                  <a:pt x="86469" y="122099"/>
                  <a:pt x="83726" y="122238"/>
                </a:cubicBezTo>
                <a:cubicBezTo>
                  <a:pt x="80982" y="122376"/>
                  <a:pt x="78343" y="121126"/>
                  <a:pt x="76711" y="118904"/>
                </a:cubicBezTo>
                <a:lnTo>
                  <a:pt x="60042" y="96679"/>
                </a:lnTo>
                <a:cubicBezTo>
                  <a:pt x="57264" y="92998"/>
                  <a:pt x="58028" y="87789"/>
                  <a:pt x="61709" y="85011"/>
                </a:cubicBezTo>
                <a:cubicBezTo>
                  <a:pt x="65390" y="82233"/>
                  <a:pt x="70599" y="82996"/>
                  <a:pt x="73377" y="86678"/>
                </a:cubicBezTo>
                <a:lnTo>
                  <a:pt x="82753" y="99179"/>
                </a:lnTo>
                <a:lnTo>
                  <a:pt x="104076" y="65043"/>
                </a:lnTo>
                <a:cubicBezTo>
                  <a:pt x="106506" y="61153"/>
                  <a:pt x="111646" y="59938"/>
                  <a:pt x="115570" y="62404"/>
                </a:cubicBezTo>
                <a:cubicBezTo>
                  <a:pt x="119494" y="64869"/>
                  <a:pt x="120675" y="69974"/>
                  <a:pt x="118209" y="73898"/>
                </a:cubicBezTo>
                <a:close/>
              </a:path>
            </a:pathLst>
          </a:custGeom>
          <a:solidFill>
            <a:srgbClr val="D4AF37"/>
          </a:solidFill>
          <a:ln/>
        </p:spPr>
      </p:sp>
      <p:sp>
        <p:nvSpPr>
          <p:cNvPr id="46" name="Text 44"/>
          <p:cNvSpPr/>
          <p:nvPr/>
        </p:nvSpPr>
        <p:spPr>
          <a:xfrm>
            <a:off x="10300957" y="9410700"/>
            <a:ext cx="22733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MiCA regulatory compliance</a:t>
            </a:r>
            <a:endParaRPr lang="en-US" sz="1600" dirty="0"/>
          </a:p>
        </p:txBody>
      </p:sp>
    </p:spTree>
  </p:cSld>
  <p:clrMapOvr>
    <a:masterClrMapping/>
  </p:clrMapOvr>
  <p:transition>
    <p:fade/>
    <p:spd val="med"/>
  </p:transition>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F0F1A"/>
        </a:solidFill>
      </p:bgPr>
    </p:bg>
    <p:spTree>
      <p:nvGrpSpPr>
        <p:cNvPr id="1" name=""/>
        <p:cNvGrpSpPr/>
        <p:nvPr/>
      </p:nvGrpSpPr>
      <p:grpSpPr>
        <a:xfrm>
          <a:off x="0" y="0"/>
          <a:ext cx="0" cy="0"/>
          <a:chOff x="0" y="0"/>
          <a:chExt cx="0" cy="0"/>
        </a:xfrm>
      </p:grpSpPr>
      <p:sp>
        <p:nvSpPr>
          <p:cNvPr id="2" name="Text 0"/>
          <p:cNvSpPr/>
          <p:nvPr/>
        </p:nvSpPr>
        <p:spPr>
          <a:xfrm>
            <a:off x="508000" y="508000"/>
            <a:ext cx="15328900" cy="254000"/>
          </a:xfrm>
          <a:prstGeom prst="rect">
            <a:avLst/>
          </a:prstGeom>
          <a:noFill/>
          <a:ln/>
        </p:spPr>
        <p:txBody>
          <a:bodyPr wrap="square" lIns="0" tIns="0" rIns="0" bIns="0" rtlCol="0" anchor="ctr"/>
          <a:lstStyle/>
          <a:p>
            <a:pPr>
              <a:lnSpc>
                <a:spcPct val="120000"/>
              </a:lnSpc>
            </a:pPr>
            <a:r>
              <a:rPr lang="en-US" sz="1400" b="1" spc="140" kern="0" dirty="0">
                <a:solidFill>
                  <a:srgbClr val="D4AF37"/>
                </a:solidFill>
                <a:latin typeface="Liter" pitchFamily="34" charset="0"/>
                <a:ea typeface="Liter" pitchFamily="34" charset="-122"/>
                <a:cs typeface="Liter" pitchFamily="34" charset="-120"/>
              </a:rPr>
              <a:t>PROJECT BACKGROUND</a:t>
            </a:r>
            <a:endParaRPr lang="en-US" sz="1600" dirty="0"/>
          </a:p>
        </p:txBody>
      </p:sp>
      <p:sp>
        <p:nvSpPr>
          <p:cNvPr id="3" name="Text 1"/>
          <p:cNvSpPr/>
          <p:nvPr/>
        </p:nvSpPr>
        <p:spPr>
          <a:xfrm>
            <a:off x="508000" y="863600"/>
            <a:ext cx="15468600" cy="571500"/>
          </a:xfrm>
          <a:prstGeom prst="rect">
            <a:avLst/>
          </a:prstGeom>
          <a:noFill/>
          <a:ln/>
        </p:spPr>
        <p:txBody>
          <a:bodyPr wrap="square" lIns="0" tIns="0" rIns="0" bIns="0" rtlCol="0" anchor="ctr"/>
          <a:lstStyle/>
          <a:p>
            <a:pPr>
              <a:lnSpc>
                <a:spcPct val="100000"/>
              </a:lnSpc>
            </a:pPr>
            <a:r>
              <a:rPr lang="en-US" sz="3600" b="1" dirty="0">
                <a:solidFill>
                  <a:srgbClr val="F5F5F5"/>
                </a:solidFill>
                <a:latin typeface="Oranienbaum" pitchFamily="34" charset="0"/>
                <a:ea typeface="Oranienbaum" pitchFamily="34" charset="-122"/>
                <a:cs typeface="Oranienbaum" pitchFamily="34" charset="-120"/>
              </a:rPr>
              <a:t>The Genesis of Digital Heritage Preservation</a:t>
            </a:r>
            <a:endParaRPr lang="en-US" sz="1600" dirty="0"/>
          </a:p>
        </p:txBody>
      </p:sp>
      <p:sp>
        <p:nvSpPr>
          <p:cNvPr id="4" name="Shape 2"/>
          <p:cNvSpPr/>
          <p:nvPr/>
        </p:nvSpPr>
        <p:spPr>
          <a:xfrm>
            <a:off x="514350" y="1644650"/>
            <a:ext cx="4927600" cy="2273300"/>
          </a:xfrm>
          <a:custGeom>
            <a:avLst/>
            <a:gdLst/>
            <a:ahLst/>
            <a:cxnLst/>
            <a:rect l="l" t="t" r="r" b="b"/>
            <a:pathLst>
              <a:path w="4927600" h="2273300">
                <a:moveTo>
                  <a:pt x="152402" y="0"/>
                </a:moveTo>
                <a:lnTo>
                  <a:pt x="4775198" y="0"/>
                </a:lnTo>
                <a:cubicBezTo>
                  <a:pt x="4859367" y="0"/>
                  <a:pt x="4927600" y="68233"/>
                  <a:pt x="4927600" y="152402"/>
                </a:cubicBezTo>
                <a:lnTo>
                  <a:pt x="4927600" y="2120898"/>
                </a:lnTo>
                <a:cubicBezTo>
                  <a:pt x="4927600" y="2205067"/>
                  <a:pt x="4859367" y="2273300"/>
                  <a:pt x="4775198" y="2273300"/>
                </a:cubicBezTo>
                <a:lnTo>
                  <a:pt x="152402" y="2273300"/>
                </a:lnTo>
                <a:cubicBezTo>
                  <a:pt x="68233" y="2273300"/>
                  <a:pt x="0" y="2205067"/>
                  <a:pt x="0" y="2120898"/>
                </a:cubicBezTo>
                <a:lnTo>
                  <a:pt x="0" y="152402"/>
                </a:lnTo>
                <a:cubicBezTo>
                  <a:pt x="0" y="68233"/>
                  <a:pt x="68233" y="0"/>
                  <a:pt x="152402" y="0"/>
                </a:cubicBezTo>
                <a:close/>
              </a:path>
            </a:pathLst>
          </a:custGeom>
          <a:gradFill rotWithShape="1" flip="none">
            <a:gsLst>
              <a:gs pos="0">
                <a:srgbClr val="1A1A2E"/>
              </a:gs>
              <a:gs pos="100000">
                <a:srgbClr val="4A3F8C">
                  <a:alpha val="20000"/>
                </a:srgbClr>
              </a:gs>
            </a:gsLst>
            <a:lin ang="2700000" scaled="1"/>
          </a:gradFill>
          <a:ln w="12700">
            <a:solidFill>
              <a:srgbClr val="D4AF37">
                <a:alpha val="30196"/>
              </a:srgbClr>
            </a:solidFill>
            <a:prstDash val="solid"/>
          </a:ln>
        </p:spPr>
      </p:sp>
      <p:sp>
        <p:nvSpPr>
          <p:cNvPr id="5" name="Text 3"/>
          <p:cNvSpPr/>
          <p:nvPr/>
        </p:nvSpPr>
        <p:spPr>
          <a:xfrm>
            <a:off x="622300" y="1905000"/>
            <a:ext cx="4711700" cy="609600"/>
          </a:xfrm>
          <a:prstGeom prst="rect">
            <a:avLst/>
          </a:prstGeom>
          <a:noFill/>
          <a:ln/>
        </p:spPr>
        <p:txBody>
          <a:bodyPr wrap="square" lIns="0" tIns="0" rIns="0" bIns="0" rtlCol="0" anchor="ctr"/>
          <a:lstStyle/>
          <a:p>
            <a:pPr algn="ctr">
              <a:lnSpc>
                <a:spcPct val="80000"/>
              </a:lnSpc>
            </a:pPr>
            <a:r>
              <a:rPr lang="en-US" sz="4800" b="1" dirty="0">
                <a:solidFill>
                  <a:srgbClr val="D4AF37"/>
                </a:solidFill>
                <a:latin typeface="Oranienbaum" pitchFamily="34" charset="0"/>
                <a:ea typeface="Oranienbaum" pitchFamily="34" charset="-122"/>
                <a:cs typeface="Oranienbaum" pitchFamily="34" charset="-120"/>
              </a:rPr>
              <a:t>$30B</a:t>
            </a:r>
            <a:endParaRPr lang="en-US" sz="1600" dirty="0"/>
          </a:p>
        </p:txBody>
      </p:sp>
      <p:sp>
        <p:nvSpPr>
          <p:cNvPr id="6" name="Text 4"/>
          <p:cNvSpPr/>
          <p:nvPr/>
        </p:nvSpPr>
        <p:spPr>
          <a:xfrm>
            <a:off x="717550" y="2616200"/>
            <a:ext cx="4521200" cy="355600"/>
          </a:xfrm>
          <a:prstGeom prst="rect">
            <a:avLst/>
          </a:prstGeom>
          <a:noFill/>
          <a:ln/>
        </p:spPr>
        <p:txBody>
          <a:bodyPr wrap="square" lIns="0" tIns="0" rIns="0" bIns="0" rtlCol="0" anchor="ctr"/>
          <a:lstStyle/>
          <a:p>
            <a:pPr algn="ctr">
              <a:lnSpc>
                <a:spcPct val="130000"/>
              </a:lnSpc>
            </a:pPr>
            <a:r>
              <a:rPr lang="en-US" sz="1800" b="1" dirty="0">
                <a:solidFill>
                  <a:srgbClr val="F5F5F5"/>
                </a:solidFill>
                <a:latin typeface="Quattrocento Sans" pitchFamily="34" charset="0"/>
                <a:ea typeface="Quattrocento Sans" pitchFamily="34" charset="-122"/>
                <a:cs typeface="Quattrocento Sans" pitchFamily="34" charset="-120"/>
              </a:rPr>
              <a:t>Annual Market Gap</a:t>
            </a:r>
            <a:endParaRPr lang="en-US" sz="1600" dirty="0"/>
          </a:p>
        </p:txBody>
      </p:sp>
      <p:sp>
        <p:nvSpPr>
          <p:cNvPr id="7" name="Text 5"/>
          <p:cNvSpPr/>
          <p:nvPr/>
        </p:nvSpPr>
        <p:spPr>
          <a:xfrm>
            <a:off x="730250" y="3073400"/>
            <a:ext cx="4495800" cy="584200"/>
          </a:xfrm>
          <a:prstGeom prst="rect">
            <a:avLst/>
          </a:prstGeom>
          <a:noFill/>
          <a:ln/>
        </p:spPr>
        <p:txBody>
          <a:bodyPr wrap="square" lIns="0" tIns="0" rIns="0" bIns="0" rtlCol="0" anchor="ctr"/>
          <a:lstStyle/>
          <a:p>
            <a:pPr algn="ctr">
              <a:lnSpc>
                <a:spcPct val="14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Religious organizations spend 15-20% of budgets on inadequate digital preservation solutions</a:t>
            </a:r>
            <a:endParaRPr lang="en-US" sz="1600" dirty="0"/>
          </a:p>
        </p:txBody>
      </p:sp>
      <p:sp>
        <p:nvSpPr>
          <p:cNvPr id="8" name="Shape 6"/>
          <p:cNvSpPr/>
          <p:nvPr/>
        </p:nvSpPr>
        <p:spPr>
          <a:xfrm>
            <a:off x="5662083" y="1644650"/>
            <a:ext cx="4927600" cy="2273300"/>
          </a:xfrm>
          <a:custGeom>
            <a:avLst/>
            <a:gdLst/>
            <a:ahLst/>
            <a:cxnLst/>
            <a:rect l="l" t="t" r="r" b="b"/>
            <a:pathLst>
              <a:path w="4927600" h="2273300">
                <a:moveTo>
                  <a:pt x="152402" y="0"/>
                </a:moveTo>
                <a:lnTo>
                  <a:pt x="4775198" y="0"/>
                </a:lnTo>
                <a:cubicBezTo>
                  <a:pt x="4859367" y="0"/>
                  <a:pt x="4927600" y="68233"/>
                  <a:pt x="4927600" y="152402"/>
                </a:cubicBezTo>
                <a:lnTo>
                  <a:pt x="4927600" y="2120898"/>
                </a:lnTo>
                <a:cubicBezTo>
                  <a:pt x="4927600" y="2205067"/>
                  <a:pt x="4859367" y="2273300"/>
                  <a:pt x="4775198" y="2273300"/>
                </a:cubicBezTo>
                <a:lnTo>
                  <a:pt x="152402" y="2273300"/>
                </a:lnTo>
                <a:cubicBezTo>
                  <a:pt x="68233" y="2273300"/>
                  <a:pt x="0" y="2205067"/>
                  <a:pt x="0" y="2120898"/>
                </a:cubicBezTo>
                <a:lnTo>
                  <a:pt x="0" y="152402"/>
                </a:lnTo>
                <a:cubicBezTo>
                  <a:pt x="0" y="68233"/>
                  <a:pt x="68233" y="0"/>
                  <a:pt x="152402" y="0"/>
                </a:cubicBezTo>
                <a:close/>
              </a:path>
            </a:pathLst>
          </a:custGeom>
          <a:gradFill rotWithShape="1" flip="none">
            <a:gsLst>
              <a:gs pos="0">
                <a:srgbClr val="1A1A2E"/>
              </a:gs>
              <a:gs pos="100000">
                <a:srgbClr val="4A3F8C">
                  <a:alpha val="20000"/>
                </a:srgbClr>
              </a:gs>
            </a:gsLst>
            <a:lin ang="2700000" scaled="1"/>
          </a:gradFill>
          <a:ln w="12700">
            <a:solidFill>
              <a:srgbClr val="4A3F8C">
                <a:alpha val="30196"/>
              </a:srgbClr>
            </a:solidFill>
            <a:prstDash val="solid"/>
          </a:ln>
        </p:spPr>
      </p:sp>
      <p:sp>
        <p:nvSpPr>
          <p:cNvPr id="9" name="Text 7"/>
          <p:cNvSpPr/>
          <p:nvPr/>
        </p:nvSpPr>
        <p:spPr>
          <a:xfrm>
            <a:off x="5770033" y="1905000"/>
            <a:ext cx="4711700" cy="609600"/>
          </a:xfrm>
          <a:prstGeom prst="rect">
            <a:avLst/>
          </a:prstGeom>
          <a:noFill/>
          <a:ln/>
        </p:spPr>
        <p:txBody>
          <a:bodyPr wrap="square" lIns="0" tIns="0" rIns="0" bIns="0" rtlCol="0" anchor="ctr"/>
          <a:lstStyle/>
          <a:p>
            <a:pPr algn="ctr">
              <a:lnSpc>
                <a:spcPct val="80000"/>
              </a:lnSpc>
            </a:pPr>
            <a:r>
              <a:rPr lang="en-US" sz="4800" b="1" dirty="0">
                <a:solidFill>
                  <a:srgbClr val="4A3F8C"/>
                </a:solidFill>
                <a:latin typeface="Oranienbaum" pitchFamily="34" charset="0"/>
                <a:ea typeface="Oranienbaum" pitchFamily="34" charset="-122"/>
                <a:cs typeface="Oranienbaum" pitchFamily="34" charset="-120"/>
              </a:rPr>
              <a:t>20%</a:t>
            </a:r>
            <a:endParaRPr lang="en-US" sz="1600" dirty="0"/>
          </a:p>
        </p:txBody>
      </p:sp>
      <p:sp>
        <p:nvSpPr>
          <p:cNvPr id="10" name="Text 8"/>
          <p:cNvSpPr/>
          <p:nvPr/>
        </p:nvSpPr>
        <p:spPr>
          <a:xfrm>
            <a:off x="5865283" y="2616200"/>
            <a:ext cx="4521200" cy="355600"/>
          </a:xfrm>
          <a:prstGeom prst="rect">
            <a:avLst/>
          </a:prstGeom>
          <a:noFill/>
          <a:ln/>
        </p:spPr>
        <p:txBody>
          <a:bodyPr wrap="square" lIns="0" tIns="0" rIns="0" bIns="0" rtlCol="0" anchor="ctr"/>
          <a:lstStyle/>
          <a:p>
            <a:pPr algn="ctr">
              <a:lnSpc>
                <a:spcPct val="130000"/>
              </a:lnSpc>
            </a:pPr>
            <a:r>
              <a:rPr lang="en-US" sz="1800" b="1" dirty="0">
                <a:solidFill>
                  <a:srgbClr val="F5F5F5"/>
                </a:solidFill>
                <a:latin typeface="Quattrocento Sans" pitchFamily="34" charset="0"/>
                <a:ea typeface="Quattrocento Sans" pitchFamily="34" charset="-122"/>
                <a:cs typeface="Quattrocento Sans" pitchFamily="34" charset="-120"/>
              </a:rPr>
              <a:t>Bitcoin Supply Lost</a:t>
            </a:r>
            <a:endParaRPr lang="en-US" sz="1600" dirty="0"/>
          </a:p>
        </p:txBody>
      </p:sp>
      <p:sp>
        <p:nvSpPr>
          <p:cNvPr id="11" name="Text 9"/>
          <p:cNvSpPr/>
          <p:nvPr/>
        </p:nvSpPr>
        <p:spPr>
          <a:xfrm>
            <a:off x="5877983" y="3073400"/>
            <a:ext cx="4495800" cy="584200"/>
          </a:xfrm>
          <a:prstGeom prst="rect">
            <a:avLst/>
          </a:prstGeom>
          <a:noFill/>
          <a:ln/>
        </p:spPr>
        <p:txBody>
          <a:bodyPr wrap="square" lIns="0" tIns="0" rIns="0" bIns="0" rtlCol="0" anchor="ctr"/>
          <a:lstStyle/>
          <a:p>
            <a:pPr algn="ctr">
              <a:lnSpc>
                <a:spcPct val="14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Permanently inaccessible due to deceased holders without succession plans</a:t>
            </a:r>
            <a:endParaRPr lang="en-US" sz="1600" dirty="0"/>
          </a:p>
        </p:txBody>
      </p:sp>
      <p:sp>
        <p:nvSpPr>
          <p:cNvPr id="12" name="Shape 10"/>
          <p:cNvSpPr/>
          <p:nvPr/>
        </p:nvSpPr>
        <p:spPr>
          <a:xfrm>
            <a:off x="10809817" y="1644650"/>
            <a:ext cx="4927600" cy="2273300"/>
          </a:xfrm>
          <a:custGeom>
            <a:avLst/>
            <a:gdLst/>
            <a:ahLst/>
            <a:cxnLst/>
            <a:rect l="l" t="t" r="r" b="b"/>
            <a:pathLst>
              <a:path w="4927600" h="2273300">
                <a:moveTo>
                  <a:pt x="152402" y="0"/>
                </a:moveTo>
                <a:lnTo>
                  <a:pt x="4775198" y="0"/>
                </a:lnTo>
                <a:cubicBezTo>
                  <a:pt x="4859367" y="0"/>
                  <a:pt x="4927600" y="68233"/>
                  <a:pt x="4927600" y="152402"/>
                </a:cubicBezTo>
                <a:lnTo>
                  <a:pt x="4927600" y="2120898"/>
                </a:lnTo>
                <a:cubicBezTo>
                  <a:pt x="4927600" y="2205067"/>
                  <a:pt x="4859367" y="2273300"/>
                  <a:pt x="4775198" y="2273300"/>
                </a:cubicBezTo>
                <a:lnTo>
                  <a:pt x="152402" y="2273300"/>
                </a:lnTo>
                <a:cubicBezTo>
                  <a:pt x="68233" y="2273300"/>
                  <a:pt x="0" y="2205067"/>
                  <a:pt x="0" y="2120898"/>
                </a:cubicBezTo>
                <a:lnTo>
                  <a:pt x="0" y="152402"/>
                </a:lnTo>
                <a:cubicBezTo>
                  <a:pt x="0" y="68233"/>
                  <a:pt x="68233" y="0"/>
                  <a:pt x="152402" y="0"/>
                </a:cubicBezTo>
                <a:close/>
              </a:path>
            </a:pathLst>
          </a:custGeom>
          <a:gradFill rotWithShape="1" flip="none">
            <a:gsLst>
              <a:gs pos="0">
                <a:srgbClr val="1A1A2E"/>
              </a:gs>
              <a:gs pos="100000">
                <a:srgbClr val="4A3F8C">
                  <a:alpha val="20000"/>
                </a:srgbClr>
              </a:gs>
            </a:gsLst>
            <a:lin ang="2700000" scaled="1"/>
          </a:gradFill>
          <a:ln w="12700">
            <a:solidFill>
              <a:srgbClr val="D4AF37">
                <a:alpha val="30196"/>
              </a:srgbClr>
            </a:solidFill>
            <a:prstDash val="solid"/>
          </a:ln>
        </p:spPr>
      </p:sp>
      <p:sp>
        <p:nvSpPr>
          <p:cNvPr id="13" name="Text 11"/>
          <p:cNvSpPr/>
          <p:nvPr/>
        </p:nvSpPr>
        <p:spPr>
          <a:xfrm>
            <a:off x="10917767" y="1905000"/>
            <a:ext cx="4711700" cy="609600"/>
          </a:xfrm>
          <a:prstGeom prst="rect">
            <a:avLst/>
          </a:prstGeom>
          <a:noFill/>
          <a:ln/>
        </p:spPr>
        <p:txBody>
          <a:bodyPr wrap="square" lIns="0" tIns="0" rIns="0" bIns="0" rtlCol="0" anchor="ctr"/>
          <a:lstStyle/>
          <a:p>
            <a:pPr algn="ctr">
              <a:lnSpc>
                <a:spcPct val="80000"/>
              </a:lnSpc>
            </a:pPr>
            <a:r>
              <a:rPr lang="en-US" sz="4800" b="1" dirty="0">
                <a:solidFill>
                  <a:srgbClr val="D4AF37"/>
                </a:solidFill>
                <a:latin typeface="Oranienbaum" pitchFamily="34" charset="0"/>
                <a:ea typeface="Oranienbaum" pitchFamily="34" charset="-122"/>
                <a:cs typeface="Oranienbaum" pitchFamily="34" charset="-120"/>
              </a:rPr>
              <a:t>60-70%</a:t>
            </a:r>
            <a:endParaRPr lang="en-US" sz="1600" dirty="0"/>
          </a:p>
        </p:txBody>
      </p:sp>
      <p:sp>
        <p:nvSpPr>
          <p:cNvPr id="14" name="Text 12"/>
          <p:cNvSpPr/>
          <p:nvPr/>
        </p:nvSpPr>
        <p:spPr>
          <a:xfrm>
            <a:off x="11013017" y="2616200"/>
            <a:ext cx="4521200" cy="355600"/>
          </a:xfrm>
          <a:prstGeom prst="rect">
            <a:avLst/>
          </a:prstGeom>
          <a:noFill/>
          <a:ln/>
        </p:spPr>
        <p:txBody>
          <a:bodyPr wrap="square" lIns="0" tIns="0" rIns="0" bIns="0" rtlCol="0" anchor="ctr"/>
          <a:lstStyle/>
          <a:p>
            <a:pPr algn="ctr">
              <a:lnSpc>
                <a:spcPct val="130000"/>
              </a:lnSpc>
            </a:pPr>
            <a:r>
              <a:rPr lang="en-US" sz="1800" b="1" dirty="0">
                <a:solidFill>
                  <a:srgbClr val="F5F5F5"/>
                </a:solidFill>
                <a:latin typeface="Quattrocento Sans" pitchFamily="34" charset="0"/>
                <a:ea typeface="Quattrocento Sans" pitchFamily="34" charset="-122"/>
                <a:cs typeface="Quattrocento Sans" pitchFamily="34" charset="-120"/>
              </a:rPr>
              <a:t>Cost Reduction</a:t>
            </a:r>
            <a:endParaRPr lang="en-US" sz="1600" dirty="0"/>
          </a:p>
        </p:txBody>
      </p:sp>
      <p:sp>
        <p:nvSpPr>
          <p:cNvPr id="15" name="Text 13"/>
          <p:cNvSpPr/>
          <p:nvPr/>
        </p:nvSpPr>
        <p:spPr>
          <a:xfrm>
            <a:off x="11025717" y="3073400"/>
            <a:ext cx="4495800" cy="584200"/>
          </a:xfrm>
          <a:prstGeom prst="rect">
            <a:avLst/>
          </a:prstGeom>
          <a:noFill/>
          <a:ln/>
        </p:spPr>
        <p:txBody>
          <a:bodyPr wrap="square" lIns="0" tIns="0" rIns="0" bIns="0" rtlCol="0" anchor="ctr"/>
          <a:lstStyle/>
          <a:p>
            <a:pPr algn="ctr">
              <a:lnSpc>
                <a:spcPct val="14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Estimated estate settlement cost reduction with smart contract automation</a:t>
            </a:r>
            <a:endParaRPr lang="en-US" sz="1600" dirty="0"/>
          </a:p>
        </p:txBody>
      </p:sp>
      <p:sp>
        <p:nvSpPr>
          <p:cNvPr id="16" name="Shape 14"/>
          <p:cNvSpPr/>
          <p:nvPr/>
        </p:nvSpPr>
        <p:spPr>
          <a:xfrm>
            <a:off x="514350" y="4127500"/>
            <a:ext cx="7505700" cy="4813300"/>
          </a:xfrm>
          <a:custGeom>
            <a:avLst/>
            <a:gdLst/>
            <a:ahLst/>
            <a:cxnLst/>
            <a:rect l="l" t="t" r="r" b="b"/>
            <a:pathLst>
              <a:path w="7505700" h="4813300">
                <a:moveTo>
                  <a:pt x="152389" y="0"/>
                </a:moveTo>
                <a:lnTo>
                  <a:pt x="7353311" y="0"/>
                </a:lnTo>
                <a:cubicBezTo>
                  <a:pt x="7437473" y="0"/>
                  <a:pt x="7505700" y="68227"/>
                  <a:pt x="7505700" y="152389"/>
                </a:cubicBezTo>
                <a:lnTo>
                  <a:pt x="7505700" y="4660911"/>
                </a:lnTo>
                <a:cubicBezTo>
                  <a:pt x="7505700" y="4745073"/>
                  <a:pt x="7437473" y="4813300"/>
                  <a:pt x="7353311" y="4813300"/>
                </a:cubicBezTo>
                <a:lnTo>
                  <a:pt x="152389" y="4813300"/>
                </a:lnTo>
                <a:cubicBezTo>
                  <a:pt x="68227" y="4813300"/>
                  <a:pt x="0" y="4745073"/>
                  <a:pt x="0" y="4660911"/>
                </a:cubicBezTo>
                <a:lnTo>
                  <a:pt x="0" y="152389"/>
                </a:lnTo>
                <a:cubicBezTo>
                  <a:pt x="0" y="68283"/>
                  <a:pt x="68283" y="0"/>
                  <a:pt x="152389" y="0"/>
                </a:cubicBezTo>
                <a:close/>
              </a:path>
            </a:pathLst>
          </a:custGeom>
          <a:gradFill rotWithShape="1" flip="none">
            <a:gsLst>
              <a:gs pos="0">
                <a:srgbClr val="1A1A2E"/>
              </a:gs>
              <a:gs pos="100000">
                <a:srgbClr val="4A3F8C">
                  <a:alpha val="20000"/>
                </a:srgbClr>
              </a:gs>
            </a:gsLst>
            <a:lin ang="2700000" scaled="1"/>
          </a:gradFill>
          <a:ln w="12700">
            <a:solidFill>
              <a:srgbClr val="4A3F8C">
                <a:alpha val="30196"/>
              </a:srgbClr>
            </a:solidFill>
            <a:prstDash val="solid"/>
          </a:ln>
        </p:spPr>
      </p:sp>
      <p:sp>
        <p:nvSpPr>
          <p:cNvPr id="17" name="Shape 15"/>
          <p:cNvSpPr/>
          <p:nvPr/>
        </p:nvSpPr>
        <p:spPr>
          <a:xfrm>
            <a:off x="790575" y="4438650"/>
            <a:ext cx="285750" cy="254000"/>
          </a:xfrm>
          <a:custGeom>
            <a:avLst/>
            <a:gdLst/>
            <a:ahLst/>
            <a:cxnLst/>
            <a:rect l="l" t="t" r="r" b="b"/>
            <a:pathLst>
              <a:path w="285750" h="254000">
                <a:moveTo>
                  <a:pt x="142875" y="31750"/>
                </a:moveTo>
                <a:cubicBezTo>
                  <a:pt x="195461" y="31750"/>
                  <a:pt x="238125" y="74414"/>
                  <a:pt x="238125" y="127000"/>
                </a:cubicBezTo>
                <a:cubicBezTo>
                  <a:pt x="238125" y="179586"/>
                  <a:pt x="195461" y="222250"/>
                  <a:pt x="142875" y="222250"/>
                </a:cubicBezTo>
                <a:cubicBezTo>
                  <a:pt x="110530" y="222250"/>
                  <a:pt x="81905" y="206127"/>
                  <a:pt x="64691" y="181421"/>
                </a:cubicBezTo>
                <a:cubicBezTo>
                  <a:pt x="59680" y="174228"/>
                  <a:pt x="49758" y="172492"/>
                  <a:pt x="42565" y="177502"/>
                </a:cubicBezTo>
                <a:cubicBezTo>
                  <a:pt x="35371" y="182513"/>
                  <a:pt x="33635" y="192435"/>
                  <a:pt x="38646" y="199628"/>
                </a:cubicBezTo>
                <a:cubicBezTo>
                  <a:pt x="61565" y="232470"/>
                  <a:pt x="99715" y="254000"/>
                  <a:pt x="142875" y="254000"/>
                </a:cubicBezTo>
                <a:cubicBezTo>
                  <a:pt x="213023" y="254000"/>
                  <a:pt x="269875" y="197148"/>
                  <a:pt x="269875" y="127000"/>
                </a:cubicBezTo>
                <a:cubicBezTo>
                  <a:pt x="269875" y="56852"/>
                  <a:pt x="213023" y="0"/>
                  <a:pt x="142875" y="0"/>
                </a:cubicBezTo>
                <a:cubicBezTo>
                  <a:pt x="100360" y="0"/>
                  <a:pt x="62756" y="20886"/>
                  <a:pt x="39688" y="52933"/>
                </a:cubicBezTo>
                <a:lnTo>
                  <a:pt x="39688" y="39688"/>
                </a:lnTo>
                <a:cubicBezTo>
                  <a:pt x="39688" y="30907"/>
                  <a:pt x="32593" y="23812"/>
                  <a:pt x="23812" y="23812"/>
                </a:cubicBezTo>
                <a:cubicBezTo>
                  <a:pt x="15032" y="23812"/>
                  <a:pt x="7938" y="30907"/>
                  <a:pt x="7938" y="39688"/>
                </a:cubicBezTo>
                <a:lnTo>
                  <a:pt x="7938" y="95250"/>
                </a:lnTo>
                <a:cubicBezTo>
                  <a:pt x="7938" y="104031"/>
                  <a:pt x="15032" y="111125"/>
                  <a:pt x="23812" y="111125"/>
                </a:cubicBezTo>
                <a:lnTo>
                  <a:pt x="36016" y="111125"/>
                </a:lnTo>
                <a:cubicBezTo>
                  <a:pt x="36264" y="111125"/>
                  <a:pt x="36513" y="111125"/>
                  <a:pt x="36761" y="111125"/>
                </a:cubicBezTo>
                <a:lnTo>
                  <a:pt x="79425" y="111125"/>
                </a:lnTo>
                <a:cubicBezTo>
                  <a:pt x="88205" y="111125"/>
                  <a:pt x="95300" y="104031"/>
                  <a:pt x="95300" y="95250"/>
                </a:cubicBezTo>
                <a:cubicBezTo>
                  <a:pt x="95300" y="86469"/>
                  <a:pt x="88205" y="79375"/>
                  <a:pt x="79425" y="79375"/>
                </a:cubicBezTo>
                <a:lnTo>
                  <a:pt x="60424" y="79375"/>
                </a:lnTo>
                <a:cubicBezTo>
                  <a:pt x="76845" y="50899"/>
                  <a:pt x="107652" y="31750"/>
                  <a:pt x="142875" y="31750"/>
                </a:cubicBezTo>
                <a:close/>
                <a:moveTo>
                  <a:pt x="154781" y="75406"/>
                </a:moveTo>
                <a:cubicBezTo>
                  <a:pt x="154781" y="68808"/>
                  <a:pt x="149473" y="63500"/>
                  <a:pt x="142875" y="63500"/>
                </a:cubicBezTo>
                <a:cubicBezTo>
                  <a:pt x="136277" y="63500"/>
                  <a:pt x="130969" y="68808"/>
                  <a:pt x="130969" y="75406"/>
                </a:cubicBezTo>
                <a:lnTo>
                  <a:pt x="130969" y="127000"/>
                </a:lnTo>
                <a:cubicBezTo>
                  <a:pt x="130969" y="130175"/>
                  <a:pt x="132209" y="133201"/>
                  <a:pt x="134441" y="135434"/>
                </a:cubicBezTo>
                <a:lnTo>
                  <a:pt x="170160" y="171152"/>
                </a:lnTo>
                <a:cubicBezTo>
                  <a:pt x="174823" y="175816"/>
                  <a:pt x="182364" y="175816"/>
                  <a:pt x="186978" y="171152"/>
                </a:cubicBezTo>
                <a:cubicBezTo>
                  <a:pt x="191591" y="166489"/>
                  <a:pt x="191641" y="158948"/>
                  <a:pt x="186978" y="154335"/>
                </a:cubicBezTo>
                <a:lnTo>
                  <a:pt x="154732" y="122089"/>
                </a:lnTo>
                <a:lnTo>
                  <a:pt x="154732" y="75406"/>
                </a:lnTo>
                <a:close/>
              </a:path>
            </a:pathLst>
          </a:custGeom>
          <a:solidFill>
            <a:srgbClr val="D4AF37"/>
          </a:solidFill>
          <a:ln/>
        </p:spPr>
      </p:sp>
      <p:sp>
        <p:nvSpPr>
          <p:cNvPr id="18" name="Text 16"/>
          <p:cNvSpPr/>
          <p:nvPr/>
        </p:nvSpPr>
        <p:spPr>
          <a:xfrm>
            <a:off x="1092200" y="4387850"/>
            <a:ext cx="6794500" cy="355600"/>
          </a:xfrm>
          <a:prstGeom prst="rect">
            <a:avLst/>
          </a:prstGeom>
          <a:noFill/>
          <a:ln/>
        </p:spPr>
        <p:txBody>
          <a:bodyPr wrap="square" lIns="0" tIns="0" rIns="0" bIns="0" rtlCol="0" anchor="ctr"/>
          <a:lstStyle/>
          <a:p>
            <a:pPr>
              <a:lnSpc>
                <a:spcPct val="120000"/>
              </a:lnSpc>
            </a:pPr>
            <a:r>
              <a:rPr lang="en-US" sz="2000" b="1" dirty="0">
                <a:solidFill>
                  <a:srgbClr val="D4AF37"/>
                </a:solidFill>
                <a:latin typeface="Liter" pitchFamily="34" charset="0"/>
                <a:ea typeface="Liter" pitchFamily="34" charset="-122"/>
                <a:cs typeface="Liter" pitchFamily="34" charset="-120"/>
              </a:rPr>
              <a:t>Evolution of Digital Preservation</a:t>
            </a:r>
            <a:endParaRPr lang="en-US" sz="1600" dirty="0"/>
          </a:p>
        </p:txBody>
      </p:sp>
      <p:sp>
        <p:nvSpPr>
          <p:cNvPr id="19" name="Shape 17"/>
          <p:cNvSpPr/>
          <p:nvPr/>
        </p:nvSpPr>
        <p:spPr>
          <a:xfrm>
            <a:off x="774700" y="5230813"/>
            <a:ext cx="406400" cy="406400"/>
          </a:xfrm>
          <a:custGeom>
            <a:avLst/>
            <a:gdLst/>
            <a:ahLst/>
            <a:cxnLst/>
            <a:rect l="l" t="t" r="r" b="b"/>
            <a:pathLst>
              <a:path w="406400" h="406400">
                <a:moveTo>
                  <a:pt x="203200" y="0"/>
                </a:moveTo>
                <a:lnTo>
                  <a:pt x="203200" y="0"/>
                </a:lnTo>
                <a:cubicBezTo>
                  <a:pt x="315349" y="0"/>
                  <a:pt x="406400" y="91051"/>
                  <a:pt x="406400" y="203200"/>
                </a:cubicBezTo>
                <a:lnTo>
                  <a:pt x="406400" y="203200"/>
                </a:lnTo>
                <a:cubicBezTo>
                  <a:pt x="406400" y="315349"/>
                  <a:pt x="315349" y="406400"/>
                  <a:pt x="203200" y="406400"/>
                </a:cubicBezTo>
                <a:lnTo>
                  <a:pt x="203200" y="406400"/>
                </a:lnTo>
                <a:cubicBezTo>
                  <a:pt x="91051" y="406400"/>
                  <a:pt x="0" y="315349"/>
                  <a:pt x="0" y="203200"/>
                </a:cubicBezTo>
                <a:lnTo>
                  <a:pt x="0" y="203200"/>
                </a:lnTo>
                <a:cubicBezTo>
                  <a:pt x="0" y="91051"/>
                  <a:pt x="91051" y="0"/>
                  <a:pt x="203200" y="0"/>
                </a:cubicBezTo>
                <a:close/>
              </a:path>
            </a:pathLst>
          </a:custGeom>
          <a:solidFill>
            <a:srgbClr val="D4AF37">
              <a:alpha val="20000"/>
            </a:srgbClr>
          </a:solidFill>
          <a:ln/>
        </p:spPr>
      </p:sp>
      <p:sp>
        <p:nvSpPr>
          <p:cNvPr id="20" name="Text 18"/>
          <p:cNvSpPr/>
          <p:nvPr/>
        </p:nvSpPr>
        <p:spPr>
          <a:xfrm>
            <a:off x="949656" y="5307013"/>
            <a:ext cx="139700" cy="254000"/>
          </a:xfrm>
          <a:prstGeom prst="rect">
            <a:avLst/>
          </a:prstGeom>
          <a:noFill/>
          <a:ln/>
        </p:spPr>
        <p:txBody>
          <a:bodyPr wrap="square" lIns="0" tIns="0" rIns="0" bIns="0" rtlCol="0" anchor="ctr"/>
          <a:lstStyle/>
          <a:p>
            <a:pPr>
              <a:lnSpc>
                <a:spcPct val="120000"/>
              </a:lnSpc>
            </a:pPr>
            <a:r>
              <a:rPr lang="en-US" sz="1400" b="1" dirty="0">
                <a:solidFill>
                  <a:srgbClr val="D4AF37"/>
                </a:solidFill>
                <a:latin typeface="Quattrocento Sans" pitchFamily="34" charset="0"/>
                <a:ea typeface="Quattrocento Sans" pitchFamily="34" charset="-122"/>
                <a:cs typeface="Quattrocento Sans" pitchFamily="34" charset="-120"/>
              </a:rPr>
              <a:t>1</a:t>
            </a:r>
            <a:endParaRPr lang="en-US" sz="1600" dirty="0"/>
          </a:p>
        </p:txBody>
      </p:sp>
      <p:sp>
        <p:nvSpPr>
          <p:cNvPr id="21" name="Text 19"/>
          <p:cNvSpPr/>
          <p:nvPr/>
        </p:nvSpPr>
        <p:spPr>
          <a:xfrm>
            <a:off x="1333500" y="5180013"/>
            <a:ext cx="55245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Traditional Physical Vaults</a:t>
            </a:r>
            <a:endParaRPr lang="en-US" sz="1600" dirty="0"/>
          </a:p>
        </p:txBody>
      </p:sp>
      <p:sp>
        <p:nvSpPr>
          <p:cNvPr id="22" name="Text 20"/>
          <p:cNvSpPr/>
          <p:nvPr/>
        </p:nvSpPr>
        <p:spPr>
          <a:xfrm>
            <a:off x="1333500" y="5535613"/>
            <a:ext cx="55118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Physical storage with institutional dependency and limited accessibility</a:t>
            </a:r>
            <a:endParaRPr lang="en-US" sz="1600" dirty="0"/>
          </a:p>
        </p:txBody>
      </p:sp>
      <p:sp>
        <p:nvSpPr>
          <p:cNvPr id="23" name="Shape 21"/>
          <p:cNvSpPr/>
          <p:nvPr/>
        </p:nvSpPr>
        <p:spPr>
          <a:xfrm>
            <a:off x="774700" y="6408738"/>
            <a:ext cx="406400" cy="406400"/>
          </a:xfrm>
          <a:custGeom>
            <a:avLst/>
            <a:gdLst/>
            <a:ahLst/>
            <a:cxnLst/>
            <a:rect l="l" t="t" r="r" b="b"/>
            <a:pathLst>
              <a:path w="406400" h="406400">
                <a:moveTo>
                  <a:pt x="203200" y="0"/>
                </a:moveTo>
                <a:lnTo>
                  <a:pt x="203200" y="0"/>
                </a:lnTo>
                <a:cubicBezTo>
                  <a:pt x="315349" y="0"/>
                  <a:pt x="406400" y="91051"/>
                  <a:pt x="406400" y="203200"/>
                </a:cubicBezTo>
                <a:lnTo>
                  <a:pt x="406400" y="203200"/>
                </a:lnTo>
                <a:cubicBezTo>
                  <a:pt x="406400" y="315349"/>
                  <a:pt x="315349" y="406400"/>
                  <a:pt x="203200" y="406400"/>
                </a:cubicBezTo>
                <a:lnTo>
                  <a:pt x="203200" y="406400"/>
                </a:lnTo>
                <a:cubicBezTo>
                  <a:pt x="91051" y="406400"/>
                  <a:pt x="0" y="315349"/>
                  <a:pt x="0" y="203200"/>
                </a:cubicBezTo>
                <a:lnTo>
                  <a:pt x="0" y="203200"/>
                </a:lnTo>
                <a:cubicBezTo>
                  <a:pt x="0" y="91051"/>
                  <a:pt x="91051" y="0"/>
                  <a:pt x="203200" y="0"/>
                </a:cubicBezTo>
                <a:close/>
              </a:path>
            </a:pathLst>
          </a:custGeom>
          <a:solidFill>
            <a:srgbClr val="4A3F8C">
              <a:alpha val="30196"/>
            </a:srgbClr>
          </a:solidFill>
          <a:ln/>
        </p:spPr>
      </p:sp>
      <p:sp>
        <p:nvSpPr>
          <p:cNvPr id="24" name="Text 22"/>
          <p:cNvSpPr/>
          <p:nvPr/>
        </p:nvSpPr>
        <p:spPr>
          <a:xfrm>
            <a:off x="932590" y="6484938"/>
            <a:ext cx="177800" cy="254000"/>
          </a:xfrm>
          <a:prstGeom prst="rect">
            <a:avLst/>
          </a:prstGeom>
          <a:noFill/>
          <a:ln/>
        </p:spPr>
        <p:txBody>
          <a:bodyPr wrap="square" lIns="0" tIns="0" rIns="0" bIns="0" rtlCol="0" anchor="ctr"/>
          <a:lstStyle/>
          <a:p>
            <a:pPr>
              <a:lnSpc>
                <a:spcPct val="120000"/>
              </a:lnSpc>
            </a:pPr>
            <a:r>
              <a:rPr lang="en-US" sz="1400" b="1" dirty="0">
                <a:solidFill>
                  <a:srgbClr val="4A3F8C"/>
                </a:solidFill>
                <a:latin typeface="Quattrocento Sans" pitchFamily="34" charset="0"/>
                <a:ea typeface="Quattrocento Sans" pitchFamily="34" charset="-122"/>
                <a:cs typeface="Quattrocento Sans" pitchFamily="34" charset="-120"/>
              </a:rPr>
              <a:t>2</a:t>
            </a:r>
            <a:endParaRPr lang="en-US" sz="1600" dirty="0"/>
          </a:p>
        </p:txBody>
      </p:sp>
      <p:sp>
        <p:nvSpPr>
          <p:cNvPr id="25" name="Text 23"/>
          <p:cNvSpPr/>
          <p:nvPr/>
        </p:nvSpPr>
        <p:spPr>
          <a:xfrm>
            <a:off x="1333500" y="6357938"/>
            <a:ext cx="46990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Cloud-Based Storage</a:t>
            </a:r>
            <a:endParaRPr lang="en-US" sz="1600" dirty="0"/>
          </a:p>
        </p:txBody>
      </p:sp>
      <p:sp>
        <p:nvSpPr>
          <p:cNvPr id="26" name="Text 24"/>
          <p:cNvSpPr/>
          <p:nvPr/>
        </p:nvSpPr>
        <p:spPr>
          <a:xfrm>
            <a:off x="1333500" y="6713538"/>
            <a:ext cx="46863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Centralized digital solutions vulnerable to institutional failure</a:t>
            </a:r>
            <a:endParaRPr lang="en-US" sz="1600" dirty="0"/>
          </a:p>
        </p:txBody>
      </p:sp>
      <p:sp>
        <p:nvSpPr>
          <p:cNvPr id="27" name="Shape 25"/>
          <p:cNvSpPr/>
          <p:nvPr/>
        </p:nvSpPr>
        <p:spPr>
          <a:xfrm>
            <a:off x="774700" y="7586663"/>
            <a:ext cx="406400" cy="406400"/>
          </a:xfrm>
          <a:custGeom>
            <a:avLst/>
            <a:gdLst/>
            <a:ahLst/>
            <a:cxnLst/>
            <a:rect l="l" t="t" r="r" b="b"/>
            <a:pathLst>
              <a:path w="406400" h="406400">
                <a:moveTo>
                  <a:pt x="203200" y="0"/>
                </a:moveTo>
                <a:lnTo>
                  <a:pt x="203200" y="0"/>
                </a:lnTo>
                <a:cubicBezTo>
                  <a:pt x="315349" y="0"/>
                  <a:pt x="406400" y="91051"/>
                  <a:pt x="406400" y="203200"/>
                </a:cubicBezTo>
                <a:lnTo>
                  <a:pt x="406400" y="203200"/>
                </a:lnTo>
                <a:cubicBezTo>
                  <a:pt x="406400" y="315349"/>
                  <a:pt x="315349" y="406400"/>
                  <a:pt x="203200" y="406400"/>
                </a:cubicBezTo>
                <a:lnTo>
                  <a:pt x="203200" y="406400"/>
                </a:lnTo>
                <a:cubicBezTo>
                  <a:pt x="91051" y="406400"/>
                  <a:pt x="0" y="315349"/>
                  <a:pt x="0" y="203200"/>
                </a:cubicBezTo>
                <a:lnTo>
                  <a:pt x="0" y="203200"/>
                </a:lnTo>
                <a:cubicBezTo>
                  <a:pt x="0" y="91051"/>
                  <a:pt x="91051" y="0"/>
                  <a:pt x="203200" y="0"/>
                </a:cubicBezTo>
                <a:close/>
              </a:path>
            </a:pathLst>
          </a:custGeom>
          <a:solidFill>
            <a:srgbClr val="D4AF37">
              <a:alpha val="20000"/>
            </a:srgbClr>
          </a:solidFill>
          <a:ln/>
        </p:spPr>
      </p:sp>
      <p:sp>
        <p:nvSpPr>
          <p:cNvPr id="28" name="Text 26"/>
          <p:cNvSpPr/>
          <p:nvPr/>
        </p:nvSpPr>
        <p:spPr>
          <a:xfrm>
            <a:off x="930275" y="7662863"/>
            <a:ext cx="177800" cy="254000"/>
          </a:xfrm>
          <a:prstGeom prst="rect">
            <a:avLst/>
          </a:prstGeom>
          <a:noFill/>
          <a:ln/>
        </p:spPr>
        <p:txBody>
          <a:bodyPr wrap="square" lIns="0" tIns="0" rIns="0" bIns="0" rtlCol="0" anchor="ctr"/>
          <a:lstStyle/>
          <a:p>
            <a:pPr>
              <a:lnSpc>
                <a:spcPct val="120000"/>
              </a:lnSpc>
            </a:pPr>
            <a:r>
              <a:rPr lang="en-US" sz="1400" b="1" dirty="0">
                <a:solidFill>
                  <a:srgbClr val="D4AF37"/>
                </a:solidFill>
                <a:latin typeface="Quattrocento Sans" pitchFamily="34" charset="0"/>
                <a:ea typeface="Quattrocento Sans" pitchFamily="34" charset="-122"/>
                <a:cs typeface="Quattrocento Sans" pitchFamily="34" charset="-120"/>
              </a:rPr>
              <a:t>3</a:t>
            </a:r>
            <a:endParaRPr lang="en-US" sz="1600" dirty="0"/>
          </a:p>
        </p:txBody>
      </p:sp>
      <p:sp>
        <p:nvSpPr>
          <p:cNvPr id="29" name="Text 27"/>
          <p:cNvSpPr/>
          <p:nvPr/>
        </p:nvSpPr>
        <p:spPr>
          <a:xfrm>
            <a:off x="1333500" y="7535863"/>
            <a:ext cx="65278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Blockchain Spiritual Repositories</a:t>
            </a:r>
            <a:endParaRPr lang="en-US" sz="1600" dirty="0"/>
          </a:p>
        </p:txBody>
      </p:sp>
      <p:sp>
        <p:nvSpPr>
          <p:cNvPr id="30" name="Text 28"/>
          <p:cNvSpPr/>
          <p:nvPr/>
        </p:nvSpPr>
        <p:spPr>
          <a:xfrm>
            <a:off x="1333500" y="7891463"/>
            <a:ext cx="6515100" cy="508000"/>
          </a:xfrm>
          <a:prstGeom prst="rect">
            <a:avLst/>
          </a:prstGeom>
          <a:noFill/>
          <a:ln/>
        </p:spPr>
        <p:txBody>
          <a:bodyPr wrap="square" lIns="0" tIns="0" rIns="0" bIns="0" rtlCol="0" anchor="ctr"/>
          <a:lstStyle/>
          <a:p>
            <a:pPr>
              <a:lnSpc>
                <a:spcPct val="120000"/>
              </a:lnSpc>
            </a:pPr>
            <a:r>
              <a:rPr lang="en-US" sz="1400" dirty="0">
                <a:solidFill>
                  <a:srgbClr val="D4AF37"/>
                </a:solidFill>
                <a:highlight>
                  <a:srgbClr val="D4AF37">
                    <a:alpha val="20000"/>
                  </a:srgbClr>
                </a:highlight>
                <a:latin typeface="Quattrocento Sans" pitchFamily="34" charset="0"/>
                <a:ea typeface="Quattrocento Sans" pitchFamily="34" charset="-122"/>
                <a:cs typeface="Quattrocento Sans" pitchFamily="34" charset="-120"/>
              </a:rPr>
              <a:t>AMONEY's innovation: </a:t>
            </a:r>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Decentralized architecture ensuring spiritual assets persist as long as blockchain operates</a:t>
            </a:r>
            <a:endParaRPr lang="en-US" sz="1600" dirty="0"/>
          </a:p>
        </p:txBody>
      </p:sp>
      <p:sp>
        <p:nvSpPr>
          <p:cNvPr id="31" name="Shape 29"/>
          <p:cNvSpPr/>
          <p:nvPr/>
        </p:nvSpPr>
        <p:spPr>
          <a:xfrm>
            <a:off x="8235950" y="4127500"/>
            <a:ext cx="7505700" cy="4813300"/>
          </a:xfrm>
          <a:custGeom>
            <a:avLst/>
            <a:gdLst/>
            <a:ahLst/>
            <a:cxnLst/>
            <a:rect l="l" t="t" r="r" b="b"/>
            <a:pathLst>
              <a:path w="7505700" h="4813300">
                <a:moveTo>
                  <a:pt x="152389" y="0"/>
                </a:moveTo>
                <a:lnTo>
                  <a:pt x="7353311" y="0"/>
                </a:lnTo>
                <a:cubicBezTo>
                  <a:pt x="7437473" y="0"/>
                  <a:pt x="7505700" y="68227"/>
                  <a:pt x="7505700" y="152389"/>
                </a:cubicBezTo>
                <a:lnTo>
                  <a:pt x="7505700" y="4660911"/>
                </a:lnTo>
                <a:cubicBezTo>
                  <a:pt x="7505700" y="4745073"/>
                  <a:pt x="7437473" y="4813300"/>
                  <a:pt x="7353311" y="4813300"/>
                </a:cubicBezTo>
                <a:lnTo>
                  <a:pt x="152389" y="4813300"/>
                </a:lnTo>
                <a:cubicBezTo>
                  <a:pt x="68227" y="4813300"/>
                  <a:pt x="0" y="4745073"/>
                  <a:pt x="0" y="4660911"/>
                </a:cubicBezTo>
                <a:lnTo>
                  <a:pt x="0" y="152389"/>
                </a:lnTo>
                <a:cubicBezTo>
                  <a:pt x="0" y="68283"/>
                  <a:pt x="68283" y="0"/>
                  <a:pt x="152389" y="0"/>
                </a:cubicBezTo>
                <a:close/>
              </a:path>
            </a:pathLst>
          </a:custGeom>
          <a:gradFill rotWithShape="1" flip="none">
            <a:gsLst>
              <a:gs pos="0">
                <a:srgbClr val="1A1A2E"/>
              </a:gs>
              <a:gs pos="100000">
                <a:srgbClr val="4A3F8C">
                  <a:alpha val="20000"/>
                </a:srgbClr>
              </a:gs>
            </a:gsLst>
            <a:lin ang="2700000" scaled="1"/>
          </a:gradFill>
          <a:ln w="12700">
            <a:solidFill>
              <a:srgbClr val="D4AF37">
                <a:alpha val="30196"/>
              </a:srgbClr>
            </a:solidFill>
            <a:prstDash val="solid"/>
          </a:ln>
        </p:spPr>
      </p:sp>
      <p:sp>
        <p:nvSpPr>
          <p:cNvPr id="32" name="Shape 30"/>
          <p:cNvSpPr/>
          <p:nvPr/>
        </p:nvSpPr>
        <p:spPr>
          <a:xfrm>
            <a:off x="8543925" y="4438650"/>
            <a:ext cx="222250" cy="254000"/>
          </a:xfrm>
          <a:custGeom>
            <a:avLst/>
            <a:gdLst/>
            <a:ahLst/>
            <a:cxnLst/>
            <a:rect l="l" t="t" r="r" b="b"/>
            <a:pathLst>
              <a:path w="222250" h="254000">
                <a:moveTo>
                  <a:pt x="0" y="107156"/>
                </a:moveTo>
                <a:cubicBezTo>
                  <a:pt x="0" y="74265"/>
                  <a:pt x="26640" y="47625"/>
                  <a:pt x="59531" y="47625"/>
                </a:cubicBezTo>
                <a:lnTo>
                  <a:pt x="63500" y="47625"/>
                </a:lnTo>
                <a:cubicBezTo>
                  <a:pt x="72281" y="47625"/>
                  <a:pt x="79375" y="54719"/>
                  <a:pt x="79375" y="63500"/>
                </a:cubicBezTo>
                <a:cubicBezTo>
                  <a:pt x="79375" y="72281"/>
                  <a:pt x="72281" y="79375"/>
                  <a:pt x="63500" y="79375"/>
                </a:cubicBezTo>
                <a:lnTo>
                  <a:pt x="59531" y="79375"/>
                </a:lnTo>
                <a:cubicBezTo>
                  <a:pt x="44202" y="79375"/>
                  <a:pt x="31750" y="91827"/>
                  <a:pt x="31750" y="107156"/>
                </a:cubicBezTo>
                <a:lnTo>
                  <a:pt x="31750" y="111125"/>
                </a:lnTo>
                <a:lnTo>
                  <a:pt x="63500" y="111125"/>
                </a:lnTo>
                <a:cubicBezTo>
                  <a:pt x="81012" y="111125"/>
                  <a:pt x="95250" y="125363"/>
                  <a:pt x="95250" y="142875"/>
                </a:cubicBezTo>
                <a:lnTo>
                  <a:pt x="95250" y="174625"/>
                </a:lnTo>
                <a:cubicBezTo>
                  <a:pt x="95250" y="192137"/>
                  <a:pt x="81012" y="206375"/>
                  <a:pt x="63500" y="206375"/>
                </a:cubicBezTo>
                <a:lnTo>
                  <a:pt x="31750" y="206375"/>
                </a:lnTo>
                <a:cubicBezTo>
                  <a:pt x="14238" y="206375"/>
                  <a:pt x="0" y="192137"/>
                  <a:pt x="0" y="174625"/>
                </a:cubicBezTo>
                <a:lnTo>
                  <a:pt x="0" y="107156"/>
                </a:lnTo>
                <a:close/>
                <a:moveTo>
                  <a:pt x="127000" y="107156"/>
                </a:moveTo>
                <a:cubicBezTo>
                  <a:pt x="127000" y="74265"/>
                  <a:pt x="153640" y="47625"/>
                  <a:pt x="186531" y="47625"/>
                </a:cubicBezTo>
                <a:lnTo>
                  <a:pt x="190500" y="47625"/>
                </a:lnTo>
                <a:cubicBezTo>
                  <a:pt x="199281" y="47625"/>
                  <a:pt x="206375" y="54719"/>
                  <a:pt x="206375" y="63500"/>
                </a:cubicBezTo>
                <a:cubicBezTo>
                  <a:pt x="206375" y="72281"/>
                  <a:pt x="199281" y="79375"/>
                  <a:pt x="190500" y="79375"/>
                </a:cubicBezTo>
                <a:lnTo>
                  <a:pt x="186531" y="79375"/>
                </a:lnTo>
                <a:cubicBezTo>
                  <a:pt x="171202" y="79375"/>
                  <a:pt x="158750" y="91827"/>
                  <a:pt x="158750" y="107156"/>
                </a:cubicBezTo>
                <a:lnTo>
                  <a:pt x="158750" y="111125"/>
                </a:lnTo>
                <a:lnTo>
                  <a:pt x="190500" y="111125"/>
                </a:lnTo>
                <a:cubicBezTo>
                  <a:pt x="208012" y="111125"/>
                  <a:pt x="222250" y="125363"/>
                  <a:pt x="222250" y="142875"/>
                </a:cubicBezTo>
                <a:lnTo>
                  <a:pt x="222250" y="174625"/>
                </a:lnTo>
                <a:cubicBezTo>
                  <a:pt x="222250" y="192137"/>
                  <a:pt x="208012" y="206375"/>
                  <a:pt x="190500" y="206375"/>
                </a:cubicBezTo>
                <a:lnTo>
                  <a:pt x="158750" y="206375"/>
                </a:lnTo>
                <a:cubicBezTo>
                  <a:pt x="141238" y="206375"/>
                  <a:pt x="127000" y="192137"/>
                  <a:pt x="127000" y="174625"/>
                </a:cubicBezTo>
                <a:lnTo>
                  <a:pt x="127000" y="107156"/>
                </a:lnTo>
                <a:close/>
              </a:path>
            </a:pathLst>
          </a:custGeom>
          <a:solidFill>
            <a:srgbClr val="4A3F8C"/>
          </a:solidFill>
          <a:ln/>
        </p:spPr>
      </p:sp>
      <p:sp>
        <p:nvSpPr>
          <p:cNvPr id="33" name="Text 31"/>
          <p:cNvSpPr/>
          <p:nvPr/>
        </p:nvSpPr>
        <p:spPr>
          <a:xfrm>
            <a:off x="8813800" y="4387850"/>
            <a:ext cx="6794500" cy="355600"/>
          </a:xfrm>
          <a:prstGeom prst="rect">
            <a:avLst/>
          </a:prstGeom>
          <a:noFill/>
          <a:ln/>
        </p:spPr>
        <p:txBody>
          <a:bodyPr wrap="square" lIns="0" tIns="0" rIns="0" bIns="0" rtlCol="0" anchor="ctr"/>
          <a:lstStyle/>
          <a:p>
            <a:pPr>
              <a:lnSpc>
                <a:spcPct val="120000"/>
              </a:lnSpc>
            </a:pPr>
            <a:r>
              <a:rPr lang="en-US" sz="2000" b="1" dirty="0">
                <a:solidFill>
                  <a:srgbClr val="4A3F8C"/>
                </a:solidFill>
                <a:latin typeface="Liter" pitchFamily="34" charset="0"/>
                <a:ea typeface="Liter" pitchFamily="34" charset="-122"/>
                <a:cs typeface="Liter" pitchFamily="34" charset="-120"/>
              </a:rPr>
              <a:t>Core Philosophy</a:t>
            </a:r>
            <a:endParaRPr lang="en-US" sz="1600" dirty="0"/>
          </a:p>
        </p:txBody>
      </p:sp>
      <p:sp>
        <p:nvSpPr>
          <p:cNvPr id="34" name="Shape 32"/>
          <p:cNvSpPr/>
          <p:nvPr/>
        </p:nvSpPr>
        <p:spPr>
          <a:xfrm>
            <a:off x="8521700" y="4895850"/>
            <a:ext cx="6959600" cy="2667000"/>
          </a:xfrm>
          <a:custGeom>
            <a:avLst/>
            <a:gdLst/>
            <a:ahLst/>
            <a:cxnLst/>
            <a:rect l="l" t="t" r="r" b="b"/>
            <a:pathLst>
              <a:path w="6959600" h="2667000">
                <a:moveTo>
                  <a:pt x="50800" y="0"/>
                </a:moveTo>
                <a:lnTo>
                  <a:pt x="6857987" y="0"/>
                </a:lnTo>
                <a:cubicBezTo>
                  <a:pt x="6914106" y="0"/>
                  <a:pt x="6959600" y="45494"/>
                  <a:pt x="6959600" y="101613"/>
                </a:cubicBezTo>
                <a:lnTo>
                  <a:pt x="6959600" y="2565387"/>
                </a:lnTo>
                <a:cubicBezTo>
                  <a:pt x="6959600" y="2621506"/>
                  <a:pt x="6914106" y="2667000"/>
                  <a:pt x="6857987" y="2667000"/>
                </a:cubicBezTo>
                <a:lnTo>
                  <a:pt x="50800" y="2667000"/>
                </a:lnTo>
                <a:cubicBezTo>
                  <a:pt x="22744" y="2667000"/>
                  <a:pt x="0" y="2644256"/>
                  <a:pt x="0" y="2616200"/>
                </a:cubicBezTo>
                <a:lnTo>
                  <a:pt x="0" y="50800"/>
                </a:lnTo>
                <a:cubicBezTo>
                  <a:pt x="0" y="22763"/>
                  <a:pt x="22763" y="0"/>
                  <a:pt x="50800" y="0"/>
                </a:cubicBezTo>
                <a:close/>
              </a:path>
            </a:pathLst>
          </a:custGeom>
          <a:solidFill>
            <a:srgbClr val="0F0F1A"/>
          </a:solidFill>
          <a:ln/>
        </p:spPr>
      </p:sp>
      <p:sp>
        <p:nvSpPr>
          <p:cNvPr id="35" name="Shape 33"/>
          <p:cNvSpPr/>
          <p:nvPr/>
        </p:nvSpPr>
        <p:spPr>
          <a:xfrm>
            <a:off x="8521700" y="4895850"/>
            <a:ext cx="50800" cy="2667000"/>
          </a:xfrm>
          <a:custGeom>
            <a:avLst/>
            <a:gdLst/>
            <a:ahLst/>
            <a:cxnLst/>
            <a:rect l="l" t="t" r="r" b="b"/>
            <a:pathLst>
              <a:path w="50800" h="2667000">
                <a:moveTo>
                  <a:pt x="50800" y="0"/>
                </a:moveTo>
                <a:lnTo>
                  <a:pt x="50800" y="0"/>
                </a:lnTo>
                <a:lnTo>
                  <a:pt x="50800" y="2667000"/>
                </a:lnTo>
                <a:lnTo>
                  <a:pt x="50800" y="2667000"/>
                </a:lnTo>
                <a:cubicBezTo>
                  <a:pt x="22763" y="2667000"/>
                  <a:pt x="0" y="2644237"/>
                  <a:pt x="0" y="2616200"/>
                </a:cubicBezTo>
                <a:lnTo>
                  <a:pt x="0" y="50800"/>
                </a:lnTo>
                <a:cubicBezTo>
                  <a:pt x="0" y="22763"/>
                  <a:pt x="22763" y="0"/>
                  <a:pt x="50800" y="0"/>
                </a:cubicBezTo>
                <a:close/>
              </a:path>
            </a:pathLst>
          </a:custGeom>
          <a:solidFill>
            <a:srgbClr val="D4AF37"/>
          </a:solidFill>
          <a:ln/>
        </p:spPr>
      </p:sp>
      <p:sp>
        <p:nvSpPr>
          <p:cNvPr id="36" name="Text 34"/>
          <p:cNvSpPr/>
          <p:nvPr/>
        </p:nvSpPr>
        <p:spPr>
          <a:xfrm>
            <a:off x="8750300" y="5099050"/>
            <a:ext cx="6642100" cy="1854200"/>
          </a:xfrm>
          <a:prstGeom prst="rect">
            <a:avLst/>
          </a:prstGeom>
          <a:noFill/>
          <a:ln/>
        </p:spPr>
        <p:txBody>
          <a:bodyPr wrap="square" lIns="0" tIns="0" rIns="0" bIns="0" rtlCol="0" anchor="ctr"/>
          <a:lstStyle/>
          <a:p>
            <a:pPr>
              <a:lnSpc>
                <a:spcPct val="140000"/>
              </a:lnSpc>
            </a:pPr>
            <a:r>
              <a:rPr lang="en-US" sz="1800" dirty="0">
                <a:solidFill>
                  <a:srgbClr val="F5F5F5">
                    <a:alpha val="90000"/>
                  </a:srgbClr>
                </a:solidFill>
                <a:latin typeface="Quattrocento Sans" pitchFamily="34" charset="0"/>
                <a:ea typeface="Quattrocento Sans" pitchFamily="34" charset="-122"/>
                <a:cs typeface="Quattrocento Sans" pitchFamily="34" charset="-120"/>
              </a:rPr>
              <a:t>"Unlike previous digital preservation attempts that relied on institutional continuity, AMONEY's decentralized architecture ensures that spiritual assets persist as long as the underlying blockchain network operates, theoretically extending preservation timelines from decades to centuries."</a:t>
            </a:r>
            <a:endParaRPr lang="en-US" sz="1600" dirty="0"/>
          </a:p>
        </p:txBody>
      </p:sp>
      <p:sp>
        <p:nvSpPr>
          <p:cNvPr id="37" name="Shape 35"/>
          <p:cNvSpPr/>
          <p:nvPr/>
        </p:nvSpPr>
        <p:spPr>
          <a:xfrm>
            <a:off x="8753475" y="7146925"/>
            <a:ext cx="222250" cy="177800"/>
          </a:xfrm>
          <a:custGeom>
            <a:avLst/>
            <a:gdLst/>
            <a:ahLst/>
            <a:cxnLst/>
            <a:rect l="l" t="t" r="r" b="b"/>
            <a:pathLst>
              <a:path w="222250" h="177800">
                <a:moveTo>
                  <a:pt x="0" y="88900"/>
                </a:moveTo>
                <a:cubicBezTo>
                  <a:pt x="0" y="58202"/>
                  <a:pt x="24864" y="33337"/>
                  <a:pt x="55563" y="33337"/>
                </a:cubicBezTo>
                <a:cubicBezTo>
                  <a:pt x="73065" y="33337"/>
                  <a:pt x="89525" y="41568"/>
                  <a:pt x="100013" y="55563"/>
                </a:cubicBezTo>
                <a:lnTo>
                  <a:pt x="111125" y="70391"/>
                </a:lnTo>
                <a:lnTo>
                  <a:pt x="122238" y="55563"/>
                </a:lnTo>
                <a:cubicBezTo>
                  <a:pt x="132725" y="41568"/>
                  <a:pt x="149185" y="33337"/>
                  <a:pt x="166688" y="33337"/>
                </a:cubicBezTo>
                <a:cubicBezTo>
                  <a:pt x="197386" y="33337"/>
                  <a:pt x="222250" y="58202"/>
                  <a:pt x="222250" y="88900"/>
                </a:cubicBezTo>
                <a:cubicBezTo>
                  <a:pt x="222250" y="119598"/>
                  <a:pt x="197386" y="144463"/>
                  <a:pt x="166688" y="144463"/>
                </a:cubicBezTo>
                <a:cubicBezTo>
                  <a:pt x="149185" y="144463"/>
                  <a:pt x="132725" y="136232"/>
                  <a:pt x="122238" y="122238"/>
                </a:cubicBezTo>
                <a:lnTo>
                  <a:pt x="111125" y="107409"/>
                </a:lnTo>
                <a:lnTo>
                  <a:pt x="100013" y="122238"/>
                </a:lnTo>
                <a:cubicBezTo>
                  <a:pt x="89525" y="136232"/>
                  <a:pt x="73065" y="144463"/>
                  <a:pt x="55563" y="144463"/>
                </a:cubicBezTo>
                <a:cubicBezTo>
                  <a:pt x="24864" y="144463"/>
                  <a:pt x="0" y="119598"/>
                  <a:pt x="0" y="88900"/>
                </a:cubicBezTo>
                <a:close/>
                <a:moveTo>
                  <a:pt x="97234" y="88900"/>
                </a:moveTo>
                <a:lnTo>
                  <a:pt x="82233" y="68898"/>
                </a:lnTo>
                <a:cubicBezTo>
                  <a:pt x="75947" y="60494"/>
                  <a:pt x="66050" y="55563"/>
                  <a:pt x="55563" y="55563"/>
                </a:cubicBezTo>
                <a:cubicBezTo>
                  <a:pt x="37157" y="55563"/>
                  <a:pt x="22225" y="70495"/>
                  <a:pt x="22225" y="88900"/>
                </a:cubicBezTo>
                <a:cubicBezTo>
                  <a:pt x="22225" y="107305"/>
                  <a:pt x="37157" y="122238"/>
                  <a:pt x="55563" y="122238"/>
                </a:cubicBezTo>
                <a:cubicBezTo>
                  <a:pt x="66050" y="122238"/>
                  <a:pt x="75947" y="117306"/>
                  <a:pt x="82233" y="108903"/>
                </a:cubicBezTo>
                <a:lnTo>
                  <a:pt x="97234" y="88900"/>
                </a:lnTo>
                <a:close/>
                <a:moveTo>
                  <a:pt x="125016" y="88900"/>
                </a:moveTo>
                <a:lnTo>
                  <a:pt x="140017" y="108903"/>
                </a:lnTo>
                <a:cubicBezTo>
                  <a:pt x="146303" y="117306"/>
                  <a:pt x="156200" y="122238"/>
                  <a:pt x="166688" y="122238"/>
                </a:cubicBezTo>
                <a:cubicBezTo>
                  <a:pt x="185093" y="122238"/>
                  <a:pt x="200025" y="107305"/>
                  <a:pt x="200025" y="88900"/>
                </a:cubicBezTo>
                <a:cubicBezTo>
                  <a:pt x="200025" y="70495"/>
                  <a:pt x="185093" y="55563"/>
                  <a:pt x="166688" y="55563"/>
                </a:cubicBezTo>
                <a:cubicBezTo>
                  <a:pt x="156200" y="55563"/>
                  <a:pt x="146303" y="60494"/>
                  <a:pt x="140017" y="68898"/>
                </a:cubicBezTo>
                <a:lnTo>
                  <a:pt x="125016" y="88900"/>
                </a:lnTo>
                <a:close/>
              </a:path>
            </a:pathLst>
          </a:custGeom>
          <a:solidFill>
            <a:srgbClr val="D4AF37"/>
          </a:solidFill>
          <a:ln/>
        </p:spPr>
      </p:sp>
      <p:sp>
        <p:nvSpPr>
          <p:cNvPr id="38" name="Text 36"/>
          <p:cNvSpPr/>
          <p:nvPr/>
        </p:nvSpPr>
        <p:spPr>
          <a:xfrm>
            <a:off x="9074150" y="7108825"/>
            <a:ext cx="1778000" cy="254000"/>
          </a:xfrm>
          <a:prstGeom prst="rect">
            <a:avLst/>
          </a:prstGeom>
          <a:noFill/>
          <a:ln/>
        </p:spPr>
        <p:txBody>
          <a:bodyPr wrap="square" lIns="0" tIns="0" rIns="0" bIns="0" rtlCol="0" anchor="ctr"/>
          <a:lstStyle/>
          <a:p>
            <a:pPr>
              <a:lnSpc>
                <a:spcPct val="120000"/>
              </a:lnSpc>
            </a:pPr>
            <a:r>
              <a:rPr lang="en-US" sz="1400" dirty="0">
                <a:solidFill>
                  <a:srgbClr val="F5F5F5">
                    <a:alpha val="60000"/>
                  </a:srgbClr>
                </a:solidFill>
                <a:latin typeface="Quattrocento Sans" pitchFamily="34" charset="0"/>
                <a:ea typeface="Quattrocento Sans" pitchFamily="34" charset="-122"/>
                <a:cs typeface="Quattrocento Sans" pitchFamily="34" charset="-120"/>
              </a:rPr>
              <a:t>AMONEY Whitepaper</a:t>
            </a:r>
            <a:endParaRPr lang="en-US" sz="1600" dirty="0"/>
          </a:p>
        </p:txBody>
      </p:sp>
      <p:sp>
        <p:nvSpPr>
          <p:cNvPr id="39" name="Shape 37"/>
          <p:cNvSpPr/>
          <p:nvPr/>
        </p:nvSpPr>
        <p:spPr>
          <a:xfrm>
            <a:off x="8496300" y="7718425"/>
            <a:ext cx="3416300" cy="965200"/>
          </a:xfrm>
          <a:custGeom>
            <a:avLst/>
            <a:gdLst/>
            <a:ahLst/>
            <a:cxnLst/>
            <a:rect l="l" t="t" r="r" b="b"/>
            <a:pathLst>
              <a:path w="3416300" h="965200">
                <a:moveTo>
                  <a:pt x="101597" y="0"/>
                </a:moveTo>
                <a:lnTo>
                  <a:pt x="3314703" y="0"/>
                </a:lnTo>
                <a:cubicBezTo>
                  <a:pt x="3370813" y="0"/>
                  <a:pt x="3416300" y="45487"/>
                  <a:pt x="3416300" y="101597"/>
                </a:cubicBezTo>
                <a:lnTo>
                  <a:pt x="3416300" y="863603"/>
                </a:lnTo>
                <a:cubicBezTo>
                  <a:pt x="3416300" y="919713"/>
                  <a:pt x="3370813" y="965200"/>
                  <a:pt x="3314703" y="965200"/>
                </a:cubicBezTo>
                <a:lnTo>
                  <a:pt x="101597" y="965200"/>
                </a:lnTo>
                <a:cubicBezTo>
                  <a:pt x="45487" y="965200"/>
                  <a:pt x="0" y="919713"/>
                  <a:pt x="0" y="863603"/>
                </a:cubicBezTo>
                <a:lnTo>
                  <a:pt x="0" y="101597"/>
                </a:lnTo>
                <a:cubicBezTo>
                  <a:pt x="0" y="45487"/>
                  <a:pt x="45487" y="0"/>
                  <a:pt x="101597" y="0"/>
                </a:cubicBezTo>
                <a:close/>
              </a:path>
            </a:pathLst>
          </a:custGeom>
          <a:solidFill>
            <a:srgbClr val="0F0F1A"/>
          </a:solidFill>
          <a:ln/>
        </p:spPr>
      </p:sp>
      <p:sp>
        <p:nvSpPr>
          <p:cNvPr id="40" name="Text 38"/>
          <p:cNvSpPr/>
          <p:nvPr/>
        </p:nvSpPr>
        <p:spPr>
          <a:xfrm>
            <a:off x="8572500" y="7870825"/>
            <a:ext cx="3263900" cy="406400"/>
          </a:xfrm>
          <a:prstGeom prst="rect">
            <a:avLst/>
          </a:prstGeom>
          <a:noFill/>
          <a:ln/>
        </p:spPr>
        <p:txBody>
          <a:bodyPr wrap="square" lIns="0" tIns="0" rIns="0" bIns="0" rtlCol="0" anchor="ctr"/>
          <a:lstStyle/>
          <a:p>
            <a:pPr algn="ctr">
              <a:lnSpc>
                <a:spcPct val="110000"/>
              </a:lnSpc>
            </a:pPr>
            <a:r>
              <a:rPr lang="en-US" sz="2400" b="1" dirty="0">
                <a:solidFill>
                  <a:srgbClr val="D4AF37"/>
                </a:solidFill>
                <a:latin typeface="Oranienbaum" pitchFamily="34" charset="0"/>
                <a:ea typeface="Oranienbaum" pitchFamily="34" charset="-122"/>
                <a:cs typeface="Oranienbaum" pitchFamily="34" charset="-120"/>
              </a:rPr>
              <a:t>Decades → Centuries</a:t>
            </a:r>
            <a:endParaRPr lang="en-US" sz="1600" dirty="0"/>
          </a:p>
        </p:txBody>
      </p:sp>
      <p:sp>
        <p:nvSpPr>
          <p:cNvPr id="41" name="Text 39"/>
          <p:cNvSpPr/>
          <p:nvPr/>
        </p:nvSpPr>
        <p:spPr>
          <a:xfrm>
            <a:off x="8610600" y="8328025"/>
            <a:ext cx="3187700" cy="203200"/>
          </a:xfrm>
          <a:prstGeom prst="rect">
            <a:avLst/>
          </a:prstGeom>
          <a:noFill/>
          <a:ln/>
        </p:spPr>
        <p:txBody>
          <a:bodyPr wrap="square" lIns="0" tIns="0" rIns="0" bIns="0" rtlCol="0" anchor="ctr"/>
          <a:lstStyle/>
          <a:p>
            <a:pPr algn="ct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Extended Preservation</a:t>
            </a:r>
            <a:endParaRPr lang="en-US" sz="1600" dirty="0"/>
          </a:p>
        </p:txBody>
      </p:sp>
      <p:sp>
        <p:nvSpPr>
          <p:cNvPr id="42" name="Shape 40"/>
          <p:cNvSpPr/>
          <p:nvPr/>
        </p:nvSpPr>
        <p:spPr>
          <a:xfrm>
            <a:off x="12065000" y="7718425"/>
            <a:ext cx="3416300" cy="965200"/>
          </a:xfrm>
          <a:custGeom>
            <a:avLst/>
            <a:gdLst/>
            <a:ahLst/>
            <a:cxnLst/>
            <a:rect l="l" t="t" r="r" b="b"/>
            <a:pathLst>
              <a:path w="3416300" h="965200">
                <a:moveTo>
                  <a:pt x="101597" y="0"/>
                </a:moveTo>
                <a:lnTo>
                  <a:pt x="3314703" y="0"/>
                </a:lnTo>
                <a:cubicBezTo>
                  <a:pt x="3370813" y="0"/>
                  <a:pt x="3416300" y="45487"/>
                  <a:pt x="3416300" y="101597"/>
                </a:cubicBezTo>
                <a:lnTo>
                  <a:pt x="3416300" y="863603"/>
                </a:lnTo>
                <a:cubicBezTo>
                  <a:pt x="3416300" y="919713"/>
                  <a:pt x="3370813" y="965200"/>
                  <a:pt x="3314703" y="965200"/>
                </a:cubicBezTo>
                <a:lnTo>
                  <a:pt x="101597" y="965200"/>
                </a:lnTo>
                <a:cubicBezTo>
                  <a:pt x="45487" y="965200"/>
                  <a:pt x="0" y="919713"/>
                  <a:pt x="0" y="863603"/>
                </a:cubicBezTo>
                <a:lnTo>
                  <a:pt x="0" y="101597"/>
                </a:lnTo>
                <a:cubicBezTo>
                  <a:pt x="0" y="45487"/>
                  <a:pt x="45487" y="0"/>
                  <a:pt x="101597" y="0"/>
                </a:cubicBezTo>
                <a:close/>
              </a:path>
            </a:pathLst>
          </a:custGeom>
          <a:solidFill>
            <a:srgbClr val="0F0F1A"/>
          </a:solidFill>
          <a:ln/>
        </p:spPr>
      </p:sp>
      <p:sp>
        <p:nvSpPr>
          <p:cNvPr id="43" name="Text 41"/>
          <p:cNvSpPr/>
          <p:nvPr/>
        </p:nvSpPr>
        <p:spPr>
          <a:xfrm>
            <a:off x="12141200" y="7870825"/>
            <a:ext cx="3263900" cy="406400"/>
          </a:xfrm>
          <a:prstGeom prst="rect">
            <a:avLst/>
          </a:prstGeom>
          <a:noFill/>
          <a:ln/>
        </p:spPr>
        <p:txBody>
          <a:bodyPr wrap="square" lIns="0" tIns="0" rIns="0" bIns="0" rtlCol="0" anchor="ctr"/>
          <a:lstStyle/>
          <a:p>
            <a:pPr algn="ctr">
              <a:lnSpc>
                <a:spcPct val="110000"/>
              </a:lnSpc>
            </a:pPr>
            <a:r>
              <a:rPr lang="en-US" sz="2400" b="1" dirty="0">
                <a:solidFill>
                  <a:srgbClr val="4A3F8C"/>
                </a:solidFill>
                <a:latin typeface="Oranienbaum" pitchFamily="34" charset="0"/>
                <a:ea typeface="Oranienbaum" pitchFamily="34" charset="-122"/>
                <a:cs typeface="Oranienbaum" pitchFamily="34" charset="-120"/>
              </a:rPr>
              <a:t>100% Immutable</a:t>
            </a:r>
            <a:endParaRPr lang="en-US" sz="1600" dirty="0"/>
          </a:p>
        </p:txBody>
      </p:sp>
      <p:sp>
        <p:nvSpPr>
          <p:cNvPr id="44" name="Text 42"/>
          <p:cNvSpPr/>
          <p:nvPr/>
        </p:nvSpPr>
        <p:spPr>
          <a:xfrm>
            <a:off x="12179300" y="8328025"/>
            <a:ext cx="3187700" cy="203200"/>
          </a:xfrm>
          <a:prstGeom prst="rect">
            <a:avLst/>
          </a:prstGeom>
          <a:noFill/>
          <a:ln/>
        </p:spPr>
        <p:txBody>
          <a:bodyPr wrap="square" lIns="0" tIns="0" rIns="0" bIns="0" rtlCol="0" anchor="ctr"/>
          <a:lstStyle/>
          <a:p>
            <a:pPr algn="ct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Blockchain Security</a:t>
            </a:r>
            <a:endParaRPr lang="en-US" sz="1600" dirty="0"/>
          </a:p>
        </p:txBody>
      </p:sp>
    </p:spTree>
  </p:cSld>
  <p:clrMapOvr>
    <a:masterClrMapping/>
  </p:clrMapOvr>
  <p:transition>
    <p:fade/>
    <p:spd val="med"/>
  </p:transition>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F0F1A"/>
        </a:solidFill>
      </p:bgPr>
    </p:bg>
    <p:spTree>
      <p:nvGrpSpPr>
        <p:cNvPr id="1" name=""/>
        <p:cNvGrpSpPr/>
        <p:nvPr/>
      </p:nvGrpSpPr>
      <p:grpSpPr>
        <a:xfrm>
          <a:off x="0" y="0"/>
          <a:ext cx="0" cy="0"/>
          <a:chOff x="0" y="0"/>
          <a:chExt cx="0" cy="0"/>
        </a:xfrm>
      </p:grpSpPr>
      <p:pic>
        <p:nvPicPr>
          <p:cNvPr id="2" name="Image 0" descr="https://kimi-web-img.moonshot.cn/img/cdn.pixabay.com/eb82abfde0d75747e519d21dd1ac37fc5160aa64.jpg">    </p:cNvPr>
          <p:cNvPicPr>
            <a:picLocks noChangeAspect="1"/>
          </p:cNvPicPr>
          <p:nvPr/>
        </p:nvPicPr>
        <p:blipFill>
          <a:blip r:embed="rId1">
            <a:alphaModFix amt="15000"/>
          </a:blip>
          <a:srcRect l="0" r="0" t="7547" b="7547"/>
          <a:stretch/>
        </p:blipFill>
        <p:spPr>
          <a:xfrm>
            <a:off x="0" y="0"/>
            <a:ext cx="16256000" cy="9144000"/>
          </a:xfrm>
          <a:prstGeom prst="roundRect">
            <a:avLst>
              <a:gd name="adj" fmla="val 0"/>
            </a:avLst>
          </a:prstGeom>
        </p:spPr>
      </p:pic>
      <p:sp>
        <p:nvSpPr>
          <p:cNvPr id="3" name="Text 0"/>
          <p:cNvSpPr/>
          <p:nvPr/>
        </p:nvSpPr>
        <p:spPr>
          <a:xfrm>
            <a:off x="508000" y="508000"/>
            <a:ext cx="15328900" cy="254000"/>
          </a:xfrm>
          <a:prstGeom prst="rect">
            <a:avLst/>
          </a:prstGeom>
          <a:noFill/>
          <a:ln/>
        </p:spPr>
        <p:txBody>
          <a:bodyPr wrap="square" lIns="0" tIns="0" rIns="0" bIns="0" rtlCol="0" anchor="ctr"/>
          <a:lstStyle/>
          <a:p>
            <a:pPr>
              <a:lnSpc>
                <a:spcPct val="120000"/>
              </a:lnSpc>
            </a:pPr>
            <a:r>
              <a:rPr lang="en-US" sz="1400" b="1" spc="140" kern="0" dirty="0">
                <a:solidFill>
                  <a:srgbClr val="D4AF37"/>
                </a:solidFill>
                <a:latin typeface="Liter" pitchFamily="34" charset="0"/>
                <a:ea typeface="Liter" pitchFamily="34" charset="-122"/>
                <a:cs typeface="Liter" pitchFamily="34" charset="-120"/>
              </a:rPr>
              <a:t>CORE ARCHITECTURE</a:t>
            </a:r>
            <a:endParaRPr lang="en-US" sz="1600" dirty="0"/>
          </a:p>
        </p:txBody>
      </p:sp>
      <p:sp>
        <p:nvSpPr>
          <p:cNvPr id="4" name="Text 1"/>
          <p:cNvSpPr/>
          <p:nvPr/>
        </p:nvSpPr>
        <p:spPr>
          <a:xfrm>
            <a:off x="508000" y="863600"/>
            <a:ext cx="15468600" cy="571500"/>
          </a:xfrm>
          <a:prstGeom prst="rect">
            <a:avLst/>
          </a:prstGeom>
          <a:noFill/>
          <a:ln/>
        </p:spPr>
        <p:txBody>
          <a:bodyPr wrap="square" lIns="0" tIns="0" rIns="0" bIns="0" rtlCol="0" anchor="ctr"/>
          <a:lstStyle/>
          <a:p>
            <a:pPr>
              <a:lnSpc>
                <a:spcPct val="100000"/>
              </a:lnSpc>
            </a:pPr>
            <a:r>
              <a:rPr lang="en-US" sz="3600" b="1" dirty="0">
                <a:solidFill>
                  <a:srgbClr val="F5F5F5"/>
                </a:solidFill>
                <a:latin typeface="Oranienbaum" pitchFamily="34" charset="0"/>
                <a:ea typeface="Oranienbaum" pitchFamily="34" charset="-122"/>
                <a:cs typeface="Oranienbaum" pitchFamily="34" charset="-120"/>
              </a:rPr>
              <a:t>Spiritual Heritage Vault: Sacred Custody System</a:t>
            </a:r>
            <a:endParaRPr lang="en-US" sz="1600" dirty="0"/>
          </a:p>
        </p:txBody>
      </p:sp>
      <p:sp>
        <p:nvSpPr>
          <p:cNvPr id="5" name="Shape 2"/>
          <p:cNvSpPr/>
          <p:nvPr/>
        </p:nvSpPr>
        <p:spPr>
          <a:xfrm>
            <a:off x="514350" y="1644650"/>
            <a:ext cx="4927600" cy="3492500"/>
          </a:xfrm>
          <a:custGeom>
            <a:avLst/>
            <a:gdLst/>
            <a:ahLst/>
            <a:cxnLst/>
            <a:rect l="l" t="t" r="r" b="b"/>
            <a:pathLst>
              <a:path w="4927600" h="3492500">
                <a:moveTo>
                  <a:pt x="152413" y="0"/>
                </a:moveTo>
                <a:lnTo>
                  <a:pt x="4775187" y="0"/>
                </a:lnTo>
                <a:cubicBezTo>
                  <a:pt x="4859363" y="0"/>
                  <a:pt x="4927600" y="68237"/>
                  <a:pt x="4927600" y="152413"/>
                </a:cubicBezTo>
                <a:lnTo>
                  <a:pt x="4927600" y="3340087"/>
                </a:lnTo>
                <a:cubicBezTo>
                  <a:pt x="4927600" y="3424263"/>
                  <a:pt x="4859363" y="3492500"/>
                  <a:pt x="4775187" y="3492500"/>
                </a:cubicBezTo>
                <a:lnTo>
                  <a:pt x="152413" y="3492500"/>
                </a:lnTo>
                <a:cubicBezTo>
                  <a:pt x="68237" y="3492500"/>
                  <a:pt x="0" y="3424263"/>
                  <a:pt x="0" y="3340087"/>
                </a:cubicBezTo>
                <a:lnTo>
                  <a:pt x="0" y="152413"/>
                </a:lnTo>
                <a:cubicBezTo>
                  <a:pt x="0" y="68237"/>
                  <a:pt x="68237" y="0"/>
                  <a:pt x="152413" y="0"/>
                </a:cubicBezTo>
                <a:close/>
              </a:path>
            </a:pathLst>
          </a:custGeom>
          <a:gradFill rotWithShape="1" flip="none">
            <a:gsLst>
              <a:gs pos="0">
                <a:srgbClr val="1A1A2E">
                  <a:alpha val="95000"/>
                </a:srgbClr>
              </a:gs>
              <a:gs pos="100000">
                <a:srgbClr val="4A3F8C">
                  <a:alpha val="30000"/>
                </a:srgbClr>
              </a:gs>
            </a:gsLst>
            <a:lin ang="2700000" scaled="1"/>
          </a:gradFill>
          <a:ln w="12700">
            <a:solidFill>
              <a:srgbClr val="D4AF37">
                <a:alpha val="40000"/>
              </a:srgbClr>
            </a:solidFill>
            <a:prstDash val="solid"/>
          </a:ln>
        </p:spPr>
      </p:sp>
      <p:sp>
        <p:nvSpPr>
          <p:cNvPr id="6" name="Shape 3"/>
          <p:cNvSpPr/>
          <p:nvPr/>
        </p:nvSpPr>
        <p:spPr>
          <a:xfrm>
            <a:off x="774700" y="1905000"/>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gradFill rotWithShape="1" flip="none">
            <a:gsLst>
              <a:gs pos="0">
                <a:srgbClr val="D4AF37"/>
              </a:gs>
              <a:gs pos="100000">
                <a:srgbClr val="D4AF37">
                  <a:alpha val="60000"/>
                </a:srgbClr>
              </a:gs>
            </a:gsLst>
            <a:lin ang="2700000" scaled="1"/>
          </a:gradFill>
          <a:ln/>
        </p:spPr>
      </p:sp>
      <p:sp>
        <p:nvSpPr>
          <p:cNvPr id="7" name="Shape 4"/>
          <p:cNvSpPr/>
          <p:nvPr/>
        </p:nvSpPr>
        <p:spPr>
          <a:xfrm>
            <a:off x="977900" y="2108200"/>
            <a:ext cx="304800" cy="304800"/>
          </a:xfrm>
          <a:custGeom>
            <a:avLst/>
            <a:gdLst/>
            <a:ahLst/>
            <a:cxnLst/>
            <a:rect l="l" t="t" r="r" b="b"/>
            <a:pathLst>
              <a:path w="304800" h="304800">
                <a:moveTo>
                  <a:pt x="0" y="38100"/>
                </a:moveTo>
                <a:cubicBezTo>
                  <a:pt x="0" y="27563"/>
                  <a:pt x="8513" y="19050"/>
                  <a:pt x="19050" y="19050"/>
                </a:cubicBezTo>
                <a:lnTo>
                  <a:pt x="285750" y="19050"/>
                </a:lnTo>
                <a:cubicBezTo>
                  <a:pt x="296287" y="19050"/>
                  <a:pt x="304800" y="27563"/>
                  <a:pt x="304800" y="38100"/>
                </a:cubicBezTo>
                <a:lnTo>
                  <a:pt x="304800" y="57150"/>
                </a:lnTo>
                <a:cubicBezTo>
                  <a:pt x="304800" y="67687"/>
                  <a:pt x="296287" y="76200"/>
                  <a:pt x="285750" y="76200"/>
                </a:cubicBezTo>
                <a:lnTo>
                  <a:pt x="19050" y="76200"/>
                </a:lnTo>
                <a:cubicBezTo>
                  <a:pt x="8513" y="76200"/>
                  <a:pt x="0" y="67687"/>
                  <a:pt x="0" y="57150"/>
                </a:cubicBezTo>
                <a:lnTo>
                  <a:pt x="0" y="38100"/>
                </a:lnTo>
                <a:close/>
                <a:moveTo>
                  <a:pt x="19050" y="104775"/>
                </a:moveTo>
                <a:lnTo>
                  <a:pt x="285750" y="104775"/>
                </a:lnTo>
                <a:lnTo>
                  <a:pt x="285750" y="247650"/>
                </a:lnTo>
                <a:cubicBezTo>
                  <a:pt x="285750" y="268665"/>
                  <a:pt x="268665" y="285750"/>
                  <a:pt x="247650" y="285750"/>
                </a:cubicBezTo>
                <a:lnTo>
                  <a:pt x="57150" y="285750"/>
                </a:lnTo>
                <a:cubicBezTo>
                  <a:pt x="36135" y="285750"/>
                  <a:pt x="19050" y="268665"/>
                  <a:pt x="19050" y="247650"/>
                </a:cubicBezTo>
                <a:lnTo>
                  <a:pt x="19050" y="104775"/>
                </a:lnTo>
                <a:close/>
                <a:moveTo>
                  <a:pt x="109537" y="142875"/>
                </a:moveTo>
                <a:cubicBezTo>
                  <a:pt x="101620" y="142875"/>
                  <a:pt x="95250" y="149245"/>
                  <a:pt x="95250" y="157163"/>
                </a:cubicBezTo>
                <a:cubicBezTo>
                  <a:pt x="95250" y="165080"/>
                  <a:pt x="101620" y="171450"/>
                  <a:pt x="109537" y="171450"/>
                </a:cubicBezTo>
                <a:lnTo>
                  <a:pt x="195263" y="171450"/>
                </a:lnTo>
                <a:cubicBezTo>
                  <a:pt x="203180" y="171450"/>
                  <a:pt x="209550" y="165080"/>
                  <a:pt x="209550" y="157163"/>
                </a:cubicBezTo>
                <a:cubicBezTo>
                  <a:pt x="209550" y="149245"/>
                  <a:pt x="203180" y="142875"/>
                  <a:pt x="195263" y="142875"/>
                </a:cubicBezTo>
                <a:lnTo>
                  <a:pt x="109537" y="142875"/>
                </a:lnTo>
                <a:close/>
              </a:path>
            </a:pathLst>
          </a:custGeom>
          <a:solidFill>
            <a:srgbClr val="0F0F1A"/>
          </a:solidFill>
          <a:ln/>
        </p:spPr>
      </p:sp>
      <p:sp>
        <p:nvSpPr>
          <p:cNvPr id="8" name="Text 5"/>
          <p:cNvSpPr/>
          <p:nvPr/>
        </p:nvSpPr>
        <p:spPr>
          <a:xfrm>
            <a:off x="1638300" y="2082800"/>
            <a:ext cx="1536700" cy="355600"/>
          </a:xfrm>
          <a:prstGeom prst="rect">
            <a:avLst/>
          </a:prstGeom>
          <a:noFill/>
          <a:ln/>
        </p:spPr>
        <p:txBody>
          <a:bodyPr wrap="square" lIns="0" tIns="0" rIns="0" bIns="0" rtlCol="0" anchor="ctr"/>
          <a:lstStyle/>
          <a:p>
            <a:pPr>
              <a:lnSpc>
                <a:spcPct val="120000"/>
              </a:lnSpc>
            </a:pPr>
            <a:r>
              <a:rPr lang="en-US" sz="2000" b="1" dirty="0">
                <a:solidFill>
                  <a:srgbClr val="D4AF37"/>
                </a:solidFill>
                <a:latin typeface="Liter" pitchFamily="34" charset="0"/>
                <a:ea typeface="Liter" pitchFamily="34" charset="-122"/>
                <a:cs typeface="Liter" pitchFamily="34" charset="-120"/>
              </a:rPr>
              <a:t>Preservation</a:t>
            </a:r>
            <a:endParaRPr lang="en-US" sz="1600" dirty="0"/>
          </a:p>
        </p:txBody>
      </p:sp>
      <p:sp>
        <p:nvSpPr>
          <p:cNvPr id="9" name="Text 6"/>
          <p:cNvSpPr/>
          <p:nvPr/>
        </p:nvSpPr>
        <p:spPr>
          <a:xfrm>
            <a:off x="774700" y="2768600"/>
            <a:ext cx="4508500" cy="990600"/>
          </a:xfrm>
          <a:prstGeom prst="rect">
            <a:avLst/>
          </a:prstGeom>
          <a:noFill/>
          <a:ln/>
        </p:spPr>
        <p:txBody>
          <a:bodyPr wrap="square" lIns="0" tIns="0" rIns="0" bIns="0" rtlCol="0" anchor="ctr"/>
          <a:lstStyle/>
          <a:p>
            <a:pPr>
              <a:lnSpc>
                <a:spcPct val="140000"/>
              </a:lnSpc>
            </a:pPr>
            <a:r>
              <a:rPr lang="en-US" sz="1600" b="1" dirty="0">
                <a:solidFill>
                  <a:srgbClr val="F5F5F5">
                    <a:alpha val="90000"/>
                  </a:srgbClr>
                </a:solidFill>
                <a:latin typeface="Quattrocento Sans" pitchFamily="34" charset="0"/>
                <a:ea typeface="Quattrocento Sans" pitchFamily="34" charset="-122"/>
                <a:cs typeface="Quattrocento Sans" pitchFamily="34" charset="-120"/>
              </a:rPr>
              <a:t>IPFS and Arweave</a:t>
            </a:r>
            <a:pPr>
              <a:lnSpc>
                <a:spcPct val="140000"/>
              </a:lnSpc>
            </a:pPr>
            <a:r>
              <a:rPr lang="en-US" sz="1600" dirty="0">
                <a:solidFill>
                  <a:srgbClr val="F5F5F5">
                    <a:alpha val="90000"/>
                  </a:srgbClr>
                </a:solidFill>
                <a:latin typeface="Quattrocento Sans" pitchFamily="34" charset="0"/>
                <a:ea typeface="Quattrocento Sans" pitchFamily="34" charset="-122"/>
                <a:cs typeface="Quattrocento Sans" pitchFamily="34" charset="-120"/>
              </a:rPr>
              <a:t> decentralized storage ensuring eternal accessibility of spiritual content with cryptographic verification</a:t>
            </a:r>
            <a:endParaRPr lang="en-US" sz="1600" dirty="0"/>
          </a:p>
        </p:txBody>
      </p:sp>
      <p:sp>
        <p:nvSpPr>
          <p:cNvPr id="10" name="Shape 7"/>
          <p:cNvSpPr/>
          <p:nvPr/>
        </p:nvSpPr>
        <p:spPr>
          <a:xfrm>
            <a:off x="811213" y="3949700"/>
            <a:ext cx="155575" cy="177800"/>
          </a:xfrm>
          <a:custGeom>
            <a:avLst/>
            <a:gdLst/>
            <a:ahLst/>
            <a:cxnLst/>
            <a:rect l="l" t="t" r="r" b="b"/>
            <a:pathLst>
              <a:path w="155575" h="177800">
                <a:moveTo>
                  <a:pt x="155575" y="71467"/>
                </a:moveTo>
                <a:cubicBezTo>
                  <a:pt x="150435" y="74870"/>
                  <a:pt x="144532" y="77614"/>
                  <a:pt x="138385" y="79802"/>
                </a:cubicBezTo>
                <a:cubicBezTo>
                  <a:pt x="122064" y="85636"/>
                  <a:pt x="100638" y="88900"/>
                  <a:pt x="77788" y="88900"/>
                </a:cubicBezTo>
                <a:cubicBezTo>
                  <a:pt x="54937" y="88900"/>
                  <a:pt x="33476" y="85601"/>
                  <a:pt x="17190" y="79802"/>
                </a:cubicBezTo>
                <a:cubicBezTo>
                  <a:pt x="11078" y="77614"/>
                  <a:pt x="5140" y="74870"/>
                  <a:pt x="0" y="71467"/>
                </a:cubicBezTo>
                <a:lnTo>
                  <a:pt x="0" y="100013"/>
                </a:lnTo>
                <a:cubicBezTo>
                  <a:pt x="0" y="115362"/>
                  <a:pt x="34831" y="127794"/>
                  <a:pt x="77788" y="127794"/>
                </a:cubicBezTo>
                <a:cubicBezTo>
                  <a:pt x="120744" y="127794"/>
                  <a:pt x="155575" y="115362"/>
                  <a:pt x="155575" y="100013"/>
                </a:cubicBezTo>
                <a:lnTo>
                  <a:pt x="155575" y="71467"/>
                </a:lnTo>
                <a:close/>
                <a:moveTo>
                  <a:pt x="155575" y="44450"/>
                </a:moveTo>
                <a:lnTo>
                  <a:pt x="155575" y="27781"/>
                </a:lnTo>
                <a:cubicBezTo>
                  <a:pt x="155575" y="12432"/>
                  <a:pt x="120744" y="0"/>
                  <a:pt x="77788" y="0"/>
                </a:cubicBezTo>
                <a:cubicBezTo>
                  <a:pt x="34831" y="0"/>
                  <a:pt x="0" y="12432"/>
                  <a:pt x="0" y="27781"/>
                </a:cubicBezTo>
                <a:lnTo>
                  <a:pt x="0" y="44450"/>
                </a:lnTo>
                <a:cubicBezTo>
                  <a:pt x="0" y="59799"/>
                  <a:pt x="34831" y="72231"/>
                  <a:pt x="77788" y="72231"/>
                </a:cubicBezTo>
                <a:cubicBezTo>
                  <a:pt x="120744" y="72231"/>
                  <a:pt x="155575" y="59799"/>
                  <a:pt x="155575" y="44450"/>
                </a:cubicBezTo>
                <a:close/>
                <a:moveTo>
                  <a:pt x="138385" y="135364"/>
                </a:moveTo>
                <a:cubicBezTo>
                  <a:pt x="122099" y="141163"/>
                  <a:pt x="100672" y="144463"/>
                  <a:pt x="77788" y="144463"/>
                </a:cubicBezTo>
                <a:cubicBezTo>
                  <a:pt x="54903" y="144463"/>
                  <a:pt x="33476" y="141163"/>
                  <a:pt x="17190" y="135364"/>
                </a:cubicBezTo>
                <a:cubicBezTo>
                  <a:pt x="11078" y="133176"/>
                  <a:pt x="5140" y="130433"/>
                  <a:pt x="0" y="127030"/>
                </a:cubicBezTo>
                <a:lnTo>
                  <a:pt x="0" y="150019"/>
                </a:lnTo>
                <a:cubicBezTo>
                  <a:pt x="0" y="165368"/>
                  <a:pt x="34831" y="177800"/>
                  <a:pt x="77788" y="177800"/>
                </a:cubicBezTo>
                <a:cubicBezTo>
                  <a:pt x="120744" y="177800"/>
                  <a:pt x="155575" y="165368"/>
                  <a:pt x="155575" y="150019"/>
                </a:cubicBezTo>
                <a:lnTo>
                  <a:pt x="155575" y="127030"/>
                </a:lnTo>
                <a:cubicBezTo>
                  <a:pt x="150435" y="130433"/>
                  <a:pt x="144532" y="133176"/>
                  <a:pt x="138385" y="135364"/>
                </a:cubicBezTo>
                <a:close/>
              </a:path>
            </a:pathLst>
          </a:custGeom>
          <a:solidFill>
            <a:srgbClr val="D4AF37"/>
          </a:solidFill>
          <a:ln/>
        </p:spPr>
      </p:sp>
      <p:sp>
        <p:nvSpPr>
          <p:cNvPr id="11" name="Text 8"/>
          <p:cNvSpPr/>
          <p:nvPr/>
        </p:nvSpPr>
        <p:spPr>
          <a:xfrm>
            <a:off x="1098550" y="3911600"/>
            <a:ext cx="22606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Content-addressed retrieval</a:t>
            </a:r>
            <a:endParaRPr lang="en-US" sz="1600" dirty="0"/>
          </a:p>
        </p:txBody>
      </p:sp>
      <p:sp>
        <p:nvSpPr>
          <p:cNvPr id="12" name="Shape 9"/>
          <p:cNvSpPr/>
          <p:nvPr/>
        </p:nvSpPr>
        <p:spPr>
          <a:xfrm>
            <a:off x="822325" y="4305300"/>
            <a:ext cx="133350" cy="177800"/>
          </a:xfrm>
          <a:custGeom>
            <a:avLst/>
            <a:gdLst/>
            <a:ahLst/>
            <a:cxnLst/>
            <a:rect l="l" t="t" r="r" b="b"/>
            <a:pathLst>
              <a:path w="133350" h="177800">
                <a:moveTo>
                  <a:pt x="44450" y="33337"/>
                </a:moveTo>
                <a:lnTo>
                  <a:pt x="44450" y="55563"/>
                </a:lnTo>
                <a:lnTo>
                  <a:pt x="88900" y="55563"/>
                </a:lnTo>
                <a:lnTo>
                  <a:pt x="88900" y="33337"/>
                </a:lnTo>
                <a:cubicBezTo>
                  <a:pt x="88900" y="21079"/>
                  <a:pt x="78933" y="11112"/>
                  <a:pt x="66675" y="11112"/>
                </a:cubicBezTo>
                <a:cubicBezTo>
                  <a:pt x="54417" y="11112"/>
                  <a:pt x="44450" y="21079"/>
                  <a:pt x="44450" y="33337"/>
                </a:cubicBezTo>
                <a:close/>
                <a:moveTo>
                  <a:pt x="22225" y="55563"/>
                </a:moveTo>
                <a:lnTo>
                  <a:pt x="22225" y="33337"/>
                </a:lnTo>
                <a:cubicBezTo>
                  <a:pt x="22225" y="8786"/>
                  <a:pt x="42123" y="-11112"/>
                  <a:pt x="66675" y="-11112"/>
                </a:cubicBezTo>
                <a:cubicBezTo>
                  <a:pt x="91227" y="-11112"/>
                  <a:pt x="111125" y="8786"/>
                  <a:pt x="111125" y="33337"/>
                </a:cubicBezTo>
                <a:lnTo>
                  <a:pt x="111125" y="55563"/>
                </a:lnTo>
                <a:cubicBezTo>
                  <a:pt x="123383" y="55563"/>
                  <a:pt x="133350" y="65529"/>
                  <a:pt x="133350" y="77788"/>
                </a:cubicBezTo>
                <a:lnTo>
                  <a:pt x="133350" y="155575"/>
                </a:lnTo>
                <a:cubicBezTo>
                  <a:pt x="133350" y="167833"/>
                  <a:pt x="123383" y="177800"/>
                  <a:pt x="111125" y="177800"/>
                </a:cubicBezTo>
                <a:lnTo>
                  <a:pt x="22225" y="177800"/>
                </a:lnTo>
                <a:cubicBezTo>
                  <a:pt x="9967" y="177800"/>
                  <a:pt x="0" y="167833"/>
                  <a:pt x="0" y="155575"/>
                </a:cubicBezTo>
                <a:lnTo>
                  <a:pt x="0" y="77788"/>
                </a:lnTo>
                <a:cubicBezTo>
                  <a:pt x="0" y="65529"/>
                  <a:pt x="9967" y="55563"/>
                  <a:pt x="22225" y="55563"/>
                </a:cubicBezTo>
                <a:close/>
              </a:path>
            </a:pathLst>
          </a:custGeom>
          <a:solidFill>
            <a:srgbClr val="D4AF37"/>
          </a:solidFill>
          <a:ln/>
        </p:spPr>
      </p:sp>
      <p:sp>
        <p:nvSpPr>
          <p:cNvPr id="13" name="Text 10"/>
          <p:cNvSpPr/>
          <p:nvPr/>
        </p:nvSpPr>
        <p:spPr>
          <a:xfrm>
            <a:off x="1098550" y="4267200"/>
            <a:ext cx="20828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Cryptographic verification</a:t>
            </a:r>
            <a:endParaRPr lang="en-US" sz="1600" dirty="0"/>
          </a:p>
        </p:txBody>
      </p:sp>
      <p:sp>
        <p:nvSpPr>
          <p:cNvPr id="14" name="Shape 11"/>
          <p:cNvSpPr/>
          <p:nvPr/>
        </p:nvSpPr>
        <p:spPr>
          <a:xfrm>
            <a:off x="777875" y="4660900"/>
            <a:ext cx="222250" cy="177800"/>
          </a:xfrm>
          <a:custGeom>
            <a:avLst/>
            <a:gdLst/>
            <a:ahLst/>
            <a:cxnLst/>
            <a:rect l="l" t="t" r="r" b="b"/>
            <a:pathLst>
              <a:path w="222250" h="177800">
                <a:moveTo>
                  <a:pt x="0" y="88900"/>
                </a:moveTo>
                <a:cubicBezTo>
                  <a:pt x="0" y="58202"/>
                  <a:pt x="24864" y="33337"/>
                  <a:pt x="55563" y="33337"/>
                </a:cubicBezTo>
                <a:cubicBezTo>
                  <a:pt x="73065" y="33337"/>
                  <a:pt x="89525" y="41568"/>
                  <a:pt x="100013" y="55563"/>
                </a:cubicBezTo>
                <a:lnTo>
                  <a:pt x="111125" y="70391"/>
                </a:lnTo>
                <a:lnTo>
                  <a:pt x="122238" y="55563"/>
                </a:lnTo>
                <a:cubicBezTo>
                  <a:pt x="132725" y="41568"/>
                  <a:pt x="149185" y="33337"/>
                  <a:pt x="166688" y="33337"/>
                </a:cubicBezTo>
                <a:cubicBezTo>
                  <a:pt x="197386" y="33337"/>
                  <a:pt x="222250" y="58202"/>
                  <a:pt x="222250" y="88900"/>
                </a:cubicBezTo>
                <a:cubicBezTo>
                  <a:pt x="222250" y="119598"/>
                  <a:pt x="197386" y="144463"/>
                  <a:pt x="166688" y="144463"/>
                </a:cubicBezTo>
                <a:cubicBezTo>
                  <a:pt x="149185" y="144463"/>
                  <a:pt x="132725" y="136232"/>
                  <a:pt x="122238" y="122238"/>
                </a:cubicBezTo>
                <a:lnTo>
                  <a:pt x="111125" y="107409"/>
                </a:lnTo>
                <a:lnTo>
                  <a:pt x="100013" y="122238"/>
                </a:lnTo>
                <a:cubicBezTo>
                  <a:pt x="89525" y="136232"/>
                  <a:pt x="73065" y="144463"/>
                  <a:pt x="55563" y="144463"/>
                </a:cubicBezTo>
                <a:cubicBezTo>
                  <a:pt x="24864" y="144463"/>
                  <a:pt x="0" y="119598"/>
                  <a:pt x="0" y="88900"/>
                </a:cubicBezTo>
                <a:close/>
                <a:moveTo>
                  <a:pt x="97234" y="88900"/>
                </a:moveTo>
                <a:lnTo>
                  <a:pt x="82233" y="68898"/>
                </a:lnTo>
                <a:cubicBezTo>
                  <a:pt x="75947" y="60494"/>
                  <a:pt x="66050" y="55563"/>
                  <a:pt x="55563" y="55563"/>
                </a:cubicBezTo>
                <a:cubicBezTo>
                  <a:pt x="37157" y="55563"/>
                  <a:pt x="22225" y="70495"/>
                  <a:pt x="22225" y="88900"/>
                </a:cubicBezTo>
                <a:cubicBezTo>
                  <a:pt x="22225" y="107305"/>
                  <a:pt x="37157" y="122238"/>
                  <a:pt x="55563" y="122238"/>
                </a:cubicBezTo>
                <a:cubicBezTo>
                  <a:pt x="66050" y="122238"/>
                  <a:pt x="75947" y="117306"/>
                  <a:pt x="82233" y="108903"/>
                </a:cubicBezTo>
                <a:lnTo>
                  <a:pt x="97234" y="88900"/>
                </a:lnTo>
                <a:close/>
                <a:moveTo>
                  <a:pt x="125016" y="88900"/>
                </a:moveTo>
                <a:lnTo>
                  <a:pt x="140017" y="108903"/>
                </a:lnTo>
                <a:cubicBezTo>
                  <a:pt x="146303" y="117306"/>
                  <a:pt x="156200" y="122238"/>
                  <a:pt x="166688" y="122238"/>
                </a:cubicBezTo>
                <a:cubicBezTo>
                  <a:pt x="185093" y="122238"/>
                  <a:pt x="200025" y="107305"/>
                  <a:pt x="200025" y="88900"/>
                </a:cubicBezTo>
                <a:cubicBezTo>
                  <a:pt x="200025" y="70495"/>
                  <a:pt x="185093" y="55563"/>
                  <a:pt x="166688" y="55563"/>
                </a:cubicBezTo>
                <a:cubicBezTo>
                  <a:pt x="156200" y="55563"/>
                  <a:pt x="146303" y="60494"/>
                  <a:pt x="140017" y="68898"/>
                </a:cubicBezTo>
                <a:lnTo>
                  <a:pt x="125016" y="88900"/>
                </a:lnTo>
                <a:close/>
              </a:path>
            </a:pathLst>
          </a:custGeom>
          <a:solidFill>
            <a:srgbClr val="D4AF37"/>
          </a:solidFill>
          <a:ln/>
        </p:spPr>
      </p:sp>
      <p:sp>
        <p:nvSpPr>
          <p:cNvPr id="15" name="Text 12"/>
          <p:cNvSpPr/>
          <p:nvPr/>
        </p:nvSpPr>
        <p:spPr>
          <a:xfrm>
            <a:off x="1098550" y="4622800"/>
            <a:ext cx="20320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Perpetual storage backup</a:t>
            </a:r>
            <a:endParaRPr lang="en-US" sz="1600" dirty="0"/>
          </a:p>
        </p:txBody>
      </p:sp>
      <p:sp>
        <p:nvSpPr>
          <p:cNvPr id="16" name="Shape 13"/>
          <p:cNvSpPr/>
          <p:nvPr/>
        </p:nvSpPr>
        <p:spPr>
          <a:xfrm>
            <a:off x="5662083" y="1644650"/>
            <a:ext cx="4927600" cy="3492500"/>
          </a:xfrm>
          <a:custGeom>
            <a:avLst/>
            <a:gdLst/>
            <a:ahLst/>
            <a:cxnLst/>
            <a:rect l="l" t="t" r="r" b="b"/>
            <a:pathLst>
              <a:path w="4927600" h="3492500">
                <a:moveTo>
                  <a:pt x="152413" y="0"/>
                </a:moveTo>
                <a:lnTo>
                  <a:pt x="4775187" y="0"/>
                </a:lnTo>
                <a:cubicBezTo>
                  <a:pt x="4859363" y="0"/>
                  <a:pt x="4927600" y="68237"/>
                  <a:pt x="4927600" y="152413"/>
                </a:cubicBezTo>
                <a:lnTo>
                  <a:pt x="4927600" y="3340087"/>
                </a:lnTo>
                <a:cubicBezTo>
                  <a:pt x="4927600" y="3424263"/>
                  <a:pt x="4859363" y="3492500"/>
                  <a:pt x="4775187" y="3492500"/>
                </a:cubicBezTo>
                <a:lnTo>
                  <a:pt x="152413" y="3492500"/>
                </a:lnTo>
                <a:cubicBezTo>
                  <a:pt x="68237" y="3492500"/>
                  <a:pt x="0" y="3424263"/>
                  <a:pt x="0" y="3340087"/>
                </a:cubicBezTo>
                <a:lnTo>
                  <a:pt x="0" y="152413"/>
                </a:lnTo>
                <a:cubicBezTo>
                  <a:pt x="0" y="68237"/>
                  <a:pt x="68237" y="0"/>
                  <a:pt x="152413" y="0"/>
                </a:cubicBezTo>
                <a:close/>
              </a:path>
            </a:pathLst>
          </a:custGeom>
          <a:gradFill rotWithShape="1" flip="none">
            <a:gsLst>
              <a:gs pos="0">
                <a:srgbClr val="1A1A2E">
                  <a:alpha val="95000"/>
                </a:srgbClr>
              </a:gs>
              <a:gs pos="100000">
                <a:srgbClr val="4A3F8C">
                  <a:alpha val="30000"/>
                </a:srgbClr>
              </a:gs>
            </a:gsLst>
            <a:lin ang="2700000" scaled="1"/>
          </a:gradFill>
          <a:ln w="12700">
            <a:solidFill>
              <a:srgbClr val="4A3F8C">
                <a:alpha val="40000"/>
              </a:srgbClr>
            </a:solidFill>
            <a:prstDash val="solid"/>
          </a:ln>
        </p:spPr>
      </p:sp>
      <p:sp>
        <p:nvSpPr>
          <p:cNvPr id="17" name="Shape 14"/>
          <p:cNvSpPr/>
          <p:nvPr/>
        </p:nvSpPr>
        <p:spPr>
          <a:xfrm>
            <a:off x="5922433" y="1905000"/>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gradFill rotWithShape="1" flip="none">
            <a:gsLst>
              <a:gs pos="0">
                <a:srgbClr val="4A3F8C"/>
              </a:gs>
              <a:gs pos="100000">
                <a:srgbClr val="4A3F8C">
                  <a:alpha val="60000"/>
                </a:srgbClr>
              </a:gs>
            </a:gsLst>
            <a:lin ang="2700000" scaled="1"/>
          </a:gradFill>
          <a:ln/>
        </p:spPr>
      </p:sp>
      <p:sp>
        <p:nvSpPr>
          <p:cNvPr id="18" name="Shape 15"/>
          <p:cNvSpPr/>
          <p:nvPr/>
        </p:nvSpPr>
        <p:spPr>
          <a:xfrm>
            <a:off x="6125633" y="2108200"/>
            <a:ext cx="304800" cy="304800"/>
          </a:xfrm>
          <a:custGeom>
            <a:avLst/>
            <a:gdLst/>
            <a:ahLst/>
            <a:cxnLst/>
            <a:rect l="l" t="t" r="r" b="b"/>
            <a:pathLst>
              <a:path w="304800" h="304800">
                <a:moveTo>
                  <a:pt x="299204" y="89654"/>
                </a:moveTo>
                <a:lnTo>
                  <a:pt x="242054" y="146804"/>
                </a:lnTo>
                <a:cubicBezTo>
                  <a:pt x="236577" y="152281"/>
                  <a:pt x="228421" y="153888"/>
                  <a:pt x="221278" y="150912"/>
                </a:cubicBezTo>
                <a:cubicBezTo>
                  <a:pt x="214134" y="147935"/>
                  <a:pt x="209550" y="141030"/>
                  <a:pt x="209550" y="133350"/>
                </a:cubicBezTo>
                <a:lnTo>
                  <a:pt x="209550" y="95250"/>
                </a:lnTo>
                <a:lnTo>
                  <a:pt x="19050" y="95250"/>
                </a:lnTo>
                <a:cubicBezTo>
                  <a:pt x="8513" y="95250"/>
                  <a:pt x="0" y="86737"/>
                  <a:pt x="0" y="76200"/>
                </a:cubicBezTo>
                <a:cubicBezTo>
                  <a:pt x="0" y="65663"/>
                  <a:pt x="8513" y="57150"/>
                  <a:pt x="19050" y="57150"/>
                </a:cubicBezTo>
                <a:lnTo>
                  <a:pt x="209550" y="57150"/>
                </a:lnTo>
                <a:lnTo>
                  <a:pt x="209550" y="19050"/>
                </a:lnTo>
                <a:cubicBezTo>
                  <a:pt x="209550" y="11370"/>
                  <a:pt x="214193" y="4405"/>
                  <a:pt x="221337" y="1429"/>
                </a:cubicBezTo>
                <a:cubicBezTo>
                  <a:pt x="228481" y="-1548"/>
                  <a:pt x="236637" y="119"/>
                  <a:pt x="242114" y="5536"/>
                </a:cubicBezTo>
                <a:lnTo>
                  <a:pt x="299264" y="62686"/>
                </a:lnTo>
                <a:cubicBezTo>
                  <a:pt x="306705" y="70128"/>
                  <a:pt x="306705" y="82213"/>
                  <a:pt x="299264" y="89654"/>
                </a:cubicBezTo>
                <a:close/>
                <a:moveTo>
                  <a:pt x="62686" y="299204"/>
                </a:moveTo>
                <a:lnTo>
                  <a:pt x="5536" y="242054"/>
                </a:lnTo>
                <a:cubicBezTo>
                  <a:pt x="-1905" y="234613"/>
                  <a:pt x="-1905" y="222528"/>
                  <a:pt x="5536" y="215086"/>
                </a:cubicBezTo>
                <a:lnTo>
                  <a:pt x="62686" y="157936"/>
                </a:lnTo>
                <a:cubicBezTo>
                  <a:pt x="68163" y="152460"/>
                  <a:pt x="76319" y="150852"/>
                  <a:pt x="83463" y="153829"/>
                </a:cubicBezTo>
                <a:cubicBezTo>
                  <a:pt x="90607" y="156805"/>
                  <a:pt x="95250" y="163770"/>
                  <a:pt x="95250" y="171450"/>
                </a:cubicBezTo>
                <a:lnTo>
                  <a:pt x="95250" y="209550"/>
                </a:lnTo>
                <a:lnTo>
                  <a:pt x="285750" y="209550"/>
                </a:lnTo>
                <a:cubicBezTo>
                  <a:pt x="296287" y="209550"/>
                  <a:pt x="304800" y="218063"/>
                  <a:pt x="304800" y="228600"/>
                </a:cubicBezTo>
                <a:cubicBezTo>
                  <a:pt x="304800" y="239137"/>
                  <a:pt x="296287" y="247650"/>
                  <a:pt x="285750" y="247650"/>
                </a:cubicBezTo>
                <a:lnTo>
                  <a:pt x="95250" y="247650"/>
                </a:lnTo>
                <a:lnTo>
                  <a:pt x="95250" y="285750"/>
                </a:lnTo>
                <a:cubicBezTo>
                  <a:pt x="95250" y="293430"/>
                  <a:pt x="90607" y="300395"/>
                  <a:pt x="83463" y="303371"/>
                </a:cubicBezTo>
                <a:cubicBezTo>
                  <a:pt x="76319" y="306348"/>
                  <a:pt x="68163" y="304681"/>
                  <a:pt x="62686" y="299264"/>
                </a:cubicBezTo>
                <a:close/>
              </a:path>
            </a:pathLst>
          </a:custGeom>
          <a:solidFill>
            <a:srgbClr val="FFFFFF"/>
          </a:solidFill>
          <a:ln/>
        </p:spPr>
      </p:sp>
      <p:sp>
        <p:nvSpPr>
          <p:cNvPr id="19" name="Text 16"/>
          <p:cNvSpPr/>
          <p:nvPr/>
        </p:nvSpPr>
        <p:spPr>
          <a:xfrm>
            <a:off x="6786034" y="2082800"/>
            <a:ext cx="1625600" cy="355600"/>
          </a:xfrm>
          <a:prstGeom prst="rect">
            <a:avLst/>
          </a:prstGeom>
          <a:noFill/>
          <a:ln/>
        </p:spPr>
        <p:txBody>
          <a:bodyPr wrap="square" lIns="0" tIns="0" rIns="0" bIns="0" rtlCol="0" anchor="ctr"/>
          <a:lstStyle/>
          <a:p>
            <a:pPr>
              <a:lnSpc>
                <a:spcPct val="120000"/>
              </a:lnSpc>
            </a:pPr>
            <a:r>
              <a:rPr lang="en-US" sz="2000" b="1" dirty="0">
                <a:solidFill>
                  <a:srgbClr val="4A3F8C"/>
                </a:solidFill>
                <a:latin typeface="Liter" pitchFamily="34" charset="0"/>
                <a:ea typeface="Liter" pitchFamily="34" charset="-122"/>
                <a:cs typeface="Liter" pitchFamily="34" charset="-120"/>
              </a:rPr>
              <a:t>Transmission</a:t>
            </a:r>
            <a:endParaRPr lang="en-US" sz="1600" dirty="0"/>
          </a:p>
        </p:txBody>
      </p:sp>
      <p:sp>
        <p:nvSpPr>
          <p:cNvPr id="20" name="Text 17"/>
          <p:cNvSpPr/>
          <p:nvPr/>
        </p:nvSpPr>
        <p:spPr>
          <a:xfrm>
            <a:off x="5922433" y="2768600"/>
            <a:ext cx="4508500" cy="990600"/>
          </a:xfrm>
          <a:prstGeom prst="rect">
            <a:avLst/>
          </a:prstGeom>
          <a:noFill/>
          <a:ln/>
        </p:spPr>
        <p:txBody>
          <a:bodyPr wrap="square" lIns="0" tIns="0" rIns="0" bIns="0" rtlCol="0" anchor="ctr"/>
          <a:lstStyle/>
          <a:p>
            <a:pPr>
              <a:lnSpc>
                <a:spcPct val="140000"/>
              </a:lnSpc>
            </a:pPr>
            <a:r>
              <a:rPr lang="en-US" sz="1600" b="1" dirty="0">
                <a:solidFill>
                  <a:srgbClr val="F5F5F5">
                    <a:alpha val="90000"/>
                  </a:srgbClr>
                </a:solidFill>
                <a:latin typeface="Quattrocento Sans" pitchFamily="34" charset="0"/>
                <a:ea typeface="Quattrocento Sans" pitchFamily="34" charset="-122"/>
                <a:cs typeface="Quattrocento Sans" pitchFamily="34" charset="-120"/>
              </a:rPr>
              <a:t>Smart contract-based</a:t>
            </a:r>
            <a:pPr>
              <a:lnSpc>
                <a:spcPct val="140000"/>
              </a:lnSpc>
            </a:pPr>
            <a:r>
              <a:rPr lang="en-US" sz="1600" dirty="0">
                <a:solidFill>
                  <a:srgbClr val="F5F5F5">
                    <a:alpha val="90000"/>
                  </a:srgbClr>
                </a:solidFill>
                <a:latin typeface="Quattrocento Sans" pitchFamily="34" charset="0"/>
                <a:ea typeface="Quattrocento Sans" pitchFamily="34" charset="-122"/>
                <a:cs typeface="Quattrocento Sans" pitchFamily="34" charset="-120"/>
              </a:rPr>
              <a:t> inheritance protocols with conditional logic and oracle verification for multi-generational transfer</a:t>
            </a:r>
            <a:endParaRPr lang="en-US" sz="1600" dirty="0"/>
          </a:p>
        </p:txBody>
      </p:sp>
      <p:sp>
        <p:nvSpPr>
          <p:cNvPr id="21" name="Shape 18"/>
          <p:cNvSpPr/>
          <p:nvPr/>
        </p:nvSpPr>
        <p:spPr>
          <a:xfrm>
            <a:off x="5970058" y="3949700"/>
            <a:ext cx="133350" cy="177800"/>
          </a:xfrm>
          <a:custGeom>
            <a:avLst/>
            <a:gdLst/>
            <a:ahLst/>
            <a:cxnLst/>
            <a:rect l="l" t="t" r="r" b="b"/>
            <a:pathLst>
              <a:path w="133350" h="177800">
                <a:moveTo>
                  <a:pt x="0" y="22225"/>
                </a:moveTo>
                <a:cubicBezTo>
                  <a:pt x="0" y="9967"/>
                  <a:pt x="9967" y="0"/>
                  <a:pt x="22225" y="0"/>
                </a:cubicBezTo>
                <a:lnTo>
                  <a:pt x="74141" y="0"/>
                </a:lnTo>
                <a:cubicBezTo>
                  <a:pt x="80045" y="0"/>
                  <a:pt x="85705" y="2327"/>
                  <a:pt x="89872" y="6494"/>
                </a:cubicBezTo>
                <a:lnTo>
                  <a:pt x="126856" y="43512"/>
                </a:lnTo>
                <a:cubicBezTo>
                  <a:pt x="131023" y="47680"/>
                  <a:pt x="133350" y="53340"/>
                  <a:pt x="133350" y="59244"/>
                </a:cubicBezTo>
                <a:lnTo>
                  <a:pt x="133350" y="155575"/>
                </a:lnTo>
                <a:cubicBezTo>
                  <a:pt x="133350" y="167833"/>
                  <a:pt x="123383" y="177800"/>
                  <a:pt x="111125" y="177800"/>
                </a:cubicBezTo>
                <a:lnTo>
                  <a:pt x="22225" y="177800"/>
                </a:lnTo>
                <a:cubicBezTo>
                  <a:pt x="9967" y="177800"/>
                  <a:pt x="0" y="167833"/>
                  <a:pt x="0" y="155575"/>
                </a:cubicBezTo>
                <a:lnTo>
                  <a:pt x="0" y="22225"/>
                </a:lnTo>
                <a:close/>
                <a:moveTo>
                  <a:pt x="72231" y="20315"/>
                </a:moveTo>
                <a:lnTo>
                  <a:pt x="72231" y="52784"/>
                </a:lnTo>
                <a:cubicBezTo>
                  <a:pt x="72231" y="57403"/>
                  <a:pt x="75947" y="61119"/>
                  <a:pt x="80566" y="61119"/>
                </a:cubicBezTo>
                <a:lnTo>
                  <a:pt x="113035" y="61119"/>
                </a:lnTo>
                <a:lnTo>
                  <a:pt x="72231" y="20315"/>
                </a:lnTo>
                <a:close/>
                <a:moveTo>
                  <a:pt x="30559" y="22225"/>
                </a:moveTo>
                <a:cubicBezTo>
                  <a:pt x="25941" y="22225"/>
                  <a:pt x="22225" y="25941"/>
                  <a:pt x="22225" y="30559"/>
                </a:cubicBezTo>
                <a:cubicBezTo>
                  <a:pt x="22225" y="35178"/>
                  <a:pt x="25941" y="38894"/>
                  <a:pt x="30559" y="38894"/>
                </a:cubicBezTo>
                <a:lnTo>
                  <a:pt x="47228" y="38894"/>
                </a:lnTo>
                <a:cubicBezTo>
                  <a:pt x="51847" y="38894"/>
                  <a:pt x="55563" y="35178"/>
                  <a:pt x="55563" y="30559"/>
                </a:cubicBezTo>
                <a:cubicBezTo>
                  <a:pt x="55563" y="25941"/>
                  <a:pt x="51847" y="22225"/>
                  <a:pt x="47228" y="22225"/>
                </a:cubicBezTo>
                <a:lnTo>
                  <a:pt x="30559" y="22225"/>
                </a:lnTo>
                <a:close/>
                <a:moveTo>
                  <a:pt x="30559" y="55563"/>
                </a:moveTo>
                <a:cubicBezTo>
                  <a:pt x="25941" y="55563"/>
                  <a:pt x="22225" y="59278"/>
                  <a:pt x="22225" y="63897"/>
                </a:cubicBezTo>
                <a:cubicBezTo>
                  <a:pt x="22225" y="68516"/>
                  <a:pt x="25941" y="72231"/>
                  <a:pt x="30559" y="72231"/>
                </a:cubicBezTo>
                <a:lnTo>
                  <a:pt x="47228" y="72231"/>
                </a:lnTo>
                <a:cubicBezTo>
                  <a:pt x="51847" y="72231"/>
                  <a:pt x="55563" y="68516"/>
                  <a:pt x="55563" y="63897"/>
                </a:cubicBezTo>
                <a:cubicBezTo>
                  <a:pt x="55563" y="59278"/>
                  <a:pt x="51847" y="55563"/>
                  <a:pt x="47228" y="55563"/>
                </a:cubicBezTo>
                <a:lnTo>
                  <a:pt x="30559" y="55563"/>
                </a:lnTo>
                <a:close/>
                <a:moveTo>
                  <a:pt x="54972" y="111125"/>
                </a:moveTo>
                <a:cubicBezTo>
                  <a:pt x="51048" y="111125"/>
                  <a:pt x="47367" y="112896"/>
                  <a:pt x="44936" y="115952"/>
                </a:cubicBezTo>
                <a:lnTo>
                  <a:pt x="24066" y="142032"/>
                </a:lnTo>
                <a:cubicBezTo>
                  <a:pt x="21183" y="145608"/>
                  <a:pt x="21774" y="150887"/>
                  <a:pt x="25350" y="153734"/>
                </a:cubicBezTo>
                <a:cubicBezTo>
                  <a:pt x="28927" y="156582"/>
                  <a:pt x="34206" y="156026"/>
                  <a:pt x="37053" y="152415"/>
                </a:cubicBezTo>
                <a:lnTo>
                  <a:pt x="53409" y="131996"/>
                </a:lnTo>
                <a:lnTo>
                  <a:pt x="58688" y="149602"/>
                </a:lnTo>
                <a:cubicBezTo>
                  <a:pt x="59730" y="153144"/>
                  <a:pt x="62994" y="155540"/>
                  <a:pt x="66675" y="155540"/>
                </a:cubicBezTo>
                <a:lnTo>
                  <a:pt x="102791" y="155540"/>
                </a:lnTo>
                <a:cubicBezTo>
                  <a:pt x="107409" y="155540"/>
                  <a:pt x="111125" y="151825"/>
                  <a:pt x="111125" y="147206"/>
                </a:cubicBezTo>
                <a:cubicBezTo>
                  <a:pt x="111125" y="142587"/>
                  <a:pt x="107409" y="138872"/>
                  <a:pt x="102791" y="138872"/>
                </a:cubicBezTo>
                <a:lnTo>
                  <a:pt x="72891" y="138872"/>
                </a:lnTo>
                <a:lnTo>
                  <a:pt x="67300" y="120258"/>
                </a:lnTo>
                <a:cubicBezTo>
                  <a:pt x="65668" y="114806"/>
                  <a:pt x="60667" y="111090"/>
                  <a:pt x="54972" y="111090"/>
                </a:cubicBezTo>
                <a:close/>
              </a:path>
            </a:pathLst>
          </a:custGeom>
          <a:solidFill>
            <a:srgbClr val="4A3F8C"/>
          </a:solidFill>
          <a:ln/>
        </p:spPr>
      </p:sp>
      <p:sp>
        <p:nvSpPr>
          <p:cNvPr id="22" name="Text 19"/>
          <p:cNvSpPr/>
          <p:nvPr/>
        </p:nvSpPr>
        <p:spPr>
          <a:xfrm>
            <a:off x="6246283" y="3911600"/>
            <a:ext cx="19939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Conditional access rights</a:t>
            </a:r>
            <a:endParaRPr lang="en-US" sz="1600" dirty="0"/>
          </a:p>
        </p:txBody>
      </p:sp>
      <p:sp>
        <p:nvSpPr>
          <p:cNvPr id="23" name="Shape 20"/>
          <p:cNvSpPr/>
          <p:nvPr/>
        </p:nvSpPr>
        <p:spPr>
          <a:xfrm>
            <a:off x="5936721" y="4305300"/>
            <a:ext cx="200025" cy="177800"/>
          </a:xfrm>
          <a:custGeom>
            <a:avLst/>
            <a:gdLst/>
            <a:ahLst/>
            <a:cxnLst/>
            <a:rect l="l" t="t" r="r" b="b"/>
            <a:pathLst>
              <a:path w="200025" h="177800">
                <a:moveTo>
                  <a:pt x="86122" y="30559"/>
                </a:moveTo>
                <a:lnTo>
                  <a:pt x="113903" y="30559"/>
                </a:lnTo>
                <a:lnTo>
                  <a:pt x="113903" y="47228"/>
                </a:lnTo>
                <a:lnTo>
                  <a:pt x="86122" y="47228"/>
                </a:lnTo>
                <a:lnTo>
                  <a:pt x="86122" y="30559"/>
                </a:lnTo>
                <a:close/>
                <a:moveTo>
                  <a:pt x="83344" y="11112"/>
                </a:moveTo>
                <a:cubicBezTo>
                  <a:pt x="74141" y="11112"/>
                  <a:pt x="66675" y="18579"/>
                  <a:pt x="66675" y="27781"/>
                </a:cubicBezTo>
                <a:lnTo>
                  <a:pt x="66675" y="50006"/>
                </a:lnTo>
                <a:cubicBezTo>
                  <a:pt x="66675" y="59209"/>
                  <a:pt x="74141" y="66675"/>
                  <a:pt x="83344" y="66675"/>
                </a:cubicBezTo>
                <a:lnTo>
                  <a:pt x="88900" y="66675"/>
                </a:lnTo>
                <a:lnTo>
                  <a:pt x="88900" y="77788"/>
                </a:lnTo>
                <a:lnTo>
                  <a:pt x="11112" y="77788"/>
                </a:lnTo>
                <a:cubicBezTo>
                  <a:pt x="4966" y="77788"/>
                  <a:pt x="0" y="82753"/>
                  <a:pt x="0" y="88900"/>
                </a:cubicBezTo>
                <a:cubicBezTo>
                  <a:pt x="0" y="95047"/>
                  <a:pt x="4966" y="100013"/>
                  <a:pt x="11112" y="100013"/>
                </a:cubicBezTo>
                <a:lnTo>
                  <a:pt x="44450" y="100013"/>
                </a:lnTo>
                <a:lnTo>
                  <a:pt x="44450" y="111125"/>
                </a:lnTo>
                <a:lnTo>
                  <a:pt x="38894" y="111125"/>
                </a:lnTo>
                <a:cubicBezTo>
                  <a:pt x="29691" y="111125"/>
                  <a:pt x="22225" y="118591"/>
                  <a:pt x="22225" y="127794"/>
                </a:cubicBezTo>
                <a:lnTo>
                  <a:pt x="22225" y="150019"/>
                </a:lnTo>
                <a:cubicBezTo>
                  <a:pt x="22225" y="159221"/>
                  <a:pt x="29691" y="166688"/>
                  <a:pt x="38894" y="166688"/>
                </a:cubicBezTo>
                <a:lnTo>
                  <a:pt x="72231" y="166688"/>
                </a:lnTo>
                <a:cubicBezTo>
                  <a:pt x="81434" y="166688"/>
                  <a:pt x="88900" y="159221"/>
                  <a:pt x="88900" y="150019"/>
                </a:cubicBezTo>
                <a:lnTo>
                  <a:pt x="88900" y="127794"/>
                </a:lnTo>
                <a:cubicBezTo>
                  <a:pt x="88900" y="118591"/>
                  <a:pt x="81434" y="111125"/>
                  <a:pt x="72231" y="111125"/>
                </a:cubicBezTo>
                <a:lnTo>
                  <a:pt x="66675" y="111125"/>
                </a:lnTo>
                <a:lnTo>
                  <a:pt x="66675" y="100013"/>
                </a:lnTo>
                <a:lnTo>
                  <a:pt x="133350" y="100013"/>
                </a:lnTo>
                <a:lnTo>
                  <a:pt x="133350" y="111125"/>
                </a:lnTo>
                <a:lnTo>
                  <a:pt x="127794" y="111125"/>
                </a:lnTo>
                <a:cubicBezTo>
                  <a:pt x="118591" y="111125"/>
                  <a:pt x="111125" y="118591"/>
                  <a:pt x="111125" y="127794"/>
                </a:cubicBezTo>
                <a:lnTo>
                  <a:pt x="111125" y="150019"/>
                </a:lnTo>
                <a:cubicBezTo>
                  <a:pt x="111125" y="159221"/>
                  <a:pt x="118591" y="166688"/>
                  <a:pt x="127794" y="166688"/>
                </a:cubicBezTo>
                <a:lnTo>
                  <a:pt x="161131" y="166688"/>
                </a:lnTo>
                <a:cubicBezTo>
                  <a:pt x="170334" y="166688"/>
                  <a:pt x="177800" y="159221"/>
                  <a:pt x="177800" y="150019"/>
                </a:cubicBezTo>
                <a:lnTo>
                  <a:pt x="177800" y="127794"/>
                </a:lnTo>
                <a:cubicBezTo>
                  <a:pt x="177800" y="118591"/>
                  <a:pt x="170334" y="111125"/>
                  <a:pt x="161131" y="111125"/>
                </a:cubicBezTo>
                <a:lnTo>
                  <a:pt x="155575" y="111125"/>
                </a:lnTo>
                <a:lnTo>
                  <a:pt x="155575" y="100013"/>
                </a:lnTo>
                <a:lnTo>
                  <a:pt x="188913" y="100013"/>
                </a:lnTo>
                <a:cubicBezTo>
                  <a:pt x="195059" y="100013"/>
                  <a:pt x="200025" y="95047"/>
                  <a:pt x="200025" y="88900"/>
                </a:cubicBezTo>
                <a:cubicBezTo>
                  <a:pt x="200025" y="82753"/>
                  <a:pt x="195059" y="77788"/>
                  <a:pt x="188913" y="77788"/>
                </a:cubicBezTo>
                <a:lnTo>
                  <a:pt x="111125" y="77788"/>
                </a:lnTo>
                <a:lnTo>
                  <a:pt x="111125" y="66675"/>
                </a:lnTo>
                <a:lnTo>
                  <a:pt x="116681" y="66675"/>
                </a:lnTo>
                <a:cubicBezTo>
                  <a:pt x="125884" y="66675"/>
                  <a:pt x="133350" y="59209"/>
                  <a:pt x="133350" y="50006"/>
                </a:cubicBezTo>
                <a:lnTo>
                  <a:pt x="133350" y="27781"/>
                </a:lnTo>
                <a:cubicBezTo>
                  <a:pt x="133350" y="18579"/>
                  <a:pt x="125884" y="11112"/>
                  <a:pt x="116681" y="11112"/>
                </a:cubicBezTo>
                <a:lnTo>
                  <a:pt x="83344" y="11112"/>
                </a:lnTo>
                <a:close/>
                <a:moveTo>
                  <a:pt x="155575" y="130572"/>
                </a:moveTo>
                <a:lnTo>
                  <a:pt x="158353" y="130572"/>
                </a:lnTo>
                <a:lnTo>
                  <a:pt x="158353" y="147241"/>
                </a:lnTo>
                <a:lnTo>
                  <a:pt x="130572" y="147241"/>
                </a:lnTo>
                <a:lnTo>
                  <a:pt x="130572" y="130572"/>
                </a:lnTo>
                <a:lnTo>
                  <a:pt x="155575" y="130572"/>
                </a:lnTo>
                <a:close/>
                <a:moveTo>
                  <a:pt x="66675" y="130572"/>
                </a:moveTo>
                <a:lnTo>
                  <a:pt x="69453" y="130572"/>
                </a:lnTo>
                <a:lnTo>
                  <a:pt x="69453" y="147241"/>
                </a:lnTo>
                <a:lnTo>
                  <a:pt x="41672" y="147241"/>
                </a:lnTo>
                <a:lnTo>
                  <a:pt x="41672" y="130572"/>
                </a:lnTo>
                <a:lnTo>
                  <a:pt x="66675" y="130572"/>
                </a:lnTo>
                <a:close/>
              </a:path>
            </a:pathLst>
          </a:custGeom>
          <a:solidFill>
            <a:srgbClr val="4A3F8C"/>
          </a:solidFill>
          <a:ln/>
        </p:spPr>
      </p:sp>
      <p:sp>
        <p:nvSpPr>
          <p:cNvPr id="24" name="Text 21"/>
          <p:cNvSpPr/>
          <p:nvPr/>
        </p:nvSpPr>
        <p:spPr>
          <a:xfrm>
            <a:off x="6246283" y="4267200"/>
            <a:ext cx="19685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Oracle death verification</a:t>
            </a:r>
            <a:endParaRPr lang="en-US" sz="1600" dirty="0"/>
          </a:p>
        </p:txBody>
      </p:sp>
      <p:sp>
        <p:nvSpPr>
          <p:cNvPr id="25" name="Shape 22"/>
          <p:cNvSpPr/>
          <p:nvPr/>
        </p:nvSpPr>
        <p:spPr>
          <a:xfrm>
            <a:off x="5925608" y="4660900"/>
            <a:ext cx="222250" cy="177800"/>
          </a:xfrm>
          <a:custGeom>
            <a:avLst/>
            <a:gdLst/>
            <a:ahLst/>
            <a:cxnLst/>
            <a:rect l="l" t="t" r="r" b="b"/>
            <a:pathLst>
              <a:path w="222250" h="177800">
                <a:moveTo>
                  <a:pt x="111125" y="5556"/>
                </a:moveTo>
                <a:cubicBezTo>
                  <a:pt x="131058" y="5556"/>
                  <a:pt x="147241" y="21739"/>
                  <a:pt x="147241" y="41672"/>
                </a:cubicBezTo>
                <a:cubicBezTo>
                  <a:pt x="147241" y="61605"/>
                  <a:pt x="131058" y="77788"/>
                  <a:pt x="111125" y="77788"/>
                </a:cubicBezTo>
                <a:cubicBezTo>
                  <a:pt x="91192" y="77788"/>
                  <a:pt x="75009" y="61605"/>
                  <a:pt x="75009" y="41672"/>
                </a:cubicBezTo>
                <a:cubicBezTo>
                  <a:pt x="75009" y="21739"/>
                  <a:pt x="91192" y="5556"/>
                  <a:pt x="111125" y="5556"/>
                </a:cubicBezTo>
                <a:close/>
                <a:moveTo>
                  <a:pt x="33337" y="30559"/>
                </a:moveTo>
                <a:cubicBezTo>
                  <a:pt x="47137" y="30559"/>
                  <a:pt x="58341" y="41763"/>
                  <a:pt x="58341" y="55563"/>
                </a:cubicBezTo>
                <a:cubicBezTo>
                  <a:pt x="58341" y="69362"/>
                  <a:pt x="47137" y="80566"/>
                  <a:pt x="33337" y="80566"/>
                </a:cubicBezTo>
                <a:cubicBezTo>
                  <a:pt x="19538" y="80566"/>
                  <a:pt x="8334" y="69362"/>
                  <a:pt x="8334" y="55563"/>
                </a:cubicBezTo>
                <a:cubicBezTo>
                  <a:pt x="8334" y="41763"/>
                  <a:pt x="19538" y="30559"/>
                  <a:pt x="33337" y="30559"/>
                </a:cubicBezTo>
                <a:close/>
                <a:moveTo>
                  <a:pt x="0" y="144463"/>
                </a:moveTo>
                <a:cubicBezTo>
                  <a:pt x="0" y="119911"/>
                  <a:pt x="19898" y="100013"/>
                  <a:pt x="44450" y="100013"/>
                </a:cubicBezTo>
                <a:cubicBezTo>
                  <a:pt x="48895" y="100013"/>
                  <a:pt x="53201" y="100672"/>
                  <a:pt x="57264" y="101888"/>
                </a:cubicBezTo>
                <a:cubicBezTo>
                  <a:pt x="45839" y="114667"/>
                  <a:pt x="38894" y="131544"/>
                  <a:pt x="38894" y="150019"/>
                </a:cubicBezTo>
                <a:lnTo>
                  <a:pt x="38894" y="155575"/>
                </a:lnTo>
                <a:cubicBezTo>
                  <a:pt x="38894" y="159534"/>
                  <a:pt x="39727" y="163284"/>
                  <a:pt x="41220" y="166688"/>
                </a:cubicBezTo>
                <a:lnTo>
                  <a:pt x="11112" y="166688"/>
                </a:lnTo>
                <a:cubicBezTo>
                  <a:pt x="4966" y="166688"/>
                  <a:pt x="0" y="161722"/>
                  <a:pt x="0" y="155575"/>
                </a:cubicBezTo>
                <a:lnTo>
                  <a:pt x="0" y="144463"/>
                </a:lnTo>
                <a:close/>
                <a:moveTo>
                  <a:pt x="181030" y="166688"/>
                </a:moveTo>
                <a:cubicBezTo>
                  <a:pt x="182523" y="163284"/>
                  <a:pt x="183356" y="159534"/>
                  <a:pt x="183356" y="155575"/>
                </a:cubicBezTo>
                <a:lnTo>
                  <a:pt x="183356" y="150019"/>
                </a:lnTo>
                <a:cubicBezTo>
                  <a:pt x="183356" y="131544"/>
                  <a:pt x="176411" y="114667"/>
                  <a:pt x="164986" y="101888"/>
                </a:cubicBezTo>
                <a:cubicBezTo>
                  <a:pt x="169049" y="100672"/>
                  <a:pt x="173355" y="100013"/>
                  <a:pt x="177800" y="100013"/>
                </a:cubicBezTo>
                <a:cubicBezTo>
                  <a:pt x="202352" y="100013"/>
                  <a:pt x="222250" y="119911"/>
                  <a:pt x="222250" y="144463"/>
                </a:cubicBezTo>
                <a:lnTo>
                  <a:pt x="222250" y="155575"/>
                </a:lnTo>
                <a:cubicBezTo>
                  <a:pt x="222250" y="161722"/>
                  <a:pt x="217284" y="166688"/>
                  <a:pt x="211138" y="166688"/>
                </a:cubicBezTo>
                <a:lnTo>
                  <a:pt x="181030" y="166688"/>
                </a:lnTo>
                <a:close/>
                <a:moveTo>
                  <a:pt x="163909" y="55563"/>
                </a:moveTo>
                <a:cubicBezTo>
                  <a:pt x="163909" y="41763"/>
                  <a:pt x="175113" y="30559"/>
                  <a:pt x="188913" y="30559"/>
                </a:cubicBezTo>
                <a:cubicBezTo>
                  <a:pt x="202712" y="30559"/>
                  <a:pt x="213916" y="41763"/>
                  <a:pt x="213916" y="55562"/>
                </a:cubicBezTo>
                <a:cubicBezTo>
                  <a:pt x="213916" y="69362"/>
                  <a:pt x="202712" y="80566"/>
                  <a:pt x="188913" y="80566"/>
                </a:cubicBezTo>
                <a:cubicBezTo>
                  <a:pt x="175113" y="80566"/>
                  <a:pt x="163909" y="69362"/>
                  <a:pt x="163909" y="55563"/>
                </a:cubicBezTo>
                <a:close/>
                <a:moveTo>
                  <a:pt x="55563" y="150019"/>
                </a:moveTo>
                <a:cubicBezTo>
                  <a:pt x="55563" y="119320"/>
                  <a:pt x="80427" y="94456"/>
                  <a:pt x="111125" y="94456"/>
                </a:cubicBezTo>
                <a:cubicBezTo>
                  <a:pt x="141823" y="94456"/>
                  <a:pt x="166688" y="119320"/>
                  <a:pt x="166688" y="150019"/>
                </a:cubicBezTo>
                <a:lnTo>
                  <a:pt x="166688" y="155575"/>
                </a:lnTo>
                <a:cubicBezTo>
                  <a:pt x="166688" y="161722"/>
                  <a:pt x="161722" y="166688"/>
                  <a:pt x="155575" y="166688"/>
                </a:cubicBezTo>
                <a:lnTo>
                  <a:pt x="66675" y="166688"/>
                </a:lnTo>
                <a:cubicBezTo>
                  <a:pt x="60528" y="166688"/>
                  <a:pt x="55563" y="161722"/>
                  <a:pt x="55563" y="155575"/>
                </a:cubicBezTo>
                <a:lnTo>
                  <a:pt x="55563" y="150019"/>
                </a:lnTo>
                <a:close/>
              </a:path>
            </a:pathLst>
          </a:custGeom>
          <a:solidFill>
            <a:srgbClr val="4A3F8C"/>
          </a:solidFill>
          <a:ln/>
        </p:spPr>
      </p:sp>
      <p:sp>
        <p:nvSpPr>
          <p:cNvPr id="26" name="Text 23"/>
          <p:cNvSpPr/>
          <p:nvPr/>
        </p:nvSpPr>
        <p:spPr>
          <a:xfrm>
            <a:off x="6246283" y="4622800"/>
            <a:ext cx="22860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Multi-generational protocols</a:t>
            </a:r>
            <a:endParaRPr lang="en-US" sz="1600" dirty="0"/>
          </a:p>
        </p:txBody>
      </p:sp>
      <p:sp>
        <p:nvSpPr>
          <p:cNvPr id="27" name="Shape 24"/>
          <p:cNvSpPr/>
          <p:nvPr/>
        </p:nvSpPr>
        <p:spPr>
          <a:xfrm>
            <a:off x="10809817" y="1644650"/>
            <a:ext cx="4927600" cy="3492500"/>
          </a:xfrm>
          <a:custGeom>
            <a:avLst/>
            <a:gdLst/>
            <a:ahLst/>
            <a:cxnLst/>
            <a:rect l="l" t="t" r="r" b="b"/>
            <a:pathLst>
              <a:path w="4927600" h="3492500">
                <a:moveTo>
                  <a:pt x="152413" y="0"/>
                </a:moveTo>
                <a:lnTo>
                  <a:pt x="4775187" y="0"/>
                </a:lnTo>
                <a:cubicBezTo>
                  <a:pt x="4859363" y="0"/>
                  <a:pt x="4927600" y="68237"/>
                  <a:pt x="4927600" y="152413"/>
                </a:cubicBezTo>
                <a:lnTo>
                  <a:pt x="4927600" y="3340087"/>
                </a:lnTo>
                <a:cubicBezTo>
                  <a:pt x="4927600" y="3424263"/>
                  <a:pt x="4859363" y="3492500"/>
                  <a:pt x="4775187" y="3492500"/>
                </a:cubicBezTo>
                <a:lnTo>
                  <a:pt x="152413" y="3492500"/>
                </a:lnTo>
                <a:cubicBezTo>
                  <a:pt x="68237" y="3492500"/>
                  <a:pt x="0" y="3424263"/>
                  <a:pt x="0" y="3340087"/>
                </a:cubicBezTo>
                <a:lnTo>
                  <a:pt x="0" y="152413"/>
                </a:lnTo>
                <a:cubicBezTo>
                  <a:pt x="0" y="68237"/>
                  <a:pt x="68237" y="0"/>
                  <a:pt x="152413" y="0"/>
                </a:cubicBezTo>
                <a:close/>
              </a:path>
            </a:pathLst>
          </a:custGeom>
          <a:gradFill rotWithShape="1" flip="none">
            <a:gsLst>
              <a:gs pos="0">
                <a:srgbClr val="1A1A2E">
                  <a:alpha val="95000"/>
                </a:srgbClr>
              </a:gs>
              <a:gs pos="100000">
                <a:srgbClr val="4A3F8C">
                  <a:alpha val="30000"/>
                </a:srgbClr>
              </a:gs>
            </a:gsLst>
            <a:lin ang="2700000" scaled="1"/>
          </a:gradFill>
          <a:ln w="12700">
            <a:solidFill>
              <a:srgbClr val="D4AF37">
                <a:alpha val="40000"/>
              </a:srgbClr>
            </a:solidFill>
            <a:prstDash val="solid"/>
          </a:ln>
        </p:spPr>
      </p:sp>
      <p:sp>
        <p:nvSpPr>
          <p:cNvPr id="28" name="Shape 25"/>
          <p:cNvSpPr/>
          <p:nvPr/>
        </p:nvSpPr>
        <p:spPr>
          <a:xfrm>
            <a:off x="11070167" y="1905000"/>
            <a:ext cx="711200" cy="711200"/>
          </a:xfrm>
          <a:custGeom>
            <a:avLst/>
            <a:gdLst/>
            <a:ahLst/>
            <a:cxnLst/>
            <a:rect l="l" t="t" r="r" b="b"/>
            <a:pathLst>
              <a:path w="711200" h="711200">
                <a:moveTo>
                  <a:pt x="355600" y="0"/>
                </a:moveTo>
                <a:lnTo>
                  <a:pt x="355600" y="0"/>
                </a:lnTo>
                <a:cubicBezTo>
                  <a:pt x="551861" y="0"/>
                  <a:pt x="711200" y="159339"/>
                  <a:pt x="711200" y="355600"/>
                </a:cubicBezTo>
                <a:lnTo>
                  <a:pt x="711200" y="355600"/>
                </a:lnTo>
                <a:cubicBezTo>
                  <a:pt x="711200" y="551861"/>
                  <a:pt x="551861" y="711200"/>
                  <a:pt x="355600" y="711200"/>
                </a:cubicBezTo>
                <a:lnTo>
                  <a:pt x="355600" y="711200"/>
                </a:lnTo>
                <a:cubicBezTo>
                  <a:pt x="159339" y="711200"/>
                  <a:pt x="0" y="551861"/>
                  <a:pt x="0" y="355600"/>
                </a:cubicBezTo>
                <a:lnTo>
                  <a:pt x="0" y="355600"/>
                </a:lnTo>
                <a:cubicBezTo>
                  <a:pt x="0" y="159339"/>
                  <a:pt x="159339" y="0"/>
                  <a:pt x="355600" y="0"/>
                </a:cubicBezTo>
                <a:close/>
              </a:path>
            </a:pathLst>
          </a:custGeom>
          <a:gradFill rotWithShape="1" flip="none">
            <a:gsLst>
              <a:gs pos="0">
                <a:srgbClr val="D4AF37"/>
              </a:gs>
              <a:gs pos="100000">
                <a:srgbClr val="D4AF37">
                  <a:alpha val="60000"/>
                </a:srgbClr>
              </a:gs>
            </a:gsLst>
            <a:lin ang="2700000" scaled="1"/>
          </a:gradFill>
          <a:ln/>
        </p:spPr>
      </p:sp>
      <p:sp>
        <p:nvSpPr>
          <p:cNvPr id="29" name="Shape 26"/>
          <p:cNvSpPr/>
          <p:nvPr/>
        </p:nvSpPr>
        <p:spPr>
          <a:xfrm>
            <a:off x="11292417" y="2108200"/>
            <a:ext cx="266700" cy="304800"/>
          </a:xfrm>
          <a:custGeom>
            <a:avLst/>
            <a:gdLst/>
            <a:ahLst/>
            <a:cxnLst/>
            <a:rect l="l" t="t" r="r" b="b"/>
            <a:pathLst>
              <a:path w="266700" h="304800">
                <a:moveTo>
                  <a:pt x="201692" y="-5894"/>
                </a:moveTo>
                <a:cubicBezTo>
                  <a:pt x="208776" y="-774"/>
                  <a:pt x="211395" y="8513"/>
                  <a:pt x="208181" y="16609"/>
                </a:cubicBezTo>
                <a:lnTo>
                  <a:pt x="161508" y="133350"/>
                </a:lnTo>
                <a:lnTo>
                  <a:pt x="247650" y="133350"/>
                </a:lnTo>
                <a:cubicBezTo>
                  <a:pt x="255687" y="133350"/>
                  <a:pt x="262830" y="138351"/>
                  <a:pt x="265569" y="145911"/>
                </a:cubicBezTo>
                <a:cubicBezTo>
                  <a:pt x="268307" y="153472"/>
                  <a:pt x="265986" y="161925"/>
                  <a:pt x="259854" y="167045"/>
                </a:cubicBezTo>
                <a:lnTo>
                  <a:pt x="88404" y="309920"/>
                </a:lnTo>
                <a:cubicBezTo>
                  <a:pt x="81677" y="315516"/>
                  <a:pt x="72092" y="315813"/>
                  <a:pt x="65008" y="310694"/>
                </a:cubicBezTo>
                <a:cubicBezTo>
                  <a:pt x="57924" y="305574"/>
                  <a:pt x="55305" y="296287"/>
                  <a:pt x="58519" y="288191"/>
                </a:cubicBezTo>
                <a:lnTo>
                  <a:pt x="105192" y="171450"/>
                </a:lnTo>
                <a:lnTo>
                  <a:pt x="19050" y="171450"/>
                </a:lnTo>
                <a:cubicBezTo>
                  <a:pt x="11013" y="171450"/>
                  <a:pt x="3870" y="166449"/>
                  <a:pt x="1131" y="158889"/>
                </a:cubicBezTo>
                <a:cubicBezTo>
                  <a:pt x="-1607" y="151328"/>
                  <a:pt x="714" y="142875"/>
                  <a:pt x="6846" y="137755"/>
                </a:cubicBezTo>
                <a:lnTo>
                  <a:pt x="178296" y="-5120"/>
                </a:lnTo>
                <a:cubicBezTo>
                  <a:pt x="185023" y="-10716"/>
                  <a:pt x="194608" y="-11013"/>
                  <a:pt x="201692" y="-5894"/>
                </a:cubicBezTo>
                <a:close/>
              </a:path>
            </a:pathLst>
          </a:custGeom>
          <a:solidFill>
            <a:srgbClr val="0F0F1A"/>
          </a:solidFill>
          <a:ln/>
        </p:spPr>
      </p:sp>
      <p:sp>
        <p:nvSpPr>
          <p:cNvPr id="30" name="Text 27"/>
          <p:cNvSpPr/>
          <p:nvPr/>
        </p:nvSpPr>
        <p:spPr>
          <a:xfrm>
            <a:off x="11933767" y="2082800"/>
            <a:ext cx="1270000" cy="355600"/>
          </a:xfrm>
          <a:prstGeom prst="rect">
            <a:avLst/>
          </a:prstGeom>
          <a:noFill/>
          <a:ln/>
        </p:spPr>
        <p:txBody>
          <a:bodyPr wrap="square" lIns="0" tIns="0" rIns="0" bIns="0" rtlCol="0" anchor="ctr"/>
          <a:lstStyle/>
          <a:p>
            <a:pPr>
              <a:lnSpc>
                <a:spcPct val="120000"/>
              </a:lnSpc>
            </a:pPr>
            <a:r>
              <a:rPr lang="en-US" sz="2000" b="1" dirty="0">
                <a:solidFill>
                  <a:srgbClr val="D4AF37"/>
                </a:solidFill>
                <a:latin typeface="Liter" pitchFamily="34" charset="0"/>
                <a:ea typeface="Liter" pitchFamily="34" charset="-122"/>
                <a:cs typeface="Liter" pitchFamily="34" charset="-120"/>
              </a:rPr>
              <a:t>Activation</a:t>
            </a:r>
            <a:endParaRPr lang="en-US" sz="1600" dirty="0"/>
          </a:p>
        </p:txBody>
      </p:sp>
      <p:sp>
        <p:nvSpPr>
          <p:cNvPr id="31" name="Text 28"/>
          <p:cNvSpPr/>
          <p:nvPr/>
        </p:nvSpPr>
        <p:spPr>
          <a:xfrm>
            <a:off x="11070167" y="2768600"/>
            <a:ext cx="4508500" cy="990600"/>
          </a:xfrm>
          <a:prstGeom prst="rect">
            <a:avLst/>
          </a:prstGeom>
          <a:noFill/>
          <a:ln/>
        </p:spPr>
        <p:txBody>
          <a:bodyPr wrap="square" lIns="0" tIns="0" rIns="0" bIns="0" rtlCol="0" anchor="ctr"/>
          <a:lstStyle/>
          <a:p>
            <a:pPr>
              <a:lnSpc>
                <a:spcPct val="140000"/>
              </a:lnSpc>
            </a:pPr>
            <a:r>
              <a:rPr lang="en-US" sz="1600" b="1" dirty="0">
                <a:solidFill>
                  <a:srgbClr val="F5F5F5">
                    <a:alpha val="90000"/>
                  </a:srgbClr>
                </a:solidFill>
                <a:latin typeface="Quattrocento Sans" pitchFamily="34" charset="0"/>
                <a:ea typeface="Quattrocento Sans" pitchFamily="34" charset="-122"/>
                <a:cs typeface="Quattrocento Sans" pitchFamily="34" charset="-120"/>
              </a:rPr>
              <a:t>Dynamic NFT ecosystems</a:t>
            </a:r>
            <a:pPr>
              <a:lnSpc>
                <a:spcPct val="140000"/>
              </a:lnSpc>
            </a:pPr>
            <a:r>
              <a:rPr lang="en-US" sz="1600" dirty="0">
                <a:solidFill>
                  <a:srgbClr val="F5F5F5">
                    <a:alpha val="90000"/>
                  </a:srgbClr>
                </a:solidFill>
                <a:latin typeface="Quattrocento Sans" pitchFamily="34" charset="0"/>
                <a:ea typeface="Quattrocento Sans" pitchFamily="34" charset="-122"/>
                <a:cs typeface="Quattrocento Sans" pitchFamily="34" charset="-120"/>
              </a:rPr>
              <a:t> generating yield, community access, and DeFi collateral utility beyond static storage</a:t>
            </a:r>
            <a:endParaRPr lang="en-US" sz="1600" dirty="0"/>
          </a:p>
        </p:txBody>
      </p:sp>
      <p:sp>
        <p:nvSpPr>
          <p:cNvPr id="32" name="Shape 29"/>
          <p:cNvSpPr/>
          <p:nvPr/>
        </p:nvSpPr>
        <p:spPr>
          <a:xfrm>
            <a:off x="11095567" y="3949700"/>
            <a:ext cx="177800" cy="177800"/>
          </a:xfrm>
          <a:custGeom>
            <a:avLst/>
            <a:gdLst/>
            <a:ahLst/>
            <a:cxnLst/>
            <a:rect l="l" t="t" r="r" b="b"/>
            <a:pathLst>
              <a:path w="177800" h="177800">
                <a:moveTo>
                  <a:pt x="44450" y="33337"/>
                </a:moveTo>
                <a:lnTo>
                  <a:pt x="44450" y="27781"/>
                </a:lnTo>
                <a:cubicBezTo>
                  <a:pt x="44450" y="12432"/>
                  <a:pt x="74315" y="0"/>
                  <a:pt x="111125" y="0"/>
                </a:cubicBezTo>
                <a:cubicBezTo>
                  <a:pt x="147935" y="0"/>
                  <a:pt x="177800" y="12432"/>
                  <a:pt x="177800" y="27781"/>
                </a:cubicBezTo>
                <a:lnTo>
                  <a:pt x="177800" y="33337"/>
                </a:lnTo>
                <a:cubicBezTo>
                  <a:pt x="177800" y="43964"/>
                  <a:pt x="163458" y="53201"/>
                  <a:pt x="142379" y="57889"/>
                </a:cubicBezTo>
                <a:cubicBezTo>
                  <a:pt x="141545" y="56917"/>
                  <a:pt x="140677" y="55979"/>
                  <a:pt x="139809" y="55111"/>
                </a:cubicBezTo>
                <a:cubicBezTo>
                  <a:pt x="134427" y="49798"/>
                  <a:pt x="127481" y="45770"/>
                  <a:pt x="120223" y="42783"/>
                </a:cubicBezTo>
                <a:cubicBezTo>
                  <a:pt x="105673" y="36706"/>
                  <a:pt x="86712" y="33372"/>
                  <a:pt x="66675" y="33372"/>
                </a:cubicBezTo>
                <a:cubicBezTo>
                  <a:pt x="59070" y="33372"/>
                  <a:pt x="51638" y="33858"/>
                  <a:pt x="44519" y="34796"/>
                </a:cubicBezTo>
                <a:cubicBezTo>
                  <a:pt x="44450" y="34345"/>
                  <a:pt x="44450" y="33858"/>
                  <a:pt x="44450" y="33372"/>
                </a:cubicBezTo>
                <a:close/>
                <a:moveTo>
                  <a:pt x="150019" y="122585"/>
                </a:moveTo>
                <a:lnTo>
                  <a:pt x="150019" y="106541"/>
                </a:lnTo>
                <a:cubicBezTo>
                  <a:pt x="155262" y="105187"/>
                  <a:pt x="160194" y="103589"/>
                  <a:pt x="164673" y="101714"/>
                </a:cubicBezTo>
                <a:cubicBezTo>
                  <a:pt x="169257" y="99804"/>
                  <a:pt x="173737" y="97477"/>
                  <a:pt x="177800" y="94665"/>
                </a:cubicBezTo>
                <a:lnTo>
                  <a:pt x="177800" y="100013"/>
                </a:lnTo>
                <a:cubicBezTo>
                  <a:pt x="177800" y="109319"/>
                  <a:pt x="166861" y="117549"/>
                  <a:pt x="150019" y="122585"/>
                </a:cubicBezTo>
                <a:close/>
                <a:moveTo>
                  <a:pt x="150019" y="89247"/>
                </a:moveTo>
                <a:lnTo>
                  <a:pt x="150019" y="77788"/>
                </a:lnTo>
                <a:cubicBezTo>
                  <a:pt x="150019" y="76225"/>
                  <a:pt x="149880" y="74732"/>
                  <a:pt x="149671" y="73273"/>
                </a:cubicBezTo>
                <a:cubicBezTo>
                  <a:pt x="155054" y="71919"/>
                  <a:pt x="160089" y="70287"/>
                  <a:pt x="164673" y="68342"/>
                </a:cubicBezTo>
                <a:cubicBezTo>
                  <a:pt x="169257" y="66397"/>
                  <a:pt x="173737" y="64105"/>
                  <a:pt x="177800" y="61292"/>
                </a:cubicBezTo>
                <a:lnTo>
                  <a:pt x="177800" y="66640"/>
                </a:lnTo>
                <a:cubicBezTo>
                  <a:pt x="177800" y="75947"/>
                  <a:pt x="166861" y="84177"/>
                  <a:pt x="150019" y="89213"/>
                </a:cubicBezTo>
                <a:close/>
                <a:moveTo>
                  <a:pt x="0" y="83344"/>
                </a:moveTo>
                <a:lnTo>
                  <a:pt x="0" y="77788"/>
                </a:lnTo>
                <a:cubicBezTo>
                  <a:pt x="0" y="62438"/>
                  <a:pt x="29865" y="50006"/>
                  <a:pt x="66675" y="50006"/>
                </a:cubicBezTo>
                <a:cubicBezTo>
                  <a:pt x="103485" y="50006"/>
                  <a:pt x="133350" y="62438"/>
                  <a:pt x="133350" y="77788"/>
                </a:cubicBezTo>
                <a:lnTo>
                  <a:pt x="133350" y="83344"/>
                </a:lnTo>
                <a:cubicBezTo>
                  <a:pt x="133350" y="98693"/>
                  <a:pt x="103485" y="111125"/>
                  <a:pt x="66675" y="111125"/>
                </a:cubicBezTo>
                <a:cubicBezTo>
                  <a:pt x="29865" y="111125"/>
                  <a:pt x="0" y="98693"/>
                  <a:pt x="0" y="83344"/>
                </a:cubicBezTo>
                <a:close/>
                <a:moveTo>
                  <a:pt x="133350" y="116681"/>
                </a:moveTo>
                <a:cubicBezTo>
                  <a:pt x="133350" y="132030"/>
                  <a:pt x="103485" y="144463"/>
                  <a:pt x="66675" y="144463"/>
                </a:cubicBezTo>
                <a:cubicBezTo>
                  <a:pt x="29865" y="144463"/>
                  <a:pt x="0" y="132030"/>
                  <a:pt x="0" y="116681"/>
                </a:cubicBezTo>
                <a:lnTo>
                  <a:pt x="0" y="111333"/>
                </a:lnTo>
                <a:cubicBezTo>
                  <a:pt x="4028" y="114146"/>
                  <a:pt x="8508" y="116438"/>
                  <a:pt x="13127" y="118383"/>
                </a:cubicBezTo>
                <a:cubicBezTo>
                  <a:pt x="27677" y="124460"/>
                  <a:pt x="46638" y="127794"/>
                  <a:pt x="66675" y="127794"/>
                </a:cubicBezTo>
                <a:cubicBezTo>
                  <a:pt x="86712" y="127794"/>
                  <a:pt x="105673" y="124425"/>
                  <a:pt x="120223" y="118383"/>
                </a:cubicBezTo>
                <a:cubicBezTo>
                  <a:pt x="124807" y="116473"/>
                  <a:pt x="129287" y="114146"/>
                  <a:pt x="133350" y="111333"/>
                </a:cubicBezTo>
                <a:lnTo>
                  <a:pt x="133350" y="116681"/>
                </a:lnTo>
                <a:close/>
                <a:moveTo>
                  <a:pt x="133350" y="144671"/>
                </a:moveTo>
                <a:lnTo>
                  <a:pt x="133350" y="150019"/>
                </a:lnTo>
                <a:cubicBezTo>
                  <a:pt x="133350" y="165368"/>
                  <a:pt x="103485" y="177800"/>
                  <a:pt x="66675" y="177800"/>
                </a:cubicBezTo>
                <a:cubicBezTo>
                  <a:pt x="29865" y="177800"/>
                  <a:pt x="0" y="165368"/>
                  <a:pt x="0" y="150019"/>
                </a:cubicBezTo>
                <a:lnTo>
                  <a:pt x="0" y="144671"/>
                </a:lnTo>
                <a:cubicBezTo>
                  <a:pt x="4028" y="147484"/>
                  <a:pt x="8508" y="149776"/>
                  <a:pt x="13127" y="151720"/>
                </a:cubicBezTo>
                <a:cubicBezTo>
                  <a:pt x="27677" y="157798"/>
                  <a:pt x="46638" y="161131"/>
                  <a:pt x="66675" y="161131"/>
                </a:cubicBezTo>
                <a:cubicBezTo>
                  <a:pt x="86712" y="161131"/>
                  <a:pt x="105673" y="157763"/>
                  <a:pt x="120223" y="151720"/>
                </a:cubicBezTo>
                <a:cubicBezTo>
                  <a:pt x="124807" y="149810"/>
                  <a:pt x="129287" y="147484"/>
                  <a:pt x="133350" y="144671"/>
                </a:cubicBezTo>
                <a:close/>
              </a:path>
            </a:pathLst>
          </a:custGeom>
          <a:solidFill>
            <a:srgbClr val="D4AF37"/>
          </a:solidFill>
          <a:ln/>
        </p:spPr>
      </p:sp>
      <p:sp>
        <p:nvSpPr>
          <p:cNvPr id="33" name="Text 30"/>
          <p:cNvSpPr/>
          <p:nvPr/>
        </p:nvSpPr>
        <p:spPr>
          <a:xfrm>
            <a:off x="11394017" y="3911600"/>
            <a:ext cx="23622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Yield-generating mechanisms</a:t>
            </a:r>
            <a:endParaRPr lang="en-US" sz="1600" dirty="0"/>
          </a:p>
        </p:txBody>
      </p:sp>
      <p:sp>
        <p:nvSpPr>
          <p:cNvPr id="34" name="Shape 31"/>
          <p:cNvSpPr/>
          <p:nvPr/>
        </p:nvSpPr>
        <p:spPr>
          <a:xfrm>
            <a:off x="11084454" y="4305300"/>
            <a:ext cx="200025" cy="177800"/>
          </a:xfrm>
          <a:custGeom>
            <a:avLst/>
            <a:gdLst/>
            <a:ahLst/>
            <a:cxnLst/>
            <a:rect l="l" t="t" r="r" b="b"/>
            <a:pathLst>
              <a:path w="200025" h="177800">
                <a:moveTo>
                  <a:pt x="93380" y="29587"/>
                </a:moveTo>
                <a:lnTo>
                  <a:pt x="52889" y="74593"/>
                </a:lnTo>
                <a:cubicBezTo>
                  <a:pt x="51291" y="76364"/>
                  <a:pt x="51361" y="79107"/>
                  <a:pt x="53062" y="80809"/>
                </a:cubicBezTo>
                <a:cubicBezTo>
                  <a:pt x="63654" y="91400"/>
                  <a:pt x="80843" y="91400"/>
                  <a:pt x="91435" y="80809"/>
                </a:cubicBezTo>
                <a:lnTo>
                  <a:pt x="102478" y="69766"/>
                </a:lnTo>
                <a:cubicBezTo>
                  <a:pt x="103937" y="68307"/>
                  <a:pt x="105777" y="67508"/>
                  <a:pt x="107652" y="67370"/>
                </a:cubicBezTo>
                <a:cubicBezTo>
                  <a:pt x="110014" y="67161"/>
                  <a:pt x="112445" y="67960"/>
                  <a:pt x="114250" y="69766"/>
                </a:cubicBezTo>
                <a:lnTo>
                  <a:pt x="175577" y="130572"/>
                </a:lnTo>
                <a:lnTo>
                  <a:pt x="200025" y="111125"/>
                </a:lnTo>
                <a:lnTo>
                  <a:pt x="200025" y="11112"/>
                </a:lnTo>
                <a:lnTo>
                  <a:pt x="161131" y="33337"/>
                </a:lnTo>
                <a:lnTo>
                  <a:pt x="152866" y="27816"/>
                </a:lnTo>
                <a:cubicBezTo>
                  <a:pt x="147380" y="24170"/>
                  <a:pt x="140955" y="22225"/>
                  <a:pt x="134357" y="22225"/>
                </a:cubicBezTo>
                <a:lnTo>
                  <a:pt x="109910" y="22225"/>
                </a:lnTo>
                <a:cubicBezTo>
                  <a:pt x="109528" y="22225"/>
                  <a:pt x="109111" y="22225"/>
                  <a:pt x="108729" y="22260"/>
                </a:cubicBezTo>
                <a:cubicBezTo>
                  <a:pt x="102860" y="22572"/>
                  <a:pt x="97339" y="25211"/>
                  <a:pt x="93380" y="29587"/>
                </a:cubicBezTo>
                <a:close/>
                <a:moveTo>
                  <a:pt x="40491" y="63445"/>
                </a:moveTo>
                <a:lnTo>
                  <a:pt x="77579" y="22225"/>
                </a:lnTo>
                <a:lnTo>
                  <a:pt x="63827" y="22225"/>
                </a:lnTo>
                <a:cubicBezTo>
                  <a:pt x="54972" y="22225"/>
                  <a:pt x="46499" y="25732"/>
                  <a:pt x="40248" y="31983"/>
                </a:cubicBezTo>
                <a:lnTo>
                  <a:pt x="38894" y="33337"/>
                </a:lnTo>
                <a:lnTo>
                  <a:pt x="0" y="11112"/>
                </a:lnTo>
                <a:lnTo>
                  <a:pt x="0" y="111125"/>
                </a:lnTo>
                <a:lnTo>
                  <a:pt x="54312" y="156374"/>
                </a:lnTo>
                <a:cubicBezTo>
                  <a:pt x="62299" y="163041"/>
                  <a:pt x="72370" y="166688"/>
                  <a:pt x="82753" y="166688"/>
                </a:cubicBezTo>
                <a:lnTo>
                  <a:pt x="88205" y="166688"/>
                </a:lnTo>
                <a:lnTo>
                  <a:pt x="85775" y="164257"/>
                </a:lnTo>
                <a:cubicBezTo>
                  <a:pt x="82510" y="160992"/>
                  <a:pt x="82510" y="155714"/>
                  <a:pt x="85775" y="152484"/>
                </a:cubicBezTo>
                <a:cubicBezTo>
                  <a:pt x="89039" y="149255"/>
                  <a:pt x="94317" y="149220"/>
                  <a:pt x="97547" y="152484"/>
                </a:cubicBezTo>
                <a:lnTo>
                  <a:pt x="111785" y="166722"/>
                </a:lnTo>
                <a:lnTo>
                  <a:pt x="114910" y="166722"/>
                </a:lnTo>
                <a:cubicBezTo>
                  <a:pt x="121543" y="166722"/>
                  <a:pt x="128037" y="165229"/>
                  <a:pt x="133940" y="162451"/>
                </a:cubicBezTo>
                <a:lnTo>
                  <a:pt x="124668" y="153144"/>
                </a:lnTo>
                <a:cubicBezTo>
                  <a:pt x="121404" y="149880"/>
                  <a:pt x="121404" y="144601"/>
                  <a:pt x="124668" y="141372"/>
                </a:cubicBezTo>
                <a:cubicBezTo>
                  <a:pt x="127933" y="138142"/>
                  <a:pt x="133211" y="138108"/>
                  <a:pt x="136441" y="141372"/>
                </a:cubicBezTo>
                <a:lnTo>
                  <a:pt x="147553" y="152484"/>
                </a:lnTo>
                <a:lnTo>
                  <a:pt x="153630" y="146407"/>
                </a:lnTo>
                <a:cubicBezTo>
                  <a:pt x="156721" y="143317"/>
                  <a:pt x="157624" y="138837"/>
                  <a:pt x="156270" y="134913"/>
                </a:cubicBezTo>
                <a:lnTo>
                  <a:pt x="108382" y="87407"/>
                </a:lnTo>
                <a:lnTo>
                  <a:pt x="103207" y="92581"/>
                </a:lnTo>
                <a:cubicBezTo>
                  <a:pt x="86087" y="109701"/>
                  <a:pt x="58375" y="109701"/>
                  <a:pt x="41255" y="92581"/>
                </a:cubicBezTo>
                <a:cubicBezTo>
                  <a:pt x="33268" y="84594"/>
                  <a:pt x="32956" y="71780"/>
                  <a:pt x="40491" y="63411"/>
                </a:cubicBezTo>
                <a:close/>
              </a:path>
            </a:pathLst>
          </a:custGeom>
          <a:solidFill>
            <a:srgbClr val="D4AF37"/>
          </a:solidFill>
          <a:ln/>
        </p:spPr>
      </p:sp>
      <p:sp>
        <p:nvSpPr>
          <p:cNvPr id="35" name="Text 32"/>
          <p:cNvSpPr/>
          <p:nvPr/>
        </p:nvSpPr>
        <p:spPr>
          <a:xfrm>
            <a:off x="11394017" y="4267200"/>
            <a:ext cx="20193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Community access rights</a:t>
            </a:r>
            <a:endParaRPr lang="en-US" sz="1600" dirty="0"/>
          </a:p>
        </p:txBody>
      </p:sp>
      <p:sp>
        <p:nvSpPr>
          <p:cNvPr id="36" name="Shape 33"/>
          <p:cNvSpPr/>
          <p:nvPr/>
        </p:nvSpPr>
        <p:spPr>
          <a:xfrm>
            <a:off x="11106679" y="4660900"/>
            <a:ext cx="155575" cy="177800"/>
          </a:xfrm>
          <a:custGeom>
            <a:avLst/>
            <a:gdLst/>
            <a:ahLst/>
            <a:cxnLst/>
            <a:rect l="l" t="t" r="r" b="b"/>
            <a:pathLst>
              <a:path w="155575" h="177800">
                <a:moveTo>
                  <a:pt x="66675" y="44450"/>
                </a:moveTo>
                <a:cubicBezTo>
                  <a:pt x="66675" y="26051"/>
                  <a:pt x="51737" y="11112"/>
                  <a:pt x="33337" y="11112"/>
                </a:cubicBezTo>
                <a:cubicBezTo>
                  <a:pt x="14938" y="11112"/>
                  <a:pt x="0" y="26051"/>
                  <a:pt x="0" y="44450"/>
                </a:cubicBezTo>
                <a:cubicBezTo>
                  <a:pt x="0" y="62849"/>
                  <a:pt x="14938" y="77788"/>
                  <a:pt x="33337" y="77788"/>
                </a:cubicBezTo>
                <a:cubicBezTo>
                  <a:pt x="51737" y="77788"/>
                  <a:pt x="66675" y="62849"/>
                  <a:pt x="66675" y="44450"/>
                </a:cubicBezTo>
                <a:close/>
                <a:moveTo>
                  <a:pt x="155575" y="133350"/>
                </a:moveTo>
                <a:cubicBezTo>
                  <a:pt x="155575" y="114951"/>
                  <a:pt x="140637" y="100013"/>
                  <a:pt x="122238" y="100013"/>
                </a:cubicBezTo>
                <a:cubicBezTo>
                  <a:pt x="103838" y="100013"/>
                  <a:pt x="88900" y="114951"/>
                  <a:pt x="88900" y="133350"/>
                </a:cubicBezTo>
                <a:cubicBezTo>
                  <a:pt x="88900" y="151749"/>
                  <a:pt x="103838" y="166688"/>
                  <a:pt x="122238" y="166688"/>
                </a:cubicBezTo>
                <a:cubicBezTo>
                  <a:pt x="140637" y="166688"/>
                  <a:pt x="155575" y="151749"/>
                  <a:pt x="155575" y="133350"/>
                </a:cubicBezTo>
                <a:close/>
                <a:moveTo>
                  <a:pt x="152311" y="30073"/>
                </a:moveTo>
                <a:cubicBezTo>
                  <a:pt x="156652" y="25732"/>
                  <a:pt x="156652" y="18683"/>
                  <a:pt x="152311" y="14342"/>
                </a:cubicBezTo>
                <a:cubicBezTo>
                  <a:pt x="147970" y="10001"/>
                  <a:pt x="140920" y="10001"/>
                  <a:pt x="136580" y="14342"/>
                </a:cubicBezTo>
                <a:lnTo>
                  <a:pt x="3230" y="147692"/>
                </a:lnTo>
                <a:cubicBezTo>
                  <a:pt x="-1111" y="152033"/>
                  <a:pt x="-1111" y="159082"/>
                  <a:pt x="3230" y="163423"/>
                </a:cubicBezTo>
                <a:cubicBezTo>
                  <a:pt x="7570" y="167764"/>
                  <a:pt x="14620" y="167764"/>
                  <a:pt x="18961" y="163423"/>
                </a:cubicBezTo>
                <a:lnTo>
                  <a:pt x="152311" y="30073"/>
                </a:lnTo>
                <a:close/>
              </a:path>
            </a:pathLst>
          </a:custGeom>
          <a:solidFill>
            <a:srgbClr val="D4AF37"/>
          </a:solidFill>
          <a:ln/>
        </p:spPr>
      </p:sp>
      <p:sp>
        <p:nvSpPr>
          <p:cNvPr id="37" name="Text 34"/>
          <p:cNvSpPr/>
          <p:nvPr/>
        </p:nvSpPr>
        <p:spPr>
          <a:xfrm>
            <a:off x="11394017" y="4622800"/>
            <a:ext cx="23241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DeFi collateral (30-60% LTV)</a:t>
            </a:r>
            <a:endParaRPr lang="en-US" sz="1600" dirty="0"/>
          </a:p>
        </p:txBody>
      </p:sp>
      <p:sp>
        <p:nvSpPr>
          <p:cNvPr id="38" name="Shape 35"/>
          <p:cNvSpPr/>
          <p:nvPr/>
        </p:nvSpPr>
        <p:spPr>
          <a:xfrm>
            <a:off x="514350" y="5353050"/>
            <a:ext cx="7505700" cy="2857500"/>
          </a:xfrm>
          <a:custGeom>
            <a:avLst/>
            <a:gdLst/>
            <a:ahLst/>
            <a:cxnLst/>
            <a:rect l="l" t="t" r="r" b="b"/>
            <a:pathLst>
              <a:path w="7505700" h="2857500">
                <a:moveTo>
                  <a:pt x="152390" y="0"/>
                </a:moveTo>
                <a:lnTo>
                  <a:pt x="7353310" y="0"/>
                </a:lnTo>
                <a:cubicBezTo>
                  <a:pt x="7437472" y="0"/>
                  <a:pt x="7505700" y="68228"/>
                  <a:pt x="7505700" y="152390"/>
                </a:cubicBezTo>
                <a:lnTo>
                  <a:pt x="7505700" y="2705110"/>
                </a:lnTo>
                <a:cubicBezTo>
                  <a:pt x="7505700" y="2789272"/>
                  <a:pt x="7437472" y="2857500"/>
                  <a:pt x="7353310" y="2857500"/>
                </a:cubicBezTo>
                <a:lnTo>
                  <a:pt x="152390" y="2857500"/>
                </a:lnTo>
                <a:cubicBezTo>
                  <a:pt x="68228" y="2857500"/>
                  <a:pt x="0" y="2789272"/>
                  <a:pt x="0" y="2705110"/>
                </a:cubicBezTo>
                <a:lnTo>
                  <a:pt x="0" y="152390"/>
                </a:lnTo>
                <a:cubicBezTo>
                  <a:pt x="0" y="68284"/>
                  <a:pt x="68284" y="0"/>
                  <a:pt x="152390" y="0"/>
                </a:cubicBezTo>
                <a:close/>
              </a:path>
            </a:pathLst>
          </a:custGeom>
          <a:gradFill rotWithShape="1" flip="none">
            <a:gsLst>
              <a:gs pos="0">
                <a:srgbClr val="1A1A2E">
                  <a:alpha val="95000"/>
                </a:srgbClr>
              </a:gs>
              <a:gs pos="100000">
                <a:srgbClr val="4A3F8C">
                  <a:alpha val="20000"/>
                </a:srgbClr>
              </a:gs>
            </a:gsLst>
            <a:lin ang="2700000" scaled="1"/>
          </a:gradFill>
          <a:ln w="12700">
            <a:solidFill>
              <a:srgbClr val="4A3F8C">
                <a:alpha val="30196"/>
              </a:srgbClr>
            </a:solidFill>
            <a:prstDash val="solid"/>
          </a:ln>
        </p:spPr>
      </p:sp>
      <p:sp>
        <p:nvSpPr>
          <p:cNvPr id="39" name="Shape 36"/>
          <p:cNvSpPr/>
          <p:nvPr/>
        </p:nvSpPr>
        <p:spPr>
          <a:xfrm>
            <a:off x="792163" y="5676900"/>
            <a:ext cx="257175" cy="228600"/>
          </a:xfrm>
          <a:custGeom>
            <a:avLst/>
            <a:gdLst/>
            <a:ahLst/>
            <a:cxnLst/>
            <a:rect l="l" t="t" r="r" b="b"/>
            <a:pathLst>
              <a:path w="257175" h="228600">
                <a:moveTo>
                  <a:pt x="75724" y="68491"/>
                </a:moveTo>
                <a:lnTo>
                  <a:pt x="67374" y="60141"/>
                </a:lnTo>
                <a:cubicBezTo>
                  <a:pt x="61793" y="54560"/>
                  <a:pt x="61793" y="45497"/>
                  <a:pt x="67374" y="39916"/>
                </a:cubicBezTo>
                <a:lnTo>
                  <a:pt x="118586" y="-11341"/>
                </a:lnTo>
                <a:cubicBezTo>
                  <a:pt x="124167" y="-16922"/>
                  <a:pt x="133231" y="-16922"/>
                  <a:pt x="138812" y="-11341"/>
                </a:cubicBezTo>
                <a:lnTo>
                  <a:pt x="147161" y="-2947"/>
                </a:lnTo>
                <a:cubicBezTo>
                  <a:pt x="152742" y="2634"/>
                  <a:pt x="152742" y="11698"/>
                  <a:pt x="147161" y="17279"/>
                </a:cubicBezTo>
                <a:lnTo>
                  <a:pt x="95949" y="68491"/>
                </a:lnTo>
                <a:cubicBezTo>
                  <a:pt x="90368" y="74072"/>
                  <a:pt x="81305" y="74072"/>
                  <a:pt x="75724" y="68491"/>
                </a:cubicBezTo>
                <a:close/>
                <a:moveTo>
                  <a:pt x="123230" y="94521"/>
                </a:moveTo>
                <a:lnTo>
                  <a:pt x="109210" y="80501"/>
                </a:lnTo>
                <a:lnTo>
                  <a:pt x="159216" y="30495"/>
                </a:lnTo>
                <a:lnTo>
                  <a:pt x="212527" y="83805"/>
                </a:lnTo>
                <a:lnTo>
                  <a:pt x="162520" y="133811"/>
                </a:lnTo>
                <a:lnTo>
                  <a:pt x="148501" y="119792"/>
                </a:lnTo>
                <a:lnTo>
                  <a:pt x="44916" y="223376"/>
                </a:lnTo>
                <a:cubicBezTo>
                  <a:pt x="37951" y="230341"/>
                  <a:pt x="26655" y="230341"/>
                  <a:pt x="19645" y="223376"/>
                </a:cubicBezTo>
                <a:cubicBezTo>
                  <a:pt x="12636" y="216411"/>
                  <a:pt x="12680" y="205115"/>
                  <a:pt x="19645" y="198105"/>
                </a:cubicBezTo>
                <a:lnTo>
                  <a:pt x="123230" y="94521"/>
                </a:lnTo>
                <a:close/>
                <a:moveTo>
                  <a:pt x="174531" y="167253"/>
                </a:moveTo>
                <a:cubicBezTo>
                  <a:pt x="168950" y="161672"/>
                  <a:pt x="168950" y="152608"/>
                  <a:pt x="174531" y="147027"/>
                </a:cubicBezTo>
                <a:lnTo>
                  <a:pt x="225743" y="95816"/>
                </a:lnTo>
                <a:cubicBezTo>
                  <a:pt x="231324" y="90234"/>
                  <a:pt x="240387" y="90234"/>
                  <a:pt x="245968" y="95816"/>
                </a:cubicBezTo>
                <a:lnTo>
                  <a:pt x="254318" y="104165"/>
                </a:lnTo>
                <a:cubicBezTo>
                  <a:pt x="259899" y="109746"/>
                  <a:pt x="259899" y="118809"/>
                  <a:pt x="254318" y="124391"/>
                </a:cubicBezTo>
                <a:lnTo>
                  <a:pt x="203106" y="175647"/>
                </a:lnTo>
                <a:cubicBezTo>
                  <a:pt x="197525" y="181228"/>
                  <a:pt x="188461" y="181228"/>
                  <a:pt x="182880" y="175647"/>
                </a:cubicBezTo>
                <a:lnTo>
                  <a:pt x="174531" y="167298"/>
                </a:lnTo>
                <a:close/>
              </a:path>
            </a:pathLst>
          </a:custGeom>
          <a:solidFill>
            <a:srgbClr val="D4AF37"/>
          </a:solidFill>
          <a:ln/>
        </p:spPr>
      </p:sp>
      <p:sp>
        <p:nvSpPr>
          <p:cNvPr id="40" name="Text 37"/>
          <p:cNvSpPr/>
          <p:nvPr/>
        </p:nvSpPr>
        <p:spPr>
          <a:xfrm>
            <a:off x="1066800" y="5613400"/>
            <a:ext cx="6807200" cy="355600"/>
          </a:xfrm>
          <a:prstGeom prst="rect">
            <a:avLst/>
          </a:prstGeom>
          <a:noFill/>
          <a:ln/>
        </p:spPr>
        <p:txBody>
          <a:bodyPr wrap="square" lIns="0" tIns="0" rIns="0" bIns="0" rtlCol="0" anchor="ctr"/>
          <a:lstStyle/>
          <a:p>
            <a:pPr>
              <a:lnSpc>
                <a:spcPct val="130000"/>
              </a:lnSpc>
            </a:pPr>
            <a:r>
              <a:rPr lang="en-US" sz="1800" b="1" dirty="0">
                <a:solidFill>
                  <a:srgbClr val="D4AF37"/>
                </a:solidFill>
                <a:latin typeface="Liter" pitchFamily="34" charset="0"/>
                <a:ea typeface="Liter" pitchFamily="34" charset="-122"/>
                <a:cs typeface="Liter" pitchFamily="34" charset="-120"/>
              </a:rPr>
              <a:t>Sacred Custody Model Features</a:t>
            </a:r>
            <a:endParaRPr lang="en-US" sz="1600" dirty="0"/>
          </a:p>
        </p:txBody>
      </p:sp>
      <p:sp>
        <p:nvSpPr>
          <p:cNvPr id="41" name="Shape 38"/>
          <p:cNvSpPr/>
          <p:nvPr/>
        </p:nvSpPr>
        <p:spPr>
          <a:xfrm>
            <a:off x="774700" y="6121400"/>
            <a:ext cx="3416300" cy="812800"/>
          </a:xfrm>
          <a:custGeom>
            <a:avLst/>
            <a:gdLst/>
            <a:ahLst/>
            <a:cxnLst/>
            <a:rect l="l" t="t" r="r" b="b"/>
            <a:pathLst>
              <a:path w="3416300" h="812800">
                <a:moveTo>
                  <a:pt x="101600" y="0"/>
                </a:moveTo>
                <a:lnTo>
                  <a:pt x="3314700" y="0"/>
                </a:lnTo>
                <a:cubicBezTo>
                  <a:pt x="3370775" y="0"/>
                  <a:pt x="3416300" y="45525"/>
                  <a:pt x="3416300" y="101600"/>
                </a:cubicBezTo>
                <a:lnTo>
                  <a:pt x="3416300" y="711200"/>
                </a:lnTo>
                <a:cubicBezTo>
                  <a:pt x="3416300" y="767275"/>
                  <a:pt x="3370775" y="812800"/>
                  <a:pt x="3314700" y="812800"/>
                </a:cubicBezTo>
                <a:lnTo>
                  <a:pt x="101600" y="812800"/>
                </a:lnTo>
                <a:cubicBezTo>
                  <a:pt x="45525" y="812800"/>
                  <a:pt x="0" y="767275"/>
                  <a:pt x="0" y="711200"/>
                </a:cubicBezTo>
                <a:lnTo>
                  <a:pt x="0" y="101600"/>
                </a:lnTo>
                <a:cubicBezTo>
                  <a:pt x="0" y="45525"/>
                  <a:pt x="45525" y="0"/>
                  <a:pt x="101600" y="0"/>
                </a:cubicBezTo>
                <a:close/>
              </a:path>
            </a:pathLst>
          </a:custGeom>
          <a:solidFill>
            <a:srgbClr val="0F0F1A"/>
          </a:solidFill>
          <a:ln/>
        </p:spPr>
      </p:sp>
      <p:sp>
        <p:nvSpPr>
          <p:cNvPr id="42" name="Shape 39"/>
          <p:cNvSpPr/>
          <p:nvPr/>
        </p:nvSpPr>
        <p:spPr>
          <a:xfrm>
            <a:off x="927100" y="6299200"/>
            <a:ext cx="254000" cy="203200"/>
          </a:xfrm>
          <a:custGeom>
            <a:avLst/>
            <a:gdLst/>
            <a:ahLst/>
            <a:cxnLst/>
            <a:rect l="l" t="t" r="r" b="b"/>
            <a:pathLst>
              <a:path w="254000" h="203200">
                <a:moveTo>
                  <a:pt x="152400" y="12700"/>
                </a:moveTo>
                <a:lnTo>
                  <a:pt x="203200" y="12700"/>
                </a:lnTo>
                <a:cubicBezTo>
                  <a:pt x="210225" y="12700"/>
                  <a:pt x="215900" y="18375"/>
                  <a:pt x="215900" y="25400"/>
                </a:cubicBezTo>
                <a:cubicBezTo>
                  <a:pt x="215900" y="32425"/>
                  <a:pt x="210225" y="38100"/>
                  <a:pt x="203200" y="38100"/>
                </a:cubicBezTo>
                <a:lnTo>
                  <a:pt x="158115" y="38100"/>
                </a:lnTo>
                <a:cubicBezTo>
                  <a:pt x="156051" y="48339"/>
                  <a:pt x="149027" y="56793"/>
                  <a:pt x="139700" y="60841"/>
                </a:cubicBezTo>
                <a:lnTo>
                  <a:pt x="139700" y="177800"/>
                </a:lnTo>
                <a:lnTo>
                  <a:pt x="203200" y="177800"/>
                </a:lnTo>
                <a:cubicBezTo>
                  <a:pt x="210225" y="177800"/>
                  <a:pt x="215900" y="183475"/>
                  <a:pt x="215900" y="190500"/>
                </a:cubicBezTo>
                <a:cubicBezTo>
                  <a:pt x="215900" y="197525"/>
                  <a:pt x="210225" y="203200"/>
                  <a:pt x="203200" y="203200"/>
                </a:cubicBezTo>
                <a:lnTo>
                  <a:pt x="50800" y="203200"/>
                </a:lnTo>
                <a:cubicBezTo>
                  <a:pt x="43775" y="203200"/>
                  <a:pt x="38100" y="197525"/>
                  <a:pt x="38100" y="190500"/>
                </a:cubicBezTo>
                <a:cubicBezTo>
                  <a:pt x="38100" y="183475"/>
                  <a:pt x="43775" y="177800"/>
                  <a:pt x="50800" y="177800"/>
                </a:cubicBezTo>
                <a:lnTo>
                  <a:pt x="114300" y="177800"/>
                </a:lnTo>
                <a:lnTo>
                  <a:pt x="114300" y="60841"/>
                </a:lnTo>
                <a:cubicBezTo>
                  <a:pt x="104973" y="56753"/>
                  <a:pt x="97949" y="48300"/>
                  <a:pt x="95885" y="38100"/>
                </a:cubicBezTo>
                <a:lnTo>
                  <a:pt x="50800" y="38100"/>
                </a:lnTo>
                <a:cubicBezTo>
                  <a:pt x="43775" y="38100"/>
                  <a:pt x="38100" y="32425"/>
                  <a:pt x="38100" y="25400"/>
                </a:cubicBezTo>
                <a:cubicBezTo>
                  <a:pt x="38100" y="18375"/>
                  <a:pt x="43775" y="12700"/>
                  <a:pt x="50800" y="12700"/>
                </a:cubicBezTo>
                <a:lnTo>
                  <a:pt x="101600" y="12700"/>
                </a:lnTo>
                <a:cubicBezTo>
                  <a:pt x="107394" y="5001"/>
                  <a:pt x="116602" y="0"/>
                  <a:pt x="127000" y="0"/>
                </a:cubicBezTo>
                <a:cubicBezTo>
                  <a:pt x="137398" y="0"/>
                  <a:pt x="146606" y="5001"/>
                  <a:pt x="152400" y="12700"/>
                </a:cubicBezTo>
                <a:close/>
                <a:moveTo>
                  <a:pt x="174466" y="127000"/>
                </a:moveTo>
                <a:lnTo>
                  <a:pt x="231934" y="127000"/>
                </a:lnTo>
                <a:lnTo>
                  <a:pt x="203200" y="77708"/>
                </a:lnTo>
                <a:lnTo>
                  <a:pt x="174466" y="127000"/>
                </a:lnTo>
                <a:close/>
                <a:moveTo>
                  <a:pt x="203200" y="165100"/>
                </a:moveTo>
                <a:cubicBezTo>
                  <a:pt x="178237" y="165100"/>
                  <a:pt x="157480" y="151606"/>
                  <a:pt x="153194" y="133787"/>
                </a:cubicBezTo>
                <a:cubicBezTo>
                  <a:pt x="152162" y="129421"/>
                  <a:pt x="153591" y="124936"/>
                  <a:pt x="155853" y="121047"/>
                </a:cubicBezTo>
                <a:lnTo>
                  <a:pt x="193635" y="56277"/>
                </a:lnTo>
                <a:cubicBezTo>
                  <a:pt x="195620" y="52864"/>
                  <a:pt x="199271" y="50800"/>
                  <a:pt x="203200" y="50800"/>
                </a:cubicBezTo>
                <a:cubicBezTo>
                  <a:pt x="207129" y="50800"/>
                  <a:pt x="210780" y="52903"/>
                  <a:pt x="212765" y="56277"/>
                </a:cubicBezTo>
                <a:lnTo>
                  <a:pt x="250547" y="121047"/>
                </a:lnTo>
                <a:cubicBezTo>
                  <a:pt x="252809" y="124936"/>
                  <a:pt x="254238" y="129421"/>
                  <a:pt x="253206" y="133787"/>
                </a:cubicBezTo>
                <a:cubicBezTo>
                  <a:pt x="248920" y="151567"/>
                  <a:pt x="228163" y="165100"/>
                  <a:pt x="203200" y="165100"/>
                </a:cubicBezTo>
                <a:close/>
                <a:moveTo>
                  <a:pt x="50324" y="77708"/>
                </a:moveTo>
                <a:lnTo>
                  <a:pt x="21590" y="127000"/>
                </a:lnTo>
                <a:lnTo>
                  <a:pt x="79097" y="127000"/>
                </a:lnTo>
                <a:lnTo>
                  <a:pt x="50324" y="77708"/>
                </a:lnTo>
                <a:close/>
                <a:moveTo>
                  <a:pt x="357" y="133787"/>
                </a:moveTo>
                <a:cubicBezTo>
                  <a:pt x="-675" y="129421"/>
                  <a:pt x="754" y="124936"/>
                  <a:pt x="3016" y="121047"/>
                </a:cubicBezTo>
                <a:lnTo>
                  <a:pt x="40799" y="56277"/>
                </a:lnTo>
                <a:cubicBezTo>
                  <a:pt x="42783" y="52864"/>
                  <a:pt x="46434" y="50800"/>
                  <a:pt x="50363" y="50800"/>
                </a:cubicBezTo>
                <a:cubicBezTo>
                  <a:pt x="54293" y="50800"/>
                  <a:pt x="57944" y="52903"/>
                  <a:pt x="59928" y="56277"/>
                </a:cubicBezTo>
                <a:lnTo>
                  <a:pt x="97711" y="121047"/>
                </a:lnTo>
                <a:cubicBezTo>
                  <a:pt x="99973" y="124936"/>
                  <a:pt x="101402" y="129421"/>
                  <a:pt x="100370" y="133787"/>
                </a:cubicBezTo>
                <a:cubicBezTo>
                  <a:pt x="96083" y="151567"/>
                  <a:pt x="75327" y="165100"/>
                  <a:pt x="50363" y="165100"/>
                </a:cubicBezTo>
                <a:cubicBezTo>
                  <a:pt x="25400" y="165100"/>
                  <a:pt x="4643" y="151606"/>
                  <a:pt x="357" y="133787"/>
                </a:cubicBezTo>
                <a:close/>
              </a:path>
            </a:pathLst>
          </a:custGeom>
          <a:solidFill>
            <a:srgbClr val="D4AF37"/>
          </a:solidFill>
          <a:ln/>
        </p:spPr>
      </p:sp>
      <p:sp>
        <p:nvSpPr>
          <p:cNvPr id="43" name="Text 40"/>
          <p:cNvSpPr/>
          <p:nvPr/>
        </p:nvSpPr>
        <p:spPr>
          <a:xfrm>
            <a:off x="1282700" y="6273800"/>
            <a:ext cx="18923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Legal Trust Framework</a:t>
            </a:r>
            <a:endParaRPr lang="en-US" sz="1600" dirty="0"/>
          </a:p>
        </p:txBody>
      </p:sp>
      <p:sp>
        <p:nvSpPr>
          <p:cNvPr id="44" name="Text 41"/>
          <p:cNvSpPr/>
          <p:nvPr/>
        </p:nvSpPr>
        <p:spPr>
          <a:xfrm>
            <a:off x="927100" y="6578600"/>
            <a:ext cx="31877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Derived from established trust law principles</a:t>
            </a:r>
            <a:endParaRPr lang="en-US" sz="1600" dirty="0"/>
          </a:p>
        </p:txBody>
      </p:sp>
      <p:sp>
        <p:nvSpPr>
          <p:cNvPr id="45" name="Shape 42"/>
          <p:cNvSpPr/>
          <p:nvPr/>
        </p:nvSpPr>
        <p:spPr>
          <a:xfrm>
            <a:off x="4343400" y="6121400"/>
            <a:ext cx="3416300" cy="812800"/>
          </a:xfrm>
          <a:custGeom>
            <a:avLst/>
            <a:gdLst/>
            <a:ahLst/>
            <a:cxnLst/>
            <a:rect l="l" t="t" r="r" b="b"/>
            <a:pathLst>
              <a:path w="3416300" h="812800">
                <a:moveTo>
                  <a:pt x="101600" y="0"/>
                </a:moveTo>
                <a:lnTo>
                  <a:pt x="3314700" y="0"/>
                </a:lnTo>
                <a:cubicBezTo>
                  <a:pt x="3370775" y="0"/>
                  <a:pt x="3416300" y="45525"/>
                  <a:pt x="3416300" y="101600"/>
                </a:cubicBezTo>
                <a:lnTo>
                  <a:pt x="3416300" y="711200"/>
                </a:lnTo>
                <a:cubicBezTo>
                  <a:pt x="3416300" y="767275"/>
                  <a:pt x="3370775" y="812800"/>
                  <a:pt x="3314700" y="812800"/>
                </a:cubicBezTo>
                <a:lnTo>
                  <a:pt x="101600" y="812800"/>
                </a:lnTo>
                <a:cubicBezTo>
                  <a:pt x="45525" y="812800"/>
                  <a:pt x="0" y="767275"/>
                  <a:pt x="0" y="711200"/>
                </a:cubicBezTo>
                <a:lnTo>
                  <a:pt x="0" y="101600"/>
                </a:lnTo>
                <a:cubicBezTo>
                  <a:pt x="0" y="45525"/>
                  <a:pt x="45525" y="0"/>
                  <a:pt x="101600" y="0"/>
                </a:cubicBezTo>
                <a:close/>
              </a:path>
            </a:pathLst>
          </a:custGeom>
          <a:solidFill>
            <a:srgbClr val="0F0F1A"/>
          </a:solidFill>
          <a:ln/>
        </p:spPr>
      </p:sp>
      <p:sp>
        <p:nvSpPr>
          <p:cNvPr id="46" name="Shape 43"/>
          <p:cNvSpPr/>
          <p:nvPr/>
        </p:nvSpPr>
        <p:spPr>
          <a:xfrm>
            <a:off x="4495800" y="6299200"/>
            <a:ext cx="254000" cy="203200"/>
          </a:xfrm>
          <a:custGeom>
            <a:avLst/>
            <a:gdLst/>
            <a:ahLst/>
            <a:cxnLst/>
            <a:rect l="l" t="t" r="r" b="b"/>
            <a:pathLst>
              <a:path w="254000" h="203200">
                <a:moveTo>
                  <a:pt x="88900" y="117475"/>
                </a:moveTo>
                <a:cubicBezTo>
                  <a:pt x="88900" y="122753"/>
                  <a:pt x="84653" y="127000"/>
                  <a:pt x="79375" y="127000"/>
                </a:cubicBezTo>
                <a:cubicBezTo>
                  <a:pt x="74097" y="127000"/>
                  <a:pt x="69850" y="122753"/>
                  <a:pt x="69850" y="117475"/>
                </a:cubicBezTo>
                <a:lnTo>
                  <a:pt x="69850" y="72787"/>
                </a:lnTo>
                <a:lnTo>
                  <a:pt x="104854" y="25281"/>
                </a:lnTo>
                <a:cubicBezTo>
                  <a:pt x="110053" y="18217"/>
                  <a:pt x="108545" y="8295"/>
                  <a:pt x="101481" y="3096"/>
                </a:cubicBezTo>
                <a:cubicBezTo>
                  <a:pt x="94417" y="-2103"/>
                  <a:pt x="84495" y="-595"/>
                  <a:pt x="79296" y="6469"/>
                </a:cubicBezTo>
                <a:lnTo>
                  <a:pt x="42267" y="56713"/>
                </a:lnTo>
                <a:cubicBezTo>
                  <a:pt x="35441" y="65961"/>
                  <a:pt x="31750" y="77192"/>
                  <a:pt x="31750" y="88741"/>
                </a:cubicBezTo>
                <a:lnTo>
                  <a:pt x="31750" y="132675"/>
                </a:lnTo>
                <a:lnTo>
                  <a:pt x="8692" y="140375"/>
                </a:lnTo>
                <a:cubicBezTo>
                  <a:pt x="3493" y="142081"/>
                  <a:pt x="0" y="146923"/>
                  <a:pt x="0" y="152400"/>
                </a:cubicBezTo>
                <a:lnTo>
                  <a:pt x="0" y="190500"/>
                </a:lnTo>
                <a:cubicBezTo>
                  <a:pt x="0" y="194469"/>
                  <a:pt x="1865" y="198239"/>
                  <a:pt x="5040" y="200620"/>
                </a:cubicBezTo>
                <a:cubicBezTo>
                  <a:pt x="8215" y="203002"/>
                  <a:pt x="12343" y="203795"/>
                  <a:pt x="16193" y="202684"/>
                </a:cubicBezTo>
                <a:lnTo>
                  <a:pt x="77470" y="185182"/>
                </a:lnTo>
                <a:cubicBezTo>
                  <a:pt x="99298" y="178951"/>
                  <a:pt x="114300" y="159028"/>
                  <a:pt x="114300" y="136327"/>
                </a:cubicBezTo>
                <a:lnTo>
                  <a:pt x="114300" y="88900"/>
                </a:lnTo>
                <a:cubicBezTo>
                  <a:pt x="114300" y="81875"/>
                  <a:pt x="108625" y="76200"/>
                  <a:pt x="101600" y="76200"/>
                </a:cubicBezTo>
                <a:cubicBezTo>
                  <a:pt x="94575" y="76200"/>
                  <a:pt x="88900" y="81875"/>
                  <a:pt x="88900" y="88900"/>
                </a:cubicBezTo>
                <a:lnTo>
                  <a:pt x="88900" y="117475"/>
                </a:lnTo>
                <a:close/>
                <a:moveTo>
                  <a:pt x="165100" y="117475"/>
                </a:moveTo>
                <a:lnTo>
                  <a:pt x="165100" y="88900"/>
                </a:lnTo>
                <a:cubicBezTo>
                  <a:pt x="165100" y="81875"/>
                  <a:pt x="159425" y="76200"/>
                  <a:pt x="152400" y="76200"/>
                </a:cubicBezTo>
                <a:cubicBezTo>
                  <a:pt x="145375" y="76200"/>
                  <a:pt x="139700" y="81875"/>
                  <a:pt x="139700" y="88900"/>
                </a:cubicBezTo>
                <a:lnTo>
                  <a:pt x="139700" y="136366"/>
                </a:lnTo>
                <a:cubicBezTo>
                  <a:pt x="139700" y="159068"/>
                  <a:pt x="154742" y="178991"/>
                  <a:pt x="176530" y="185222"/>
                </a:cubicBezTo>
                <a:lnTo>
                  <a:pt x="237808" y="202724"/>
                </a:lnTo>
                <a:cubicBezTo>
                  <a:pt x="241657" y="203835"/>
                  <a:pt x="245745" y="203041"/>
                  <a:pt x="248960" y="200660"/>
                </a:cubicBezTo>
                <a:cubicBezTo>
                  <a:pt x="252174" y="198279"/>
                  <a:pt x="254000" y="194469"/>
                  <a:pt x="254000" y="190500"/>
                </a:cubicBezTo>
                <a:lnTo>
                  <a:pt x="254000" y="152400"/>
                </a:lnTo>
                <a:cubicBezTo>
                  <a:pt x="254000" y="146923"/>
                  <a:pt x="250508" y="142081"/>
                  <a:pt x="245308" y="140335"/>
                </a:cubicBezTo>
                <a:lnTo>
                  <a:pt x="222250" y="132636"/>
                </a:lnTo>
                <a:lnTo>
                  <a:pt x="222250" y="88702"/>
                </a:lnTo>
                <a:cubicBezTo>
                  <a:pt x="222250" y="77192"/>
                  <a:pt x="218559" y="65961"/>
                  <a:pt x="211733" y="56674"/>
                </a:cubicBezTo>
                <a:lnTo>
                  <a:pt x="174704" y="6469"/>
                </a:lnTo>
                <a:cubicBezTo>
                  <a:pt x="169505" y="-595"/>
                  <a:pt x="159583" y="-2103"/>
                  <a:pt x="152519" y="3096"/>
                </a:cubicBezTo>
                <a:cubicBezTo>
                  <a:pt x="145455" y="8295"/>
                  <a:pt x="143947" y="18217"/>
                  <a:pt x="149146" y="25281"/>
                </a:cubicBezTo>
                <a:lnTo>
                  <a:pt x="184150" y="72787"/>
                </a:lnTo>
                <a:lnTo>
                  <a:pt x="184150" y="117475"/>
                </a:lnTo>
                <a:cubicBezTo>
                  <a:pt x="184150" y="122753"/>
                  <a:pt x="179903" y="127000"/>
                  <a:pt x="174625" y="127000"/>
                </a:cubicBezTo>
                <a:cubicBezTo>
                  <a:pt x="169347" y="127000"/>
                  <a:pt x="165100" y="122753"/>
                  <a:pt x="165100" y="117475"/>
                </a:cubicBezTo>
                <a:close/>
              </a:path>
            </a:pathLst>
          </a:custGeom>
          <a:solidFill>
            <a:srgbClr val="4A3F8C"/>
          </a:solidFill>
          <a:ln/>
        </p:spPr>
      </p:sp>
      <p:sp>
        <p:nvSpPr>
          <p:cNvPr id="47" name="Text 44"/>
          <p:cNvSpPr/>
          <p:nvPr/>
        </p:nvSpPr>
        <p:spPr>
          <a:xfrm>
            <a:off x="4851400" y="6273800"/>
            <a:ext cx="17526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Spiritual Stewardship</a:t>
            </a:r>
            <a:endParaRPr lang="en-US" sz="1600" dirty="0"/>
          </a:p>
        </p:txBody>
      </p:sp>
      <p:sp>
        <p:nvSpPr>
          <p:cNvPr id="48" name="Text 45"/>
          <p:cNvSpPr/>
          <p:nvPr/>
        </p:nvSpPr>
        <p:spPr>
          <a:xfrm>
            <a:off x="4495800" y="6578600"/>
            <a:ext cx="31877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Sacred principles for asset management</a:t>
            </a:r>
            <a:endParaRPr lang="en-US" sz="1600" dirty="0"/>
          </a:p>
        </p:txBody>
      </p:sp>
      <p:sp>
        <p:nvSpPr>
          <p:cNvPr id="49" name="Shape 46"/>
          <p:cNvSpPr/>
          <p:nvPr/>
        </p:nvSpPr>
        <p:spPr>
          <a:xfrm>
            <a:off x="774700" y="7086600"/>
            <a:ext cx="3416300" cy="812800"/>
          </a:xfrm>
          <a:custGeom>
            <a:avLst/>
            <a:gdLst/>
            <a:ahLst/>
            <a:cxnLst/>
            <a:rect l="l" t="t" r="r" b="b"/>
            <a:pathLst>
              <a:path w="3416300" h="812800">
                <a:moveTo>
                  <a:pt x="101600" y="0"/>
                </a:moveTo>
                <a:lnTo>
                  <a:pt x="3314700" y="0"/>
                </a:lnTo>
                <a:cubicBezTo>
                  <a:pt x="3370775" y="0"/>
                  <a:pt x="3416300" y="45525"/>
                  <a:pt x="3416300" y="101600"/>
                </a:cubicBezTo>
                <a:lnTo>
                  <a:pt x="3416300" y="711200"/>
                </a:lnTo>
                <a:cubicBezTo>
                  <a:pt x="3416300" y="767275"/>
                  <a:pt x="3370775" y="812800"/>
                  <a:pt x="3314700" y="812800"/>
                </a:cubicBezTo>
                <a:lnTo>
                  <a:pt x="101600" y="812800"/>
                </a:lnTo>
                <a:cubicBezTo>
                  <a:pt x="45525" y="812800"/>
                  <a:pt x="0" y="767275"/>
                  <a:pt x="0" y="711200"/>
                </a:cubicBezTo>
                <a:lnTo>
                  <a:pt x="0" y="101600"/>
                </a:lnTo>
                <a:cubicBezTo>
                  <a:pt x="0" y="45525"/>
                  <a:pt x="45525" y="0"/>
                  <a:pt x="101600" y="0"/>
                </a:cubicBezTo>
                <a:close/>
              </a:path>
            </a:pathLst>
          </a:custGeom>
          <a:solidFill>
            <a:srgbClr val="0F0F1A"/>
          </a:solidFill>
          <a:ln/>
        </p:spPr>
      </p:sp>
      <p:sp>
        <p:nvSpPr>
          <p:cNvPr id="50" name="Shape 47"/>
          <p:cNvSpPr/>
          <p:nvPr/>
        </p:nvSpPr>
        <p:spPr>
          <a:xfrm>
            <a:off x="965200" y="7264400"/>
            <a:ext cx="177800" cy="203200"/>
          </a:xfrm>
          <a:custGeom>
            <a:avLst/>
            <a:gdLst/>
            <a:ahLst/>
            <a:cxnLst/>
            <a:rect l="l" t="t" r="r" b="b"/>
            <a:pathLst>
              <a:path w="177800" h="203200">
                <a:moveTo>
                  <a:pt x="31750" y="41275"/>
                </a:moveTo>
                <a:cubicBezTo>
                  <a:pt x="37007" y="41275"/>
                  <a:pt x="41275" y="37007"/>
                  <a:pt x="41275" y="31750"/>
                </a:cubicBezTo>
                <a:cubicBezTo>
                  <a:pt x="41275" y="26493"/>
                  <a:pt x="37007" y="22225"/>
                  <a:pt x="31750" y="22225"/>
                </a:cubicBezTo>
                <a:cubicBezTo>
                  <a:pt x="26493" y="22225"/>
                  <a:pt x="22225" y="26493"/>
                  <a:pt x="22225" y="31750"/>
                </a:cubicBezTo>
                <a:cubicBezTo>
                  <a:pt x="22225" y="37007"/>
                  <a:pt x="26493" y="41275"/>
                  <a:pt x="31750" y="41275"/>
                </a:cubicBezTo>
                <a:close/>
                <a:moveTo>
                  <a:pt x="63500" y="31750"/>
                </a:moveTo>
                <a:cubicBezTo>
                  <a:pt x="63500" y="44768"/>
                  <a:pt x="55682" y="55959"/>
                  <a:pt x="44450" y="60841"/>
                </a:cubicBezTo>
                <a:lnTo>
                  <a:pt x="44450" y="88900"/>
                </a:lnTo>
                <a:lnTo>
                  <a:pt x="114300" y="88900"/>
                </a:lnTo>
                <a:cubicBezTo>
                  <a:pt x="124817" y="88900"/>
                  <a:pt x="133350" y="80367"/>
                  <a:pt x="133350" y="69850"/>
                </a:cubicBezTo>
                <a:lnTo>
                  <a:pt x="133350" y="60841"/>
                </a:lnTo>
                <a:cubicBezTo>
                  <a:pt x="122118" y="55959"/>
                  <a:pt x="114300" y="44768"/>
                  <a:pt x="114300" y="31750"/>
                </a:cubicBezTo>
                <a:cubicBezTo>
                  <a:pt x="114300" y="14208"/>
                  <a:pt x="128508" y="0"/>
                  <a:pt x="146050" y="0"/>
                </a:cubicBezTo>
                <a:cubicBezTo>
                  <a:pt x="163592" y="0"/>
                  <a:pt x="177800" y="14208"/>
                  <a:pt x="177800" y="31750"/>
                </a:cubicBezTo>
                <a:cubicBezTo>
                  <a:pt x="177800" y="44768"/>
                  <a:pt x="169982" y="55959"/>
                  <a:pt x="158750" y="60841"/>
                </a:cubicBezTo>
                <a:lnTo>
                  <a:pt x="158750" y="69850"/>
                </a:lnTo>
                <a:cubicBezTo>
                  <a:pt x="158750" y="94417"/>
                  <a:pt x="138867" y="114300"/>
                  <a:pt x="114300" y="114300"/>
                </a:cubicBezTo>
                <a:lnTo>
                  <a:pt x="44450" y="114300"/>
                </a:lnTo>
                <a:lnTo>
                  <a:pt x="44450" y="142359"/>
                </a:lnTo>
                <a:cubicBezTo>
                  <a:pt x="55682" y="147241"/>
                  <a:pt x="63500" y="158433"/>
                  <a:pt x="63500" y="171450"/>
                </a:cubicBezTo>
                <a:cubicBezTo>
                  <a:pt x="63500" y="188992"/>
                  <a:pt x="49292" y="203200"/>
                  <a:pt x="31750" y="203200"/>
                </a:cubicBezTo>
                <a:cubicBezTo>
                  <a:pt x="14208" y="203200"/>
                  <a:pt x="0" y="188992"/>
                  <a:pt x="0" y="171450"/>
                </a:cubicBezTo>
                <a:cubicBezTo>
                  <a:pt x="0" y="158433"/>
                  <a:pt x="7818" y="147241"/>
                  <a:pt x="19050" y="142359"/>
                </a:cubicBezTo>
                <a:lnTo>
                  <a:pt x="19050" y="60881"/>
                </a:lnTo>
                <a:cubicBezTo>
                  <a:pt x="7818" y="55959"/>
                  <a:pt x="0" y="44768"/>
                  <a:pt x="0" y="31750"/>
                </a:cubicBezTo>
                <a:cubicBezTo>
                  <a:pt x="0" y="14208"/>
                  <a:pt x="14208" y="0"/>
                  <a:pt x="31750" y="0"/>
                </a:cubicBezTo>
                <a:cubicBezTo>
                  <a:pt x="49292" y="0"/>
                  <a:pt x="63500" y="14208"/>
                  <a:pt x="63500" y="31750"/>
                </a:cubicBezTo>
                <a:close/>
                <a:moveTo>
                  <a:pt x="155575" y="31750"/>
                </a:moveTo>
                <a:cubicBezTo>
                  <a:pt x="155575" y="26493"/>
                  <a:pt x="151307" y="22225"/>
                  <a:pt x="146050" y="22225"/>
                </a:cubicBezTo>
                <a:cubicBezTo>
                  <a:pt x="140793" y="22225"/>
                  <a:pt x="136525" y="26493"/>
                  <a:pt x="136525" y="31750"/>
                </a:cubicBezTo>
                <a:cubicBezTo>
                  <a:pt x="136525" y="37007"/>
                  <a:pt x="140793" y="41275"/>
                  <a:pt x="146050" y="41275"/>
                </a:cubicBezTo>
                <a:cubicBezTo>
                  <a:pt x="151307" y="41275"/>
                  <a:pt x="155575" y="37007"/>
                  <a:pt x="155575" y="31750"/>
                </a:cubicBezTo>
                <a:close/>
                <a:moveTo>
                  <a:pt x="31750" y="180975"/>
                </a:moveTo>
                <a:cubicBezTo>
                  <a:pt x="37007" y="180975"/>
                  <a:pt x="41275" y="176707"/>
                  <a:pt x="41275" y="171450"/>
                </a:cubicBezTo>
                <a:cubicBezTo>
                  <a:pt x="41275" y="166193"/>
                  <a:pt x="37007" y="161925"/>
                  <a:pt x="31750" y="161925"/>
                </a:cubicBezTo>
                <a:cubicBezTo>
                  <a:pt x="26493" y="161925"/>
                  <a:pt x="22225" y="166193"/>
                  <a:pt x="22225" y="171450"/>
                </a:cubicBezTo>
                <a:cubicBezTo>
                  <a:pt x="22225" y="176707"/>
                  <a:pt x="26493" y="180975"/>
                  <a:pt x="31750" y="180975"/>
                </a:cubicBezTo>
                <a:close/>
              </a:path>
            </a:pathLst>
          </a:custGeom>
          <a:solidFill>
            <a:srgbClr val="D4AF37"/>
          </a:solidFill>
          <a:ln/>
        </p:spPr>
      </p:sp>
      <p:sp>
        <p:nvSpPr>
          <p:cNvPr id="51" name="Text 48"/>
          <p:cNvSpPr/>
          <p:nvPr/>
        </p:nvSpPr>
        <p:spPr>
          <a:xfrm>
            <a:off x="1282700" y="7239000"/>
            <a:ext cx="14605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Conditional Logic</a:t>
            </a:r>
            <a:endParaRPr lang="en-US" sz="1600" dirty="0"/>
          </a:p>
        </p:txBody>
      </p:sp>
      <p:sp>
        <p:nvSpPr>
          <p:cNvPr id="52" name="Text 49"/>
          <p:cNvSpPr/>
          <p:nvPr/>
        </p:nvSpPr>
        <p:spPr>
          <a:xfrm>
            <a:off x="927100" y="7543800"/>
            <a:ext cx="31877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Time-based and event-triggered access</a:t>
            </a:r>
            <a:endParaRPr lang="en-US" sz="1600" dirty="0"/>
          </a:p>
        </p:txBody>
      </p:sp>
      <p:sp>
        <p:nvSpPr>
          <p:cNvPr id="53" name="Shape 50"/>
          <p:cNvSpPr/>
          <p:nvPr/>
        </p:nvSpPr>
        <p:spPr>
          <a:xfrm>
            <a:off x="4343400" y="7086600"/>
            <a:ext cx="3416300" cy="812800"/>
          </a:xfrm>
          <a:custGeom>
            <a:avLst/>
            <a:gdLst/>
            <a:ahLst/>
            <a:cxnLst/>
            <a:rect l="l" t="t" r="r" b="b"/>
            <a:pathLst>
              <a:path w="3416300" h="812800">
                <a:moveTo>
                  <a:pt x="101600" y="0"/>
                </a:moveTo>
                <a:lnTo>
                  <a:pt x="3314700" y="0"/>
                </a:lnTo>
                <a:cubicBezTo>
                  <a:pt x="3370775" y="0"/>
                  <a:pt x="3416300" y="45525"/>
                  <a:pt x="3416300" y="101600"/>
                </a:cubicBezTo>
                <a:lnTo>
                  <a:pt x="3416300" y="711200"/>
                </a:lnTo>
                <a:cubicBezTo>
                  <a:pt x="3416300" y="767275"/>
                  <a:pt x="3370775" y="812800"/>
                  <a:pt x="3314700" y="812800"/>
                </a:cubicBezTo>
                <a:lnTo>
                  <a:pt x="101600" y="812800"/>
                </a:lnTo>
                <a:cubicBezTo>
                  <a:pt x="45525" y="812800"/>
                  <a:pt x="0" y="767275"/>
                  <a:pt x="0" y="711200"/>
                </a:cubicBezTo>
                <a:lnTo>
                  <a:pt x="0" y="101600"/>
                </a:lnTo>
                <a:cubicBezTo>
                  <a:pt x="0" y="45525"/>
                  <a:pt x="45525" y="0"/>
                  <a:pt x="101600" y="0"/>
                </a:cubicBezTo>
                <a:close/>
              </a:path>
            </a:pathLst>
          </a:custGeom>
          <a:solidFill>
            <a:srgbClr val="0F0F1A"/>
          </a:solidFill>
          <a:ln/>
        </p:spPr>
      </p:sp>
      <p:sp>
        <p:nvSpPr>
          <p:cNvPr id="54" name="Shape 51"/>
          <p:cNvSpPr/>
          <p:nvPr/>
        </p:nvSpPr>
        <p:spPr>
          <a:xfrm>
            <a:off x="4521200" y="7264400"/>
            <a:ext cx="203200" cy="203200"/>
          </a:xfrm>
          <a:custGeom>
            <a:avLst/>
            <a:gdLst/>
            <a:ahLst/>
            <a:cxnLst/>
            <a:rect l="l" t="t" r="r" b="b"/>
            <a:pathLst>
              <a:path w="203200" h="203200">
                <a:moveTo>
                  <a:pt x="92273" y="2064"/>
                </a:moveTo>
                <a:cubicBezTo>
                  <a:pt x="98187" y="-675"/>
                  <a:pt x="105013" y="-675"/>
                  <a:pt x="110927" y="2064"/>
                </a:cubicBezTo>
                <a:lnTo>
                  <a:pt x="197683" y="42148"/>
                </a:lnTo>
                <a:cubicBezTo>
                  <a:pt x="201057" y="43696"/>
                  <a:pt x="203200" y="47069"/>
                  <a:pt x="203200" y="50800"/>
                </a:cubicBezTo>
                <a:cubicBezTo>
                  <a:pt x="203200" y="54531"/>
                  <a:pt x="201057" y="57904"/>
                  <a:pt x="197683" y="59452"/>
                </a:cubicBezTo>
                <a:lnTo>
                  <a:pt x="110927" y="99536"/>
                </a:lnTo>
                <a:cubicBezTo>
                  <a:pt x="105013" y="102275"/>
                  <a:pt x="98187" y="102275"/>
                  <a:pt x="92273" y="99536"/>
                </a:cubicBezTo>
                <a:lnTo>
                  <a:pt x="5517" y="59452"/>
                </a:lnTo>
                <a:cubicBezTo>
                  <a:pt x="2143" y="57864"/>
                  <a:pt x="0" y="54491"/>
                  <a:pt x="0" y="50800"/>
                </a:cubicBezTo>
                <a:cubicBezTo>
                  <a:pt x="0" y="47109"/>
                  <a:pt x="2143" y="43696"/>
                  <a:pt x="5517" y="42148"/>
                </a:cubicBezTo>
                <a:lnTo>
                  <a:pt x="92273" y="2064"/>
                </a:lnTo>
                <a:close/>
                <a:moveTo>
                  <a:pt x="19090" y="86678"/>
                </a:moveTo>
                <a:lnTo>
                  <a:pt x="84296" y="116800"/>
                </a:lnTo>
                <a:cubicBezTo>
                  <a:pt x="95290" y="121880"/>
                  <a:pt x="107950" y="121880"/>
                  <a:pt x="118943" y="116800"/>
                </a:cubicBezTo>
                <a:lnTo>
                  <a:pt x="184150" y="86678"/>
                </a:lnTo>
                <a:lnTo>
                  <a:pt x="197683" y="92948"/>
                </a:lnTo>
                <a:cubicBezTo>
                  <a:pt x="201057" y="94496"/>
                  <a:pt x="203200" y="97869"/>
                  <a:pt x="203200" y="101600"/>
                </a:cubicBezTo>
                <a:cubicBezTo>
                  <a:pt x="203200" y="105331"/>
                  <a:pt x="201057" y="108704"/>
                  <a:pt x="197683" y="110252"/>
                </a:cubicBezTo>
                <a:lnTo>
                  <a:pt x="110927" y="150336"/>
                </a:lnTo>
                <a:cubicBezTo>
                  <a:pt x="105013" y="153075"/>
                  <a:pt x="98187" y="153075"/>
                  <a:pt x="92273" y="150336"/>
                </a:cubicBezTo>
                <a:lnTo>
                  <a:pt x="5517" y="110252"/>
                </a:lnTo>
                <a:cubicBezTo>
                  <a:pt x="2143" y="108664"/>
                  <a:pt x="0" y="105291"/>
                  <a:pt x="0" y="101600"/>
                </a:cubicBezTo>
                <a:cubicBezTo>
                  <a:pt x="0" y="97909"/>
                  <a:pt x="2143" y="94496"/>
                  <a:pt x="5517" y="92948"/>
                </a:cubicBezTo>
                <a:lnTo>
                  <a:pt x="19050" y="86678"/>
                </a:lnTo>
                <a:close/>
                <a:moveTo>
                  <a:pt x="5517" y="143748"/>
                </a:moveTo>
                <a:lnTo>
                  <a:pt x="19050" y="137478"/>
                </a:lnTo>
                <a:lnTo>
                  <a:pt x="84257" y="167600"/>
                </a:lnTo>
                <a:cubicBezTo>
                  <a:pt x="95250" y="172680"/>
                  <a:pt x="107910" y="172680"/>
                  <a:pt x="118904" y="167600"/>
                </a:cubicBezTo>
                <a:lnTo>
                  <a:pt x="184110" y="137478"/>
                </a:lnTo>
                <a:lnTo>
                  <a:pt x="197644" y="143748"/>
                </a:lnTo>
                <a:cubicBezTo>
                  <a:pt x="201017" y="145296"/>
                  <a:pt x="203160" y="148669"/>
                  <a:pt x="203160" y="152400"/>
                </a:cubicBezTo>
                <a:cubicBezTo>
                  <a:pt x="203160" y="156131"/>
                  <a:pt x="201017" y="159504"/>
                  <a:pt x="197644" y="161052"/>
                </a:cubicBezTo>
                <a:lnTo>
                  <a:pt x="110887" y="201136"/>
                </a:lnTo>
                <a:cubicBezTo>
                  <a:pt x="104973" y="203875"/>
                  <a:pt x="98147" y="203875"/>
                  <a:pt x="92234" y="201136"/>
                </a:cubicBezTo>
                <a:lnTo>
                  <a:pt x="5517" y="161052"/>
                </a:lnTo>
                <a:cubicBezTo>
                  <a:pt x="2143" y="159464"/>
                  <a:pt x="0" y="156091"/>
                  <a:pt x="0" y="152400"/>
                </a:cubicBezTo>
                <a:cubicBezTo>
                  <a:pt x="0" y="148709"/>
                  <a:pt x="2143" y="145296"/>
                  <a:pt x="5517" y="143748"/>
                </a:cubicBezTo>
                <a:close/>
              </a:path>
            </a:pathLst>
          </a:custGeom>
          <a:solidFill>
            <a:srgbClr val="4A3F8C"/>
          </a:solidFill>
          <a:ln/>
        </p:spPr>
      </p:sp>
      <p:sp>
        <p:nvSpPr>
          <p:cNvPr id="55" name="Text 52"/>
          <p:cNvSpPr/>
          <p:nvPr/>
        </p:nvSpPr>
        <p:spPr>
          <a:xfrm>
            <a:off x="4851400" y="7239000"/>
            <a:ext cx="17526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Fractional Ownership</a:t>
            </a:r>
            <a:endParaRPr lang="en-US" sz="1600" dirty="0"/>
          </a:p>
        </p:txBody>
      </p:sp>
      <p:sp>
        <p:nvSpPr>
          <p:cNvPr id="56" name="Text 53"/>
          <p:cNvSpPr/>
          <p:nvPr/>
        </p:nvSpPr>
        <p:spPr>
          <a:xfrm>
            <a:off x="4495800" y="7543800"/>
            <a:ext cx="31877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Shared custody of sacred artifacts</a:t>
            </a:r>
            <a:endParaRPr lang="en-US" sz="1600" dirty="0"/>
          </a:p>
        </p:txBody>
      </p:sp>
      <p:sp>
        <p:nvSpPr>
          <p:cNvPr id="57" name="Shape 54"/>
          <p:cNvSpPr/>
          <p:nvPr/>
        </p:nvSpPr>
        <p:spPr>
          <a:xfrm>
            <a:off x="8235950" y="5353050"/>
            <a:ext cx="7505700" cy="2857500"/>
          </a:xfrm>
          <a:custGeom>
            <a:avLst/>
            <a:gdLst/>
            <a:ahLst/>
            <a:cxnLst/>
            <a:rect l="l" t="t" r="r" b="b"/>
            <a:pathLst>
              <a:path w="7505700" h="2857500">
                <a:moveTo>
                  <a:pt x="152390" y="0"/>
                </a:moveTo>
                <a:lnTo>
                  <a:pt x="7353310" y="0"/>
                </a:lnTo>
                <a:cubicBezTo>
                  <a:pt x="7437472" y="0"/>
                  <a:pt x="7505700" y="68228"/>
                  <a:pt x="7505700" y="152390"/>
                </a:cubicBezTo>
                <a:lnTo>
                  <a:pt x="7505700" y="2705110"/>
                </a:lnTo>
                <a:cubicBezTo>
                  <a:pt x="7505700" y="2789272"/>
                  <a:pt x="7437472" y="2857500"/>
                  <a:pt x="7353310" y="2857500"/>
                </a:cubicBezTo>
                <a:lnTo>
                  <a:pt x="152390" y="2857500"/>
                </a:lnTo>
                <a:cubicBezTo>
                  <a:pt x="68228" y="2857500"/>
                  <a:pt x="0" y="2789272"/>
                  <a:pt x="0" y="2705110"/>
                </a:cubicBezTo>
                <a:lnTo>
                  <a:pt x="0" y="152390"/>
                </a:lnTo>
                <a:cubicBezTo>
                  <a:pt x="0" y="68284"/>
                  <a:pt x="68284" y="0"/>
                  <a:pt x="152390" y="0"/>
                </a:cubicBezTo>
                <a:close/>
              </a:path>
            </a:pathLst>
          </a:custGeom>
          <a:gradFill rotWithShape="1" flip="none">
            <a:gsLst>
              <a:gs pos="0">
                <a:srgbClr val="1A1A2E">
                  <a:alpha val="95000"/>
                </a:srgbClr>
              </a:gs>
              <a:gs pos="100000">
                <a:srgbClr val="4A3F8C">
                  <a:alpha val="20000"/>
                </a:srgbClr>
              </a:gs>
            </a:gsLst>
            <a:lin ang="2700000" scaled="1"/>
          </a:gradFill>
          <a:ln w="12700">
            <a:solidFill>
              <a:srgbClr val="D4AF37">
                <a:alpha val="30196"/>
              </a:srgbClr>
            </a:solidFill>
            <a:prstDash val="solid"/>
          </a:ln>
        </p:spPr>
      </p:sp>
      <p:sp>
        <p:nvSpPr>
          <p:cNvPr id="58" name="Shape 55"/>
          <p:cNvSpPr/>
          <p:nvPr/>
        </p:nvSpPr>
        <p:spPr>
          <a:xfrm>
            <a:off x="8528050" y="5676900"/>
            <a:ext cx="228600" cy="228600"/>
          </a:xfrm>
          <a:custGeom>
            <a:avLst/>
            <a:gdLst/>
            <a:ahLst/>
            <a:cxnLst/>
            <a:rect l="l" t="t" r="r" b="b"/>
            <a:pathLst>
              <a:path w="228600" h="228600">
                <a:moveTo>
                  <a:pt x="0" y="35719"/>
                </a:moveTo>
                <a:cubicBezTo>
                  <a:pt x="0" y="23887"/>
                  <a:pt x="9599" y="14288"/>
                  <a:pt x="21431" y="14288"/>
                </a:cubicBezTo>
                <a:lnTo>
                  <a:pt x="64294" y="14288"/>
                </a:lnTo>
                <a:cubicBezTo>
                  <a:pt x="76126" y="14288"/>
                  <a:pt x="85725" y="23887"/>
                  <a:pt x="85725" y="35719"/>
                </a:cubicBezTo>
                <a:lnTo>
                  <a:pt x="85725" y="42863"/>
                </a:lnTo>
                <a:lnTo>
                  <a:pt x="142875" y="42863"/>
                </a:lnTo>
                <a:lnTo>
                  <a:pt x="142875" y="35719"/>
                </a:lnTo>
                <a:cubicBezTo>
                  <a:pt x="142875" y="23887"/>
                  <a:pt x="152474" y="14288"/>
                  <a:pt x="164306" y="14288"/>
                </a:cubicBezTo>
                <a:lnTo>
                  <a:pt x="207169" y="14288"/>
                </a:lnTo>
                <a:cubicBezTo>
                  <a:pt x="219001" y="14288"/>
                  <a:pt x="228600" y="23887"/>
                  <a:pt x="228600" y="35719"/>
                </a:cubicBezTo>
                <a:lnTo>
                  <a:pt x="228600" y="78581"/>
                </a:lnTo>
                <a:cubicBezTo>
                  <a:pt x="228600" y="90413"/>
                  <a:pt x="219001" y="100013"/>
                  <a:pt x="207169" y="100013"/>
                </a:cubicBezTo>
                <a:lnTo>
                  <a:pt x="164306" y="100013"/>
                </a:lnTo>
                <a:cubicBezTo>
                  <a:pt x="152474" y="100013"/>
                  <a:pt x="142875" y="90413"/>
                  <a:pt x="142875" y="78581"/>
                </a:cubicBezTo>
                <a:lnTo>
                  <a:pt x="142875" y="71438"/>
                </a:lnTo>
                <a:lnTo>
                  <a:pt x="85725" y="71438"/>
                </a:lnTo>
                <a:lnTo>
                  <a:pt x="85725" y="78581"/>
                </a:lnTo>
                <a:cubicBezTo>
                  <a:pt x="85725" y="81841"/>
                  <a:pt x="84966" y="84966"/>
                  <a:pt x="83671" y="87734"/>
                </a:cubicBezTo>
                <a:lnTo>
                  <a:pt x="114300" y="128588"/>
                </a:lnTo>
                <a:lnTo>
                  <a:pt x="150019" y="128588"/>
                </a:lnTo>
                <a:cubicBezTo>
                  <a:pt x="161851" y="128588"/>
                  <a:pt x="171450" y="138187"/>
                  <a:pt x="171450" y="150019"/>
                </a:cubicBezTo>
                <a:lnTo>
                  <a:pt x="171450" y="192881"/>
                </a:lnTo>
                <a:cubicBezTo>
                  <a:pt x="171450" y="204713"/>
                  <a:pt x="161851" y="214313"/>
                  <a:pt x="150019" y="214313"/>
                </a:cubicBezTo>
                <a:lnTo>
                  <a:pt x="107156" y="214313"/>
                </a:lnTo>
                <a:cubicBezTo>
                  <a:pt x="95324" y="214313"/>
                  <a:pt x="85725" y="204713"/>
                  <a:pt x="85725" y="192881"/>
                </a:cubicBezTo>
                <a:lnTo>
                  <a:pt x="85725" y="150019"/>
                </a:lnTo>
                <a:cubicBezTo>
                  <a:pt x="85725" y="146759"/>
                  <a:pt x="86484" y="143634"/>
                  <a:pt x="87779" y="140866"/>
                </a:cubicBezTo>
                <a:lnTo>
                  <a:pt x="57150" y="100013"/>
                </a:lnTo>
                <a:lnTo>
                  <a:pt x="21431" y="100013"/>
                </a:lnTo>
                <a:cubicBezTo>
                  <a:pt x="9599" y="100013"/>
                  <a:pt x="0" y="90413"/>
                  <a:pt x="0" y="78581"/>
                </a:cubicBezTo>
                <a:lnTo>
                  <a:pt x="0" y="35719"/>
                </a:lnTo>
                <a:close/>
              </a:path>
            </a:pathLst>
          </a:custGeom>
          <a:solidFill>
            <a:srgbClr val="4A3F8C"/>
          </a:solidFill>
          <a:ln/>
        </p:spPr>
      </p:sp>
      <p:sp>
        <p:nvSpPr>
          <p:cNvPr id="59" name="Text 56"/>
          <p:cNvSpPr/>
          <p:nvPr/>
        </p:nvSpPr>
        <p:spPr>
          <a:xfrm>
            <a:off x="8788400" y="5613400"/>
            <a:ext cx="6807200" cy="355600"/>
          </a:xfrm>
          <a:prstGeom prst="rect">
            <a:avLst/>
          </a:prstGeom>
          <a:noFill/>
          <a:ln/>
        </p:spPr>
        <p:txBody>
          <a:bodyPr wrap="square" lIns="0" tIns="0" rIns="0" bIns="0" rtlCol="0" anchor="ctr"/>
          <a:lstStyle/>
          <a:p>
            <a:pPr>
              <a:lnSpc>
                <a:spcPct val="130000"/>
              </a:lnSpc>
            </a:pPr>
            <a:r>
              <a:rPr lang="en-US" sz="1800" b="1" dirty="0">
                <a:solidFill>
                  <a:srgbClr val="4A3F8C"/>
                </a:solidFill>
                <a:latin typeface="Liter" pitchFamily="34" charset="0"/>
                <a:ea typeface="Liter" pitchFamily="34" charset="-122"/>
                <a:cs typeface="Liter" pitchFamily="34" charset="-120"/>
              </a:rPr>
              <a:t>Multi-Generational Value Transfer</a:t>
            </a:r>
            <a:endParaRPr lang="en-US" sz="1600" dirty="0"/>
          </a:p>
        </p:txBody>
      </p:sp>
      <p:sp>
        <p:nvSpPr>
          <p:cNvPr id="60" name="Shape 57"/>
          <p:cNvSpPr/>
          <p:nvPr/>
        </p:nvSpPr>
        <p:spPr>
          <a:xfrm>
            <a:off x="8496300" y="6121400"/>
            <a:ext cx="406400" cy="406400"/>
          </a:xfrm>
          <a:custGeom>
            <a:avLst/>
            <a:gdLst/>
            <a:ahLst/>
            <a:cxnLst/>
            <a:rect l="l" t="t" r="r" b="b"/>
            <a:pathLst>
              <a:path w="406400" h="406400">
                <a:moveTo>
                  <a:pt x="203200" y="0"/>
                </a:moveTo>
                <a:lnTo>
                  <a:pt x="203200" y="0"/>
                </a:lnTo>
                <a:cubicBezTo>
                  <a:pt x="315349" y="0"/>
                  <a:pt x="406400" y="91051"/>
                  <a:pt x="406400" y="203200"/>
                </a:cubicBezTo>
                <a:lnTo>
                  <a:pt x="406400" y="203200"/>
                </a:lnTo>
                <a:cubicBezTo>
                  <a:pt x="406400" y="315349"/>
                  <a:pt x="315349" y="406400"/>
                  <a:pt x="203200" y="406400"/>
                </a:cubicBezTo>
                <a:lnTo>
                  <a:pt x="203200" y="406400"/>
                </a:lnTo>
                <a:cubicBezTo>
                  <a:pt x="91051" y="406400"/>
                  <a:pt x="0" y="315349"/>
                  <a:pt x="0" y="203200"/>
                </a:cubicBezTo>
                <a:lnTo>
                  <a:pt x="0" y="203200"/>
                </a:lnTo>
                <a:cubicBezTo>
                  <a:pt x="0" y="91051"/>
                  <a:pt x="91051" y="0"/>
                  <a:pt x="203200" y="0"/>
                </a:cubicBezTo>
                <a:close/>
              </a:path>
            </a:pathLst>
          </a:custGeom>
          <a:solidFill>
            <a:srgbClr val="D4AF37">
              <a:alpha val="20000"/>
            </a:srgbClr>
          </a:solidFill>
          <a:ln/>
        </p:spPr>
      </p:sp>
      <p:sp>
        <p:nvSpPr>
          <p:cNvPr id="61" name="Text 58"/>
          <p:cNvSpPr/>
          <p:nvPr/>
        </p:nvSpPr>
        <p:spPr>
          <a:xfrm>
            <a:off x="8671256" y="6197600"/>
            <a:ext cx="139700" cy="254000"/>
          </a:xfrm>
          <a:prstGeom prst="rect">
            <a:avLst/>
          </a:prstGeom>
          <a:noFill/>
          <a:ln/>
        </p:spPr>
        <p:txBody>
          <a:bodyPr wrap="square" lIns="0" tIns="0" rIns="0" bIns="0" rtlCol="0" anchor="ctr"/>
          <a:lstStyle/>
          <a:p>
            <a:pPr>
              <a:lnSpc>
                <a:spcPct val="120000"/>
              </a:lnSpc>
            </a:pPr>
            <a:r>
              <a:rPr lang="en-US" sz="1400" b="1" dirty="0">
                <a:solidFill>
                  <a:srgbClr val="D4AF37"/>
                </a:solidFill>
                <a:latin typeface="Quattrocento Sans" pitchFamily="34" charset="0"/>
                <a:ea typeface="Quattrocento Sans" pitchFamily="34" charset="-122"/>
                <a:cs typeface="Quattrocento Sans" pitchFamily="34" charset="-120"/>
              </a:rPr>
              <a:t>1</a:t>
            </a:r>
            <a:endParaRPr lang="en-US" sz="1600" dirty="0"/>
          </a:p>
        </p:txBody>
      </p:sp>
      <p:sp>
        <p:nvSpPr>
          <p:cNvPr id="62" name="Text 59"/>
          <p:cNvSpPr/>
          <p:nvPr/>
        </p:nvSpPr>
        <p:spPr>
          <a:xfrm>
            <a:off x="9055100" y="6121400"/>
            <a:ext cx="35814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Asset Tokenization</a:t>
            </a:r>
            <a:endParaRPr lang="en-US" sz="1600" dirty="0"/>
          </a:p>
        </p:txBody>
      </p:sp>
      <p:sp>
        <p:nvSpPr>
          <p:cNvPr id="63" name="Text 60"/>
          <p:cNvSpPr/>
          <p:nvPr/>
        </p:nvSpPr>
        <p:spPr>
          <a:xfrm>
            <a:off x="9055100" y="6426200"/>
            <a:ext cx="35687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Spiritual artifacts converted to NFTs with provenance</a:t>
            </a:r>
            <a:endParaRPr lang="en-US" sz="1600" dirty="0"/>
          </a:p>
        </p:txBody>
      </p:sp>
      <p:sp>
        <p:nvSpPr>
          <p:cNvPr id="64" name="Shape 61"/>
          <p:cNvSpPr/>
          <p:nvPr/>
        </p:nvSpPr>
        <p:spPr>
          <a:xfrm>
            <a:off x="8496300" y="6781800"/>
            <a:ext cx="406400" cy="406400"/>
          </a:xfrm>
          <a:custGeom>
            <a:avLst/>
            <a:gdLst/>
            <a:ahLst/>
            <a:cxnLst/>
            <a:rect l="l" t="t" r="r" b="b"/>
            <a:pathLst>
              <a:path w="406400" h="406400">
                <a:moveTo>
                  <a:pt x="203200" y="0"/>
                </a:moveTo>
                <a:lnTo>
                  <a:pt x="203200" y="0"/>
                </a:lnTo>
                <a:cubicBezTo>
                  <a:pt x="315349" y="0"/>
                  <a:pt x="406400" y="91051"/>
                  <a:pt x="406400" y="203200"/>
                </a:cubicBezTo>
                <a:lnTo>
                  <a:pt x="406400" y="203200"/>
                </a:lnTo>
                <a:cubicBezTo>
                  <a:pt x="406400" y="315349"/>
                  <a:pt x="315349" y="406400"/>
                  <a:pt x="203200" y="406400"/>
                </a:cubicBezTo>
                <a:lnTo>
                  <a:pt x="203200" y="406400"/>
                </a:lnTo>
                <a:cubicBezTo>
                  <a:pt x="91051" y="406400"/>
                  <a:pt x="0" y="315349"/>
                  <a:pt x="0" y="203200"/>
                </a:cubicBezTo>
                <a:lnTo>
                  <a:pt x="0" y="203200"/>
                </a:lnTo>
                <a:cubicBezTo>
                  <a:pt x="0" y="91051"/>
                  <a:pt x="91051" y="0"/>
                  <a:pt x="203200" y="0"/>
                </a:cubicBezTo>
                <a:close/>
              </a:path>
            </a:pathLst>
          </a:custGeom>
          <a:solidFill>
            <a:srgbClr val="4A3F8C">
              <a:alpha val="30196"/>
            </a:srgbClr>
          </a:solidFill>
          <a:ln/>
        </p:spPr>
      </p:sp>
      <p:sp>
        <p:nvSpPr>
          <p:cNvPr id="65" name="Text 62"/>
          <p:cNvSpPr/>
          <p:nvPr/>
        </p:nvSpPr>
        <p:spPr>
          <a:xfrm>
            <a:off x="8654190" y="6858000"/>
            <a:ext cx="177800" cy="254000"/>
          </a:xfrm>
          <a:prstGeom prst="rect">
            <a:avLst/>
          </a:prstGeom>
          <a:noFill/>
          <a:ln/>
        </p:spPr>
        <p:txBody>
          <a:bodyPr wrap="square" lIns="0" tIns="0" rIns="0" bIns="0" rtlCol="0" anchor="ctr"/>
          <a:lstStyle/>
          <a:p>
            <a:pPr>
              <a:lnSpc>
                <a:spcPct val="120000"/>
              </a:lnSpc>
            </a:pPr>
            <a:r>
              <a:rPr lang="en-US" sz="1400" b="1" dirty="0">
                <a:solidFill>
                  <a:srgbClr val="4A3F8C"/>
                </a:solidFill>
                <a:latin typeface="Quattrocento Sans" pitchFamily="34" charset="0"/>
                <a:ea typeface="Quattrocento Sans" pitchFamily="34" charset="-122"/>
                <a:cs typeface="Quattrocento Sans" pitchFamily="34" charset="-120"/>
              </a:rPr>
              <a:t>2</a:t>
            </a:r>
            <a:endParaRPr lang="en-US" sz="1600" dirty="0"/>
          </a:p>
        </p:txBody>
      </p:sp>
      <p:sp>
        <p:nvSpPr>
          <p:cNvPr id="66" name="Text 63"/>
          <p:cNvSpPr/>
          <p:nvPr/>
        </p:nvSpPr>
        <p:spPr>
          <a:xfrm>
            <a:off x="9055100" y="6781800"/>
            <a:ext cx="30226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Vault Configuration</a:t>
            </a:r>
            <a:endParaRPr lang="en-US" sz="1600" dirty="0"/>
          </a:p>
        </p:txBody>
      </p:sp>
      <p:sp>
        <p:nvSpPr>
          <p:cNvPr id="67" name="Text 64"/>
          <p:cNvSpPr/>
          <p:nvPr/>
        </p:nvSpPr>
        <p:spPr>
          <a:xfrm>
            <a:off x="9055100" y="7086600"/>
            <a:ext cx="3009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Inheritance rules and beneficiary designation</a:t>
            </a:r>
            <a:endParaRPr lang="en-US" sz="1600" dirty="0"/>
          </a:p>
        </p:txBody>
      </p:sp>
      <p:sp>
        <p:nvSpPr>
          <p:cNvPr id="68" name="Shape 65"/>
          <p:cNvSpPr/>
          <p:nvPr/>
        </p:nvSpPr>
        <p:spPr>
          <a:xfrm>
            <a:off x="8496300" y="7442200"/>
            <a:ext cx="406400" cy="406400"/>
          </a:xfrm>
          <a:custGeom>
            <a:avLst/>
            <a:gdLst/>
            <a:ahLst/>
            <a:cxnLst/>
            <a:rect l="l" t="t" r="r" b="b"/>
            <a:pathLst>
              <a:path w="406400" h="406400">
                <a:moveTo>
                  <a:pt x="203200" y="0"/>
                </a:moveTo>
                <a:lnTo>
                  <a:pt x="203200" y="0"/>
                </a:lnTo>
                <a:cubicBezTo>
                  <a:pt x="315349" y="0"/>
                  <a:pt x="406400" y="91051"/>
                  <a:pt x="406400" y="203200"/>
                </a:cubicBezTo>
                <a:lnTo>
                  <a:pt x="406400" y="203200"/>
                </a:lnTo>
                <a:cubicBezTo>
                  <a:pt x="406400" y="315349"/>
                  <a:pt x="315349" y="406400"/>
                  <a:pt x="203200" y="406400"/>
                </a:cubicBezTo>
                <a:lnTo>
                  <a:pt x="203200" y="406400"/>
                </a:lnTo>
                <a:cubicBezTo>
                  <a:pt x="91051" y="406400"/>
                  <a:pt x="0" y="315349"/>
                  <a:pt x="0" y="203200"/>
                </a:cubicBezTo>
                <a:lnTo>
                  <a:pt x="0" y="203200"/>
                </a:lnTo>
                <a:cubicBezTo>
                  <a:pt x="0" y="91051"/>
                  <a:pt x="91051" y="0"/>
                  <a:pt x="203200" y="0"/>
                </a:cubicBezTo>
                <a:close/>
              </a:path>
            </a:pathLst>
          </a:custGeom>
          <a:solidFill>
            <a:srgbClr val="D4AF37">
              <a:alpha val="20000"/>
            </a:srgbClr>
          </a:solidFill>
          <a:ln/>
        </p:spPr>
      </p:sp>
      <p:sp>
        <p:nvSpPr>
          <p:cNvPr id="69" name="Text 66"/>
          <p:cNvSpPr/>
          <p:nvPr/>
        </p:nvSpPr>
        <p:spPr>
          <a:xfrm>
            <a:off x="8651875" y="7518400"/>
            <a:ext cx="177800" cy="254000"/>
          </a:xfrm>
          <a:prstGeom prst="rect">
            <a:avLst/>
          </a:prstGeom>
          <a:noFill/>
          <a:ln/>
        </p:spPr>
        <p:txBody>
          <a:bodyPr wrap="square" lIns="0" tIns="0" rIns="0" bIns="0" rtlCol="0" anchor="ctr"/>
          <a:lstStyle/>
          <a:p>
            <a:pPr>
              <a:lnSpc>
                <a:spcPct val="120000"/>
              </a:lnSpc>
            </a:pPr>
            <a:r>
              <a:rPr lang="en-US" sz="1400" b="1" dirty="0">
                <a:solidFill>
                  <a:srgbClr val="D4AF37"/>
                </a:solidFill>
                <a:latin typeface="Quattrocento Sans" pitchFamily="34" charset="0"/>
                <a:ea typeface="Quattrocento Sans" pitchFamily="34" charset="-122"/>
                <a:cs typeface="Quattrocento Sans" pitchFamily="34" charset="-120"/>
              </a:rPr>
              <a:t>3</a:t>
            </a:r>
            <a:endParaRPr lang="en-US" sz="1600" dirty="0"/>
          </a:p>
        </p:txBody>
      </p:sp>
      <p:sp>
        <p:nvSpPr>
          <p:cNvPr id="70" name="Text 67"/>
          <p:cNvSpPr/>
          <p:nvPr/>
        </p:nvSpPr>
        <p:spPr>
          <a:xfrm>
            <a:off x="9055100" y="7442200"/>
            <a:ext cx="31242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Automated Transfer</a:t>
            </a:r>
            <a:endParaRPr lang="en-US" sz="1600" dirty="0"/>
          </a:p>
        </p:txBody>
      </p:sp>
      <p:sp>
        <p:nvSpPr>
          <p:cNvPr id="71" name="Text 68"/>
          <p:cNvSpPr/>
          <p:nvPr/>
        </p:nvSpPr>
        <p:spPr>
          <a:xfrm>
            <a:off x="9055100" y="7747000"/>
            <a:ext cx="31115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Smart contract execution upon verified events</a:t>
            </a:r>
            <a:endParaRPr lang="en-US" sz="1600" dirty="0"/>
          </a:p>
        </p:txBody>
      </p:sp>
    </p:spTree>
  </p:cSld>
  <p:clrMapOvr>
    <a:masterClrMapping/>
  </p:clrMapOvr>
  <p:transition>
    <p:fade/>
    <p:spd val="med"/>
  </p:transition>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F0F1A"/>
        </a:solidFill>
      </p:bgPr>
    </p:bg>
    <p:spTree>
      <p:nvGrpSpPr>
        <p:cNvPr id="1" name=""/>
        <p:cNvGrpSpPr/>
        <p:nvPr/>
      </p:nvGrpSpPr>
      <p:grpSpPr>
        <a:xfrm>
          <a:off x="0" y="0"/>
          <a:ext cx="0" cy="0"/>
          <a:chOff x="0" y="0"/>
          <a:chExt cx="0" cy="0"/>
        </a:xfrm>
      </p:grpSpPr>
      <p:sp>
        <p:nvSpPr>
          <p:cNvPr id="2" name="Text 0"/>
          <p:cNvSpPr/>
          <p:nvPr/>
        </p:nvSpPr>
        <p:spPr>
          <a:xfrm>
            <a:off x="508000" y="508000"/>
            <a:ext cx="15328900" cy="254000"/>
          </a:xfrm>
          <a:prstGeom prst="rect">
            <a:avLst/>
          </a:prstGeom>
          <a:noFill/>
          <a:ln/>
        </p:spPr>
        <p:txBody>
          <a:bodyPr wrap="square" lIns="0" tIns="0" rIns="0" bIns="0" rtlCol="0" anchor="ctr"/>
          <a:lstStyle/>
          <a:p>
            <a:pPr>
              <a:lnSpc>
                <a:spcPct val="120000"/>
              </a:lnSpc>
            </a:pPr>
            <a:r>
              <a:rPr lang="en-US" sz="1400" b="1" spc="140" kern="0" dirty="0">
                <a:solidFill>
                  <a:srgbClr val="D4AF37"/>
                </a:solidFill>
                <a:latin typeface="Liter" pitchFamily="34" charset="0"/>
                <a:ea typeface="Liter" pitchFamily="34" charset="-122"/>
                <a:cs typeface="Liter" pitchFamily="34" charset="-120"/>
              </a:rPr>
              <a:t>NFT ECOSYSTEM</a:t>
            </a:r>
            <a:endParaRPr lang="en-US" sz="1600" dirty="0"/>
          </a:p>
        </p:txBody>
      </p:sp>
      <p:sp>
        <p:nvSpPr>
          <p:cNvPr id="3" name="Text 1"/>
          <p:cNvSpPr/>
          <p:nvPr/>
        </p:nvSpPr>
        <p:spPr>
          <a:xfrm>
            <a:off x="508000" y="863600"/>
            <a:ext cx="15468600" cy="571500"/>
          </a:xfrm>
          <a:prstGeom prst="rect">
            <a:avLst/>
          </a:prstGeom>
          <a:noFill/>
          <a:ln/>
        </p:spPr>
        <p:txBody>
          <a:bodyPr wrap="square" lIns="0" tIns="0" rIns="0" bIns="0" rtlCol="0" anchor="ctr"/>
          <a:lstStyle/>
          <a:p>
            <a:pPr>
              <a:lnSpc>
                <a:spcPct val="100000"/>
              </a:lnSpc>
            </a:pPr>
            <a:r>
              <a:rPr lang="en-US" sz="3600" b="1" dirty="0">
                <a:solidFill>
                  <a:srgbClr val="F5F5F5"/>
                </a:solidFill>
                <a:latin typeface="Oranienbaum" pitchFamily="34" charset="0"/>
                <a:ea typeface="Oranienbaum" pitchFamily="34" charset="-122"/>
                <a:cs typeface="Oranienbaum" pitchFamily="34" charset="-120"/>
              </a:rPr>
              <a:t>Comprehensive Minting &amp; Issuance Infrastructure</a:t>
            </a:r>
            <a:endParaRPr lang="en-US" sz="1600" dirty="0"/>
          </a:p>
        </p:txBody>
      </p:sp>
      <p:sp>
        <p:nvSpPr>
          <p:cNvPr id="4" name="Shape 2"/>
          <p:cNvSpPr/>
          <p:nvPr/>
        </p:nvSpPr>
        <p:spPr>
          <a:xfrm>
            <a:off x="514350" y="1644650"/>
            <a:ext cx="7505700" cy="4991100"/>
          </a:xfrm>
          <a:custGeom>
            <a:avLst/>
            <a:gdLst/>
            <a:ahLst/>
            <a:cxnLst/>
            <a:rect l="l" t="t" r="r" b="b"/>
            <a:pathLst>
              <a:path w="7505700" h="4991100">
                <a:moveTo>
                  <a:pt x="152378" y="0"/>
                </a:moveTo>
                <a:lnTo>
                  <a:pt x="7353322" y="0"/>
                </a:lnTo>
                <a:cubicBezTo>
                  <a:pt x="7437422" y="0"/>
                  <a:pt x="7505700" y="68278"/>
                  <a:pt x="7505700" y="152378"/>
                </a:cubicBezTo>
                <a:lnTo>
                  <a:pt x="7505700" y="4838722"/>
                </a:lnTo>
                <a:cubicBezTo>
                  <a:pt x="7505700" y="4922878"/>
                  <a:pt x="7437478" y="4991100"/>
                  <a:pt x="7353322" y="4991100"/>
                </a:cubicBezTo>
                <a:lnTo>
                  <a:pt x="152378" y="4991100"/>
                </a:lnTo>
                <a:cubicBezTo>
                  <a:pt x="68278" y="4991100"/>
                  <a:pt x="0" y="4922822"/>
                  <a:pt x="0" y="4838722"/>
                </a:cubicBezTo>
                <a:lnTo>
                  <a:pt x="0" y="152378"/>
                </a:lnTo>
                <a:cubicBezTo>
                  <a:pt x="0" y="68278"/>
                  <a:pt x="68278" y="0"/>
                  <a:pt x="152378" y="0"/>
                </a:cubicBezTo>
                <a:close/>
              </a:path>
            </a:pathLst>
          </a:custGeom>
          <a:gradFill rotWithShape="1" flip="none">
            <a:gsLst>
              <a:gs pos="0">
                <a:srgbClr val="1A1A2E"/>
              </a:gs>
              <a:gs pos="100000">
                <a:srgbClr val="4A3F8C">
                  <a:alpha val="20000"/>
                </a:srgbClr>
              </a:gs>
            </a:gsLst>
            <a:lin ang="2700000" scaled="1"/>
          </a:gradFill>
          <a:ln w="12700">
            <a:solidFill>
              <a:srgbClr val="D4AF37">
                <a:alpha val="30196"/>
              </a:srgbClr>
            </a:solidFill>
            <a:prstDash val="solid"/>
          </a:ln>
        </p:spPr>
      </p:sp>
      <p:sp>
        <p:nvSpPr>
          <p:cNvPr id="5" name="Shape 3"/>
          <p:cNvSpPr/>
          <p:nvPr/>
        </p:nvSpPr>
        <p:spPr>
          <a:xfrm>
            <a:off x="777875" y="1968500"/>
            <a:ext cx="285750" cy="228600"/>
          </a:xfrm>
          <a:custGeom>
            <a:avLst/>
            <a:gdLst/>
            <a:ahLst/>
            <a:cxnLst/>
            <a:rect l="l" t="t" r="r" b="b"/>
            <a:pathLst>
              <a:path w="285750" h="228600">
                <a:moveTo>
                  <a:pt x="110237" y="8171"/>
                </a:moveTo>
                <a:lnTo>
                  <a:pt x="120997" y="1697"/>
                </a:lnTo>
                <a:cubicBezTo>
                  <a:pt x="130641" y="-4108"/>
                  <a:pt x="141669" y="-7144"/>
                  <a:pt x="152921" y="-7144"/>
                </a:cubicBezTo>
                <a:cubicBezTo>
                  <a:pt x="169352" y="-7144"/>
                  <a:pt x="185157" y="-625"/>
                  <a:pt x="196766" y="11028"/>
                </a:cubicBezTo>
                <a:lnTo>
                  <a:pt x="225296" y="39559"/>
                </a:lnTo>
                <a:cubicBezTo>
                  <a:pt x="231993" y="46256"/>
                  <a:pt x="235744" y="55364"/>
                  <a:pt x="235744" y="64830"/>
                </a:cubicBezTo>
                <a:lnTo>
                  <a:pt x="235744" y="78626"/>
                </a:lnTo>
                <a:lnTo>
                  <a:pt x="244539" y="87422"/>
                </a:lnTo>
                <a:lnTo>
                  <a:pt x="244539" y="87422"/>
                </a:lnTo>
                <a:cubicBezTo>
                  <a:pt x="251505" y="80456"/>
                  <a:pt x="262801" y="80456"/>
                  <a:pt x="269811" y="87422"/>
                </a:cubicBezTo>
                <a:cubicBezTo>
                  <a:pt x="276820" y="94387"/>
                  <a:pt x="276776" y="105683"/>
                  <a:pt x="269811" y="112693"/>
                </a:cubicBezTo>
                <a:lnTo>
                  <a:pt x="241236" y="141268"/>
                </a:lnTo>
                <a:cubicBezTo>
                  <a:pt x="234270" y="148233"/>
                  <a:pt x="222974" y="148233"/>
                  <a:pt x="215964" y="141268"/>
                </a:cubicBezTo>
                <a:cubicBezTo>
                  <a:pt x="208955" y="134302"/>
                  <a:pt x="208999" y="123006"/>
                  <a:pt x="215964" y="115997"/>
                </a:cubicBezTo>
                <a:lnTo>
                  <a:pt x="207169" y="107156"/>
                </a:lnTo>
                <a:lnTo>
                  <a:pt x="193372" y="107156"/>
                </a:lnTo>
                <a:cubicBezTo>
                  <a:pt x="183907" y="107156"/>
                  <a:pt x="174799" y="103406"/>
                  <a:pt x="168101" y="96709"/>
                </a:cubicBezTo>
                <a:lnTo>
                  <a:pt x="146179" y="74786"/>
                </a:lnTo>
                <a:cubicBezTo>
                  <a:pt x="139482" y="68089"/>
                  <a:pt x="135731" y="58981"/>
                  <a:pt x="135731" y="49515"/>
                </a:cubicBezTo>
                <a:lnTo>
                  <a:pt x="135731" y="43845"/>
                </a:lnTo>
                <a:cubicBezTo>
                  <a:pt x="135731" y="38844"/>
                  <a:pt x="133097" y="34156"/>
                  <a:pt x="128811" y="31611"/>
                </a:cubicBezTo>
                <a:lnTo>
                  <a:pt x="110237" y="20449"/>
                </a:lnTo>
                <a:cubicBezTo>
                  <a:pt x="105594" y="17681"/>
                  <a:pt x="105594" y="10984"/>
                  <a:pt x="110237" y="8215"/>
                </a:cubicBezTo>
                <a:close/>
                <a:moveTo>
                  <a:pt x="22637" y="179799"/>
                </a:moveTo>
                <a:lnTo>
                  <a:pt x="121801" y="80635"/>
                </a:lnTo>
                <a:lnTo>
                  <a:pt x="162208" y="121042"/>
                </a:lnTo>
                <a:lnTo>
                  <a:pt x="63044" y="220206"/>
                </a:lnTo>
                <a:cubicBezTo>
                  <a:pt x="51881" y="231368"/>
                  <a:pt x="33799" y="231368"/>
                  <a:pt x="22637" y="220206"/>
                </a:cubicBezTo>
                <a:cubicBezTo>
                  <a:pt x="11475" y="209044"/>
                  <a:pt x="11475" y="190961"/>
                  <a:pt x="22637" y="179799"/>
                </a:cubicBezTo>
                <a:close/>
              </a:path>
            </a:pathLst>
          </a:custGeom>
          <a:solidFill>
            <a:srgbClr val="D4AF37"/>
          </a:solidFill>
          <a:ln/>
        </p:spPr>
      </p:sp>
      <p:sp>
        <p:nvSpPr>
          <p:cNvPr id="6" name="Text 4"/>
          <p:cNvSpPr/>
          <p:nvPr/>
        </p:nvSpPr>
        <p:spPr>
          <a:xfrm>
            <a:off x="1066800" y="1905000"/>
            <a:ext cx="6807200" cy="355600"/>
          </a:xfrm>
          <a:prstGeom prst="rect">
            <a:avLst/>
          </a:prstGeom>
          <a:noFill/>
          <a:ln/>
        </p:spPr>
        <p:txBody>
          <a:bodyPr wrap="square" lIns="0" tIns="0" rIns="0" bIns="0" rtlCol="0" anchor="ctr"/>
          <a:lstStyle/>
          <a:p>
            <a:pPr>
              <a:lnSpc>
                <a:spcPct val="130000"/>
              </a:lnSpc>
            </a:pPr>
            <a:r>
              <a:rPr lang="en-US" sz="1800" b="1" dirty="0">
                <a:solidFill>
                  <a:srgbClr val="D4AF37"/>
                </a:solidFill>
                <a:latin typeface="Liter" pitchFamily="34" charset="0"/>
                <a:ea typeface="Liter" pitchFamily="34" charset="-122"/>
                <a:cs typeface="Liter" pitchFamily="34" charset="-120"/>
              </a:rPr>
              <a:t>Minting Infrastructure</a:t>
            </a:r>
            <a:endParaRPr lang="en-US" sz="1600" dirty="0"/>
          </a:p>
        </p:txBody>
      </p:sp>
      <p:sp>
        <p:nvSpPr>
          <p:cNvPr id="7" name="Shape 5"/>
          <p:cNvSpPr/>
          <p:nvPr/>
        </p:nvSpPr>
        <p:spPr>
          <a:xfrm>
            <a:off x="774700" y="2413000"/>
            <a:ext cx="6985000" cy="1219200"/>
          </a:xfrm>
          <a:custGeom>
            <a:avLst/>
            <a:gdLst/>
            <a:ahLst/>
            <a:cxnLst/>
            <a:rect l="l" t="t" r="r" b="b"/>
            <a:pathLst>
              <a:path w="6985000" h="1219200">
                <a:moveTo>
                  <a:pt x="101596" y="0"/>
                </a:moveTo>
                <a:lnTo>
                  <a:pt x="6883404" y="0"/>
                </a:lnTo>
                <a:cubicBezTo>
                  <a:pt x="6939514" y="0"/>
                  <a:pt x="6985000" y="45486"/>
                  <a:pt x="6985000" y="101596"/>
                </a:cubicBezTo>
                <a:lnTo>
                  <a:pt x="6985000" y="1117604"/>
                </a:lnTo>
                <a:cubicBezTo>
                  <a:pt x="6985000" y="1173714"/>
                  <a:pt x="6939514" y="1219200"/>
                  <a:pt x="6883404" y="1219200"/>
                </a:cubicBezTo>
                <a:lnTo>
                  <a:pt x="101596" y="1219200"/>
                </a:lnTo>
                <a:cubicBezTo>
                  <a:pt x="45486" y="1219200"/>
                  <a:pt x="0" y="1173714"/>
                  <a:pt x="0" y="1117604"/>
                </a:cubicBezTo>
                <a:lnTo>
                  <a:pt x="0" y="101596"/>
                </a:lnTo>
                <a:cubicBezTo>
                  <a:pt x="0" y="45486"/>
                  <a:pt x="45486" y="0"/>
                  <a:pt x="101596" y="0"/>
                </a:cubicBezTo>
                <a:close/>
              </a:path>
            </a:pathLst>
          </a:custGeom>
          <a:solidFill>
            <a:srgbClr val="0F0F1A"/>
          </a:solidFill>
          <a:ln/>
        </p:spPr>
      </p:sp>
      <p:sp>
        <p:nvSpPr>
          <p:cNvPr id="8" name="Text 6"/>
          <p:cNvSpPr/>
          <p:nvPr/>
        </p:nvSpPr>
        <p:spPr>
          <a:xfrm>
            <a:off x="927100" y="2565400"/>
            <a:ext cx="12446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Lazy Minting</a:t>
            </a:r>
            <a:endParaRPr lang="en-US" sz="1600" dirty="0"/>
          </a:p>
        </p:txBody>
      </p:sp>
      <p:sp>
        <p:nvSpPr>
          <p:cNvPr id="9" name="Shape 7"/>
          <p:cNvSpPr/>
          <p:nvPr/>
        </p:nvSpPr>
        <p:spPr>
          <a:xfrm>
            <a:off x="6909065" y="2565400"/>
            <a:ext cx="698500" cy="304800"/>
          </a:xfrm>
          <a:custGeom>
            <a:avLst/>
            <a:gdLst/>
            <a:ahLst/>
            <a:cxnLst/>
            <a:rect l="l" t="t" r="r" b="b"/>
            <a:pathLst>
              <a:path w="698500" h="304800">
                <a:moveTo>
                  <a:pt x="50801" y="0"/>
                </a:moveTo>
                <a:lnTo>
                  <a:pt x="647699" y="0"/>
                </a:lnTo>
                <a:cubicBezTo>
                  <a:pt x="675756" y="0"/>
                  <a:pt x="698500" y="22744"/>
                  <a:pt x="698500" y="50801"/>
                </a:cubicBezTo>
                <a:lnTo>
                  <a:pt x="698500" y="253999"/>
                </a:lnTo>
                <a:cubicBezTo>
                  <a:pt x="698500" y="282056"/>
                  <a:pt x="675756" y="304800"/>
                  <a:pt x="647699" y="304800"/>
                </a:cubicBezTo>
                <a:lnTo>
                  <a:pt x="50801" y="304800"/>
                </a:lnTo>
                <a:cubicBezTo>
                  <a:pt x="22744" y="304800"/>
                  <a:pt x="0" y="282056"/>
                  <a:pt x="0" y="253999"/>
                </a:cubicBezTo>
                <a:lnTo>
                  <a:pt x="0" y="50801"/>
                </a:lnTo>
                <a:cubicBezTo>
                  <a:pt x="0" y="22763"/>
                  <a:pt x="22763" y="0"/>
                  <a:pt x="50801" y="0"/>
                </a:cubicBezTo>
                <a:close/>
              </a:path>
            </a:pathLst>
          </a:custGeom>
          <a:solidFill>
            <a:srgbClr val="4A3F8C">
              <a:alpha val="30196"/>
            </a:srgbClr>
          </a:solidFill>
          <a:ln/>
        </p:spPr>
      </p:sp>
      <p:sp>
        <p:nvSpPr>
          <p:cNvPr id="10" name="Text 8"/>
          <p:cNvSpPr/>
          <p:nvPr/>
        </p:nvSpPr>
        <p:spPr>
          <a:xfrm>
            <a:off x="6909065" y="2565400"/>
            <a:ext cx="774700" cy="304800"/>
          </a:xfrm>
          <a:prstGeom prst="rect">
            <a:avLst/>
          </a:prstGeom>
          <a:noFill/>
          <a:ln/>
        </p:spPr>
        <p:txBody>
          <a:bodyPr wrap="square" lIns="101600" tIns="50800" rIns="101600" bIns="50800" rtlCol="0" anchor="ctr"/>
          <a:lstStyle/>
          <a:p>
            <a:pPr>
              <a:lnSpc>
                <a:spcPct val="110000"/>
              </a:lnSpc>
            </a:pPr>
            <a:r>
              <a:rPr lang="en-US" sz="1200" b="1" dirty="0">
                <a:solidFill>
                  <a:srgbClr val="4A3F8C"/>
                </a:solidFill>
                <a:latin typeface="Quattrocento Sans" pitchFamily="34" charset="0"/>
                <a:ea typeface="Quattrocento Sans" pitchFamily="34" charset="-122"/>
                <a:cs typeface="Quattrocento Sans" pitchFamily="34" charset="-120"/>
              </a:rPr>
              <a:t>Gasless</a:t>
            </a:r>
            <a:endParaRPr lang="en-US" sz="1600" dirty="0"/>
          </a:p>
        </p:txBody>
      </p:sp>
      <p:sp>
        <p:nvSpPr>
          <p:cNvPr id="11" name="Text 9"/>
          <p:cNvSpPr/>
          <p:nvPr/>
        </p:nvSpPr>
        <p:spPr>
          <a:xfrm>
            <a:off x="927100" y="2971800"/>
            <a:ext cx="6769100" cy="508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No upfront gas costs until first purchase, ideal for spiritual communities with limited resources</a:t>
            </a:r>
            <a:endParaRPr lang="en-US" sz="1600" dirty="0"/>
          </a:p>
        </p:txBody>
      </p:sp>
      <p:sp>
        <p:nvSpPr>
          <p:cNvPr id="12" name="Shape 10"/>
          <p:cNvSpPr/>
          <p:nvPr/>
        </p:nvSpPr>
        <p:spPr>
          <a:xfrm>
            <a:off x="774700" y="3784600"/>
            <a:ext cx="6985000" cy="1219200"/>
          </a:xfrm>
          <a:custGeom>
            <a:avLst/>
            <a:gdLst/>
            <a:ahLst/>
            <a:cxnLst/>
            <a:rect l="l" t="t" r="r" b="b"/>
            <a:pathLst>
              <a:path w="6985000" h="1219200">
                <a:moveTo>
                  <a:pt x="101596" y="0"/>
                </a:moveTo>
                <a:lnTo>
                  <a:pt x="6883404" y="0"/>
                </a:lnTo>
                <a:cubicBezTo>
                  <a:pt x="6939514" y="0"/>
                  <a:pt x="6985000" y="45486"/>
                  <a:pt x="6985000" y="101596"/>
                </a:cubicBezTo>
                <a:lnTo>
                  <a:pt x="6985000" y="1117604"/>
                </a:lnTo>
                <a:cubicBezTo>
                  <a:pt x="6985000" y="1173714"/>
                  <a:pt x="6939514" y="1219200"/>
                  <a:pt x="6883404" y="1219200"/>
                </a:cubicBezTo>
                <a:lnTo>
                  <a:pt x="101596" y="1219200"/>
                </a:lnTo>
                <a:cubicBezTo>
                  <a:pt x="45486" y="1219200"/>
                  <a:pt x="0" y="1173714"/>
                  <a:pt x="0" y="1117604"/>
                </a:cubicBezTo>
                <a:lnTo>
                  <a:pt x="0" y="101596"/>
                </a:lnTo>
                <a:cubicBezTo>
                  <a:pt x="0" y="45486"/>
                  <a:pt x="45486" y="0"/>
                  <a:pt x="101596" y="0"/>
                </a:cubicBezTo>
                <a:close/>
              </a:path>
            </a:pathLst>
          </a:custGeom>
          <a:solidFill>
            <a:srgbClr val="0F0F1A"/>
          </a:solidFill>
          <a:ln/>
        </p:spPr>
      </p:sp>
      <p:sp>
        <p:nvSpPr>
          <p:cNvPr id="13" name="Text 11"/>
          <p:cNvSpPr/>
          <p:nvPr/>
        </p:nvSpPr>
        <p:spPr>
          <a:xfrm>
            <a:off x="927100" y="3937000"/>
            <a:ext cx="17907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Traditional Minting</a:t>
            </a:r>
            <a:endParaRPr lang="en-US" sz="1600" dirty="0"/>
          </a:p>
        </p:txBody>
      </p:sp>
      <p:sp>
        <p:nvSpPr>
          <p:cNvPr id="14" name="Shape 12"/>
          <p:cNvSpPr/>
          <p:nvPr/>
        </p:nvSpPr>
        <p:spPr>
          <a:xfrm>
            <a:off x="6697398" y="3937000"/>
            <a:ext cx="914400" cy="304800"/>
          </a:xfrm>
          <a:custGeom>
            <a:avLst/>
            <a:gdLst/>
            <a:ahLst/>
            <a:cxnLst/>
            <a:rect l="l" t="t" r="r" b="b"/>
            <a:pathLst>
              <a:path w="914400" h="304800">
                <a:moveTo>
                  <a:pt x="50801" y="0"/>
                </a:moveTo>
                <a:lnTo>
                  <a:pt x="863599" y="0"/>
                </a:lnTo>
                <a:cubicBezTo>
                  <a:pt x="891656" y="0"/>
                  <a:pt x="914400" y="22744"/>
                  <a:pt x="914400" y="50801"/>
                </a:cubicBezTo>
                <a:lnTo>
                  <a:pt x="914400" y="253999"/>
                </a:lnTo>
                <a:cubicBezTo>
                  <a:pt x="914400" y="282056"/>
                  <a:pt x="891656" y="304800"/>
                  <a:pt x="863599" y="304800"/>
                </a:cubicBezTo>
                <a:lnTo>
                  <a:pt x="50801" y="304800"/>
                </a:lnTo>
                <a:cubicBezTo>
                  <a:pt x="22744" y="304800"/>
                  <a:pt x="0" y="282056"/>
                  <a:pt x="0" y="253999"/>
                </a:cubicBezTo>
                <a:lnTo>
                  <a:pt x="0" y="50801"/>
                </a:lnTo>
                <a:cubicBezTo>
                  <a:pt x="0" y="22763"/>
                  <a:pt x="22763" y="0"/>
                  <a:pt x="50801" y="0"/>
                </a:cubicBezTo>
                <a:close/>
              </a:path>
            </a:pathLst>
          </a:custGeom>
          <a:solidFill>
            <a:srgbClr val="D4AF37">
              <a:alpha val="20000"/>
            </a:srgbClr>
          </a:solidFill>
          <a:ln/>
        </p:spPr>
      </p:sp>
      <p:sp>
        <p:nvSpPr>
          <p:cNvPr id="15" name="Text 13"/>
          <p:cNvSpPr/>
          <p:nvPr/>
        </p:nvSpPr>
        <p:spPr>
          <a:xfrm>
            <a:off x="6697398" y="3937000"/>
            <a:ext cx="990600" cy="304800"/>
          </a:xfrm>
          <a:prstGeom prst="rect">
            <a:avLst/>
          </a:prstGeom>
          <a:noFill/>
          <a:ln/>
        </p:spPr>
        <p:txBody>
          <a:bodyPr wrap="square" lIns="101600" tIns="50800" rIns="101600" bIns="50800" rtlCol="0" anchor="ctr"/>
          <a:lstStyle/>
          <a:p>
            <a:pPr>
              <a:lnSpc>
                <a:spcPct val="110000"/>
              </a:lnSpc>
            </a:pPr>
            <a:r>
              <a:rPr lang="en-US" sz="1200" b="1" dirty="0">
                <a:solidFill>
                  <a:srgbClr val="D4AF37"/>
                </a:solidFill>
                <a:latin typeface="Quattrocento Sans" pitchFamily="34" charset="0"/>
                <a:ea typeface="Quattrocento Sans" pitchFamily="34" charset="-122"/>
                <a:cs typeface="Quattrocento Sans" pitchFamily="34" charset="-120"/>
              </a:rPr>
              <a:t>Immediate</a:t>
            </a:r>
            <a:endParaRPr lang="en-US" sz="1600" dirty="0"/>
          </a:p>
        </p:txBody>
      </p:sp>
      <p:sp>
        <p:nvSpPr>
          <p:cNvPr id="16" name="Text 14"/>
          <p:cNvSpPr/>
          <p:nvPr/>
        </p:nvSpPr>
        <p:spPr>
          <a:xfrm>
            <a:off x="927100" y="4343400"/>
            <a:ext cx="6769100" cy="508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Immediate on-chain permanence for high-value spiritual artifacts requiring instant verification</a:t>
            </a:r>
            <a:endParaRPr lang="en-US" sz="1600" dirty="0"/>
          </a:p>
        </p:txBody>
      </p:sp>
      <p:sp>
        <p:nvSpPr>
          <p:cNvPr id="17" name="Shape 15"/>
          <p:cNvSpPr/>
          <p:nvPr/>
        </p:nvSpPr>
        <p:spPr>
          <a:xfrm>
            <a:off x="774700" y="5156200"/>
            <a:ext cx="6985000" cy="1219200"/>
          </a:xfrm>
          <a:custGeom>
            <a:avLst/>
            <a:gdLst/>
            <a:ahLst/>
            <a:cxnLst/>
            <a:rect l="l" t="t" r="r" b="b"/>
            <a:pathLst>
              <a:path w="6985000" h="1219200">
                <a:moveTo>
                  <a:pt x="101596" y="0"/>
                </a:moveTo>
                <a:lnTo>
                  <a:pt x="6883404" y="0"/>
                </a:lnTo>
                <a:cubicBezTo>
                  <a:pt x="6939514" y="0"/>
                  <a:pt x="6985000" y="45486"/>
                  <a:pt x="6985000" y="101596"/>
                </a:cubicBezTo>
                <a:lnTo>
                  <a:pt x="6985000" y="1117604"/>
                </a:lnTo>
                <a:cubicBezTo>
                  <a:pt x="6985000" y="1173714"/>
                  <a:pt x="6939514" y="1219200"/>
                  <a:pt x="6883404" y="1219200"/>
                </a:cubicBezTo>
                <a:lnTo>
                  <a:pt x="101596" y="1219200"/>
                </a:lnTo>
                <a:cubicBezTo>
                  <a:pt x="45486" y="1219200"/>
                  <a:pt x="0" y="1173714"/>
                  <a:pt x="0" y="1117604"/>
                </a:cubicBezTo>
                <a:lnTo>
                  <a:pt x="0" y="101596"/>
                </a:lnTo>
                <a:cubicBezTo>
                  <a:pt x="0" y="45486"/>
                  <a:pt x="45486" y="0"/>
                  <a:pt x="101596" y="0"/>
                </a:cubicBezTo>
                <a:close/>
              </a:path>
            </a:pathLst>
          </a:custGeom>
          <a:solidFill>
            <a:srgbClr val="0F0F1A"/>
          </a:solidFill>
          <a:ln/>
        </p:spPr>
      </p:sp>
      <p:sp>
        <p:nvSpPr>
          <p:cNvPr id="18" name="Text 16"/>
          <p:cNvSpPr/>
          <p:nvPr/>
        </p:nvSpPr>
        <p:spPr>
          <a:xfrm>
            <a:off x="927100" y="5308600"/>
            <a:ext cx="17780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Layer 2 Integration</a:t>
            </a:r>
            <a:endParaRPr lang="en-US" sz="1600" dirty="0"/>
          </a:p>
        </p:txBody>
      </p:sp>
      <p:sp>
        <p:nvSpPr>
          <p:cNvPr id="19" name="Shape 17"/>
          <p:cNvSpPr/>
          <p:nvPr/>
        </p:nvSpPr>
        <p:spPr>
          <a:xfrm>
            <a:off x="6574565" y="5308600"/>
            <a:ext cx="1028700" cy="304800"/>
          </a:xfrm>
          <a:custGeom>
            <a:avLst/>
            <a:gdLst/>
            <a:ahLst/>
            <a:cxnLst/>
            <a:rect l="l" t="t" r="r" b="b"/>
            <a:pathLst>
              <a:path w="1028700" h="304800">
                <a:moveTo>
                  <a:pt x="50801" y="0"/>
                </a:moveTo>
                <a:lnTo>
                  <a:pt x="977899" y="0"/>
                </a:lnTo>
                <a:cubicBezTo>
                  <a:pt x="1005956" y="0"/>
                  <a:pt x="1028700" y="22744"/>
                  <a:pt x="1028700" y="50801"/>
                </a:cubicBezTo>
                <a:lnTo>
                  <a:pt x="1028700" y="253999"/>
                </a:lnTo>
                <a:cubicBezTo>
                  <a:pt x="1028700" y="282056"/>
                  <a:pt x="1005956" y="304800"/>
                  <a:pt x="977899" y="304800"/>
                </a:cubicBezTo>
                <a:lnTo>
                  <a:pt x="50801" y="304800"/>
                </a:lnTo>
                <a:cubicBezTo>
                  <a:pt x="22744" y="304800"/>
                  <a:pt x="0" y="282056"/>
                  <a:pt x="0" y="253999"/>
                </a:cubicBezTo>
                <a:lnTo>
                  <a:pt x="0" y="50801"/>
                </a:lnTo>
                <a:cubicBezTo>
                  <a:pt x="0" y="22763"/>
                  <a:pt x="22763" y="0"/>
                  <a:pt x="50801" y="0"/>
                </a:cubicBezTo>
                <a:close/>
              </a:path>
            </a:pathLst>
          </a:custGeom>
          <a:solidFill>
            <a:srgbClr val="4A3F8C">
              <a:alpha val="30196"/>
            </a:srgbClr>
          </a:solidFill>
          <a:ln/>
        </p:spPr>
      </p:sp>
      <p:sp>
        <p:nvSpPr>
          <p:cNvPr id="20" name="Text 18"/>
          <p:cNvSpPr/>
          <p:nvPr/>
        </p:nvSpPr>
        <p:spPr>
          <a:xfrm>
            <a:off x="6574565" y="5308600"/>
            <a:ext cx="1104900" cy="304800"/>
          </a:xfrm>
          <a:prstGeom prst="rect">
            <a:avLst/>
          </a:prstGeom>
          <a:noFill/>
          <a:ln/>
        </p:spPr>
        <p:txBody>
          <a:bodyPr wrap="square" lIns="101600" tIns="50800" rIns="101600" bIns="50800" rtlCol="0" anchor="ctr"/>
          <a:lstStyle/>
          <a:p>
            <a:pPr>
              <a:lnSpc>
                <a:spcPct val="110000"/>
              </a:lnSpc>
            </a:pPr>
            <a:r>
              <a:rPr lang="en-US" sz="1200" b="1" dirty="0">
                <a:solidFill>
                  <a:srgbClr val="4A3F8C"/>
                </a:solidFill>
                <a:latin typeface="Quattrocento Sans" pitchFamily="34" charset="0"/>
                <a:ea typeface="Quattrocento Sans" pitchFamily="34" charset="-122"/>
                <a:cs typeface="Quattrocento Sans" pitchFamily="34" charset="-120"/>
              </a:rPr>
              <a:t>95% Savings</a:t>
            </a:r>
            <a:endParaRPr lang="en-US" sz="1600" dirty="0"/>
          </a:p>
        </p:txBody>
      </p:sp>
      <p:sp>
        <p:nvSpPr>
          <p:cNvPr id="21" name="Text 19"/>
          <p:cNvSpPr/>
          <p:nvPr/>
        </p:nvSpPr>
        <p:spPr>
          <a:xfrm>
            <a:off x="927100" y="5715000"/>
            <a:ext cx="6769100" cy="508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Polygon and Arbitrum reducing gas costs by up to 95% while maintaining institutional-grade security</a:t>
            </a:r>
            <a:endParaRPr lang="en-US" sz="1600" dirty="0"/>
          </a:p>
        </p:txBody>
      </p:sp>
      <p:sp>
        <p:nvSpPr>
          <p:cNvPr id="22" name="Shape 20"/>
          <p:cNvSpPr/>
          <p:nvPr/>
        </p:nvSpPr>
        <p:spPr>
          <a:xfrm>
            <a:off x="514350" y="6851650"/>
            <a:ext cx="7505700" cy="3924300"/>
          </a:xfrm>
          <a:custGeom>
            <a:avLst/>
            <a:gdLst/>
            <a:ahLst/>
            <a:cxnLst/>
            <a:rect l="l" t="t" r="r" b="b"/>
            <a:pathLst>
              <a:path w="7505700" h="3924300">
                <a:moveTo>
                  <a:pt x="152381" y="0"/>
                </a:moveTo>
                <a:lnTo>
                  <a:pt x="7353319" y="0"/>
                </a:lnTo>
                <a:cubicBezTo>
                  <a:pt x="7437421" y="0"/>
                  <a:pt x="7505700" y="68279"/>
                  <a:pt x="7505700" y="152381"/>
                </a:cubicBezTo>
                <a:lnTo>
                  <a:pt x="7505700" y="3771919"/>
                </a:lnTo>
                <a:cubicBezTo>
                  <a:pt x="7505700" y="3856021"/>
                  <a:pt x="7437421" y="3924300"/>
                  <a:pt x="7353319" y="3924300"/>
                </a:cubicBezTo>
                <a:lnTo>
                  <a:pt x="152381" y="3924300"/>
                </a:lnTo>
                <a:cubicBezTo>
                  <a:pt x="68279" y="3924300"/>
                  <a:pt x="0" y="3856021"/>
                  <a:pt x="0" y="3771919"/>
                </a:cubicBezTo>
                <a:lnTo>
                  <a:pt x="0" y="152381"/>
                </a:lnTo>
                <a:cubicBezTo>
                  <a:pt x="0" y="68223"/>
                  <a:pt x="68223" y="0"/>
                  <a:pt x="152381" y="0"/>
                </a:cubicBezTo>
                <a:close/>
              </a:path>
            </a:pathLst>
          </a:custGeom>
          <a:gradFill rotWithShape="1" flip="none">
            <a:gsLst>
              <a:gs pos="0">
                <a:srgbClr val="1A1A2E"/>
              </a:gs>
              <a:gs pos="100000">
                <a:srgbClr val="4A3F8C">
                  <a:alpha val="20000"/>
                </a:srgbClr>
              </a:gs>
            </a:gsLst>
            <a:lin ang="2700000" scaled="1"/>
          </a:gradFill>
          <a:ln w="12700">
            <a:solidFill>
              <a:srgbClr val="4A3F8C">
                <a:alpha val="30196"/>
              </a:srgbClr>
            </a:solidFill>
            <a:prstDash val="solid"/>
          </a:ln>
        </p:spPr>
      </p:sp>
      <p:sp>
        <p:nvSpPr>
          <p:cNvPr id="23" name="Shape 21"/>
          <p:cNvSpPr/>
          <p:nvPr/>
        </p:nvSpPr>
        <p:spPr>
          <a:xfrm>
            <a:off x="806450" y="7175500"/>
            <a:ext cx="228600" cy="228600"/>
          </a:xfrm>
          <a:custGeom>
            <a:avLst/>
            <a:gdLst/>
            <a:ahLst/>
            <a:cxnLst/>
            <a:rect l="l" t="t" r="r" b="b"/>
            <a:pathLst>
              <a:path w="228600" h="228600">
                <a:moveTo>
                  <a:pt x="57150" y="42863"/>
                </a:moveTo>
                <a:lnTo>
                  <a:pt x="57150" y="35719"/>
                </a:lnTo>
                <a:cubicBezTo>
                  <a:pt x="57150" y="15984"/>
                  <a:pt x="95548" y="0"/>
                  <a:pt x="142875" y="0"/>
                </a:cubicBezTo>
                <a:cubicBezTo>
                  <a:pt x="190202" y="0"/>
                  <a:pt x="228600" y="15984"/>
                  <a:pt x="228600" y="35719"/>
                </a:cubicBezTo>
                <a:lnTo>
                  <a:pt x="228600" y="42863"/>
                </a:lnTo>
                <a:cubicBezTo>
                  <a:pt x="228600" y="56525"/>
                  <a:pt x="210160" y="68401"/>
                  <a:pt x="183059" y="74429"/>
                </a:cubicBezTo>
                <a:cubicBezTo>
                  <a:pt x="181987" y="73179"/>
                  <a:pt x="180871" y="71973"/>
                  <a:pt x="179755" y="70857"/>
                </a:cubicBezTo>
                <a:cubicBezTo>
                  <a:pt x="172834" y="64026"/>
                  <a:pt x="163904" y="58847"/>
                  <a:pt x="154573" y="55007"/>
                </a:cubicBezTo>
                <a:cubicBezTo>
                  <a:pt x="135865" y="47193"/>
                  <a:pt x="111487" y="42907"/>
                  <a:pt x="85725" y="42907"/>
                </a:cubicBezTo>
                <a:cubicBezTo>
                  <a:pt x="75947" y="42907"/>
                  <a:pt x="66392" y="43532"/>
                  <a:pt x="57239" y="44738"/>
                </a:cubicBezTo>
                <a:cubicBezTo>
                  <a:pt x="57150" y="44157"/>
                  <a:pt x="57150" y="43532"/>
                  <a:pt x="57150" y="42907"/>
                </a:cubicBezTo>
                <a:close/>
                <a:moveTo>
                  <a:pt x="192881" y="157609"/>
                </a:moveTo>
                <a:lnTo>
                  <a:pt x="192881" y="136981"/>
                </a:lnTo>
                <a:cubicBezTo>
                  <a:pt x="199623" y="135240"/>
                  <a:pt x="205963" y="133186"/>
                  <a:pt x="211723" y="130775"/>
                </a:cubicBezTo>
                <a:cubicBezTo>
                  <a:pt x="217616" y="128320"/>
                  <a:pt x="223376" y="125328"/>
                  <a:pt x="228600" y="121712"/>
                </a:cubicBezTo>
                <a:lnTo>
                  <a:pt x="228600" y="128588"/>
                </a:lnTo>
                <a:cubicBezTo>
                  <a:pt x="228600" y="140553"/>
                  <a:pt x="214536" y="151135"/>
                  <a:pt x="192881" y="157609"/>
                </a:cubicBezTo>
                <a:close/>
                <a:moveTo>
                  <a:pt x="192881" y="114746"/>
                </a:moveTo>
                <a:lnTo>
                  <a:pt x="192881" y="100013"/>
                </a:lnTo>
                <a:cubicBezTo>
                  <a:pt x="192881" y="98003"/>
                  <a:pt x="192703" y="96083"/>
                  <a:pt x="192435" y="94208"/>
                </a:cubicBezTo>
                <a:cubicBezTo>
                  <a:pt x="199355" y="92467"/>
                  <a:pt x="205829" y="90368"/>
                  <a:pt x="211723" y="87868"/>
                </a:cubicBezTo>
                <a:cubicBezTo>
                  <a:pt x="217616" y="85368"/>
                  <a:pt x="223376" y="82421"/>
                  <a:pt x="228600" y="78804"/>
                </a:cubicBezTo>
                <a:lnTo>
                  <a:pt x="228600" y="85680"/>
                </a:lnTo>
                <a:cubicBezTo>
                  <a:pt x="228600" y="97646"/>
                  <a:pt x="214536" y="108228"/>
                  <a:pt x="192881" y="114702"/>
                </a:cubicBezTo>
                <a:close/>
                <a:moveTo>
                  <a:pt x="0" y="107156"/>
                </a:moveTo>
                <a:lnTo>
                  <a:pt x="0" y="100013"/>
                </a:lnTo>
                <a:cubicBezTo>
                  <a:pt x="0" y="80278"/>
                  <a:pt x="38398" y="64294"/>
                  <a:pt x="85725" y="64294"/>
                </a:cubicBezTo>
                <a:cubicBezTo>
                  <a:pt x="133052" y="64294"/>
                  <a:pt x="171450" y="80278"/>
                  <a:pt x="171450" y="100013"/>
                </a:cubicBezTo>
                <a:lnTo>
                  <a:pt x="171450" y="107156"/>
                </a:lnTo>
                <a:cubicBezTo>
                  <a:pt x="171450" y="126891"/>
                  <a:pt x="133052" y="142875"/>
                  <a:pt x="85725" y="142875"/>
                </a:cubicBezTo>
                <a:cubicBezTo>
                  <a:pt x="38398" y="142875"/>
                  <a:pt x="0" y="126891"/>
                  <a:pt x="0" y="107156"/>
                </a:cubicBezTo>
                <a:close/>
                <a:moveTo>
                  <a:pt x="171450" y="150019"/>
                </a:moveTo>
                <a:cubicBezTo>
                  <a:pt x="171450" y="169753"/>
                  <a:pt x="133052" y="185738"/>
                  <a:pt x="85725" y="185738"/>
                </a:cubicBezTo>
                <a:cubicBezTo>
                  <a:pt x="38398" y="185738"/>
                  <a:pt x="0" y="169753"/>
                  <a:pt x="0" y="150019"/>
                </a:cubicBezTo>
                <a:lnTo>
                  <a:pt x="0" y="143143"/>
                </a:lnTo>
                <a:cubicBezTo>
                  <a:pt x="5179" y="146759"/>
                  <a:pt x="10939" y="149706"/>
                  <a:pt x="16877" y="152207"/>
                </a:cubicBezTo>
                <a:cubicBezTo>
                  <a:pt x="35585" y="160020"/>
                  <a:pt x="59963" y="164306"/>
                  <a:pt x="85725" y="164306"/>
                </a:cubicBezTo>
                <a:cubicBezTo>
                  <a:pt x="111487" y="164306"/>
                  <a:pt x="135865" y="159975"/>
                  <a:pt x="154573" y="152207"/>
                </a:cubicBezTo>
                <a:cubicBezTo>
                  <a:pt x="160466" y="149751"/>
                  <a:pt x="166226" y="146759"/>
                  <a:pt x="171450" y="143143"/>
                </a:cubicBezTo>
                <a:lnTo>
                  <a:pt x="171450" y="150019"/>
                </a:lnTo>
                <a:close/>
                <a:moveTo>
                  <a:pt x="171450" y="186005"/>
                </a:moveTo>
                <a:lnTo>
                  <a:pt x="171450" y="192881"/>
                </a:lnTo>
                <a:cubicBezTo>
                  <a:pt x="171450" y="212616"/>
                  <a:pt x="133052" y="228600"/>
                  <a:pt x="85725" y="228600"/>
                </a:cubicBezTo>
                <a:cubicBezTo>
                  <a:pt x="38398" y="228600"/>
                  <a:pt x="0" y="212616"/>
                  <a:pt x="0" y="192881"/>
                </a:cubicBezTo>
                <a:lnTo>
                  <a:pt x="0" y="186005"/>
                </a:lnTo>
                <a:cubicBezTo>
                  <a:pt x="5179" y="189622"/>
                  <a:pt x="10939" y="192569"/>
                  <a:pt x="16877" y="195069"/>
                </a:cubicBezTo>
                <a:cubicBezTo>
                  <a:pt x="35585" y="202883"/>
                  <a:pt x="59963" y="207169"/>
                  <a:pt x="85725" y="207169"/>
                </a:cubicBezTo>
                <a:cubicBezTo>
                  <a:pt x="111487" y="207169"/>
                  <a:pt x="135865" y="202838"/>
                  <a:pt x="154573" y="195069"/>
                </a:cubicBezTo>
                <a:cubicBezTo>
                  <a:pt x="160466" y="192613"/>
                  <a:pt x="166226" y="189622"/>
                  <a:pt x="171450" y="186005"/>
                </a:cubicBezTo>
                <a:close/>
              </a:path>
            </a:pathLst>
          </a:custGeom>
          <a:solidFill>
            <a:srgbClr val="4A3F8C"/>
          </a:solidFill>
          <a:ln/>
        </p:spPr>
      </p:sp>
      <p:sp>
        <p:nvSpPr>
          <p:cNvPr id="24" name="Text 22"/>
          <p:cNvSpPr/>
          <p:nvPr/>
        </p:nvSpPr>
        <p:spPr>
          <a:xfrm>
            <a:off x="1066800" y="7112000"/>
            <a:ext cx="6807200" cy="355600"/>
          </a:xfrm>
          <a:prstGeom prst="rect">
            <a:avLst/>
          </a:prstGeom>
          <a:noFill/>
          <a:ln/>
        </p:spPr>
        <p:txBody>
          <a:bodyPr wrap="square" lIns="0" tIns="0" rIns="0" bIns="0" rtlCol="0" anchor="ctr"/>
          <a:lstStyle/>
          <a:p>
            <a:pPr>
              <a:lnSpc>
                <a:spcPct val="130000"/>
              </a:lnSpc>
            </a:pPr>
            <a:r>
              <a:rPr lang="en-US" sz="1800" b="1" dirty="0">
                <a:solidFill>
                  <a:srgbClr val="4A3F8C"/>
                </a:solidFill>
                <a:latin typeface="Liter" pitchFamily="34" charset="0"/>
                <a:ea typeface="Liter" pitchFamily="34" charset="-122"/>
                <a:cs typeface="Liter" pitchFamily="34" charset="-120"/>
              </a:rPr>
              <a:t>Gas Fee Optimization</a:t>
            </a:r>
            <a:endParaRPr lang="en-US" sz="1600" dirty="0"/>
          </a:p>
        </p:txBody>
      </p:sp>
      <p:sp>
        <p:nvSpPr>
          <p:cNvPr id="25" name="Shape 23"/>
          <p:cNvSpPr/>
          <p:nvPr/>
        </p:nvSpPr>
        <p:spPr>
          <a:xfrm>
            <a:off x="774700" y="7620000"/>
            <a:ext cx="6985000" cy="863600"/>
          </a:xfrm>
          <a:custGeom>
            <a:avLst/>
            <a:gdLst/>
            <a:ahLst/>
            <a:cxnLst/>
            <a:rect l="l" t="t" r="r" b="b"/>
            <a:pathLst>
              <a:path w="6985000" h="863600">
                <a:moveTo>
                  <a:pt x="101603" y="0"/>
                </a:moveTo>
                <a:lnTo>
                  <a:pt x="6883397" y="0"/>
                </a:lnTo>
                <a:cubicBezTo>
                  <a:pt x="6939511" y="0"/>
                  <a:pt x="6985000" y="45489"/>
                  <a:pt x="6985000" y="101603"/>
                </a:cubicBezTo>
                <a:lnTo>
                  <a:pt x="6985000" y="761997"/>
                </a:lnTo>
                <a:cubicBezTo>
                  <a:pt x="6985000" y="818111"/>
                  <a:pt x="6939511" y="863600"/>
                  <a:pt x="6883397" y="863600"/>
                </a:cubicBezTo>
                <a:lnTo>
                  <a:pt x="101603" y="863600"/>
                </a:lnTo>
                <a:cubicBezTo>
                  <a:pt x="45527" y="863600"/>
                  <a:pt x="0" y="818073"/>
                  <a:pt x="0" y="761997"/>
                </a:cubicBezTo>
                <a:lnTo>
                  <a:pt x="0" y="101603"/>
                </a:lnTo>
                <a:cubicBezTo>
                  <a:pt x="0" y="45527"/>
                  <a:pt x="45527" y="0"/>
                  <a:pt x="101603" y="0"/>
                </a:cubicBezTo>
                <a:close/>
              </a:path>
            </a:pathLst>
          </a:custGeom>
          <a:solidFill>
            <a:srgbClr val="0F0F1A"/>
          </a:solidFill>
          <a:ln/>
        </p:spPr>
      </p:sp>
      <p:sp>
        <p:nvSpPr>
          <p:cNvPr id="26" name="Shape 24"/>
          <p:cNvSpPr/>
          <p:nvPr/>
        </p:nvSpPr>
        <p:spPr>
          <a:xfrm>
            <a:off x="927100" y="7797800"/>
            <a:ext cx="508000" cy="508000"/>
          </a:xfrm>
          <a:custGeom>
            <a:avLst/>
            <a:gdLst/>
            <a:ahLst/>
            <a:cxnLst/>
            <a:rect l="l" t="t" r="r" b="b"/>
            <a:pathLst>
              <a:path w="508000" h="508000">
                <a:moveTo>
                  <a:pt x="254000" y="0"/>
                </a:moveTo>
                <a:lnTo>
                  <a:pt x="254000" y="0"/>
                </a:lnTo>
                <a:cubicBezTo>
                  <a:pt x="394186" y="0"/>
                  <a:pt x="508000" y="113814"/>
                  <a:pt x="508000" y="254000"/>
                </a:cubicBezTo>
                <a:lnTo>
                  <a:pt x="508000" y="254000"/>
                </a:lnTo>
                <a:cubicBezTo>
                  <a:pt x="508000" y="394186"/>
                  <a:pt x="394186" y="508000"/>
                  <a:pt x="254000" y="508000"/>
                </a:cubicBezTo>
                <a:lnTo>
                  <a:pt x="254000" y="508000"/>
                </a:lnTo>
                <a:cubicBezTo>
                  <a:pt x="113814" y="508000"/>
                  <a:pt x="0" y="394186"/>
                  <a:pt x="0" y="254000"/>
                </a:cubicBezTo>
                <a:lnTo>
                  <a:pt x="0" y="254000"/>
                </a:lnTo>
                <a:cubicBezTo>
                  <a:pt x="0" y="113814"/>
                  <a:pt x="113814" y="0"/>
                  <a:pt x="254000" y="0"/>
                </a:cubicBezTo>
                <a:close/>
              </a:path>
            </a:pathLst>
          </a:custGeom>
          <a:solidFill>
            <a:srgbClr val="627EEA">
              <a:alpha val="20000"/>
            </a:srgbClr>
          </a:solidFill>
          <a:ln/>
        </p:spPr>
      </p:sp>
      <p:sp>
        <p:nvSpPr>
          <p:cNvPr id="27" name="Shape 25"/>
          <p:cNvSpPr/>
          <p:nvPr/>
        </p:nvSpPr>
        <p:spPr>
          <a:xfrm>
            <a:off x="1112838" y="7937500"/>
            <a:ext cx="142875" cy="228600"/>
          </a:xfrm>
          <a:custGeom>
            <a:avLst/>
            <a:gdLst/>
            <a:ahLst/>
            <a:cxnLst/>
            <a:rect l="l" t="t" r="r" b="b"/>
            <a:pathLst>
              <a:path w="142875" h="228600">
                <a:moveTo>
                  <a:pt x="139258" y="116443"/>
                </a:moveTo>
                <a:lnTo>
                  <a:pt x="71438" y="157877"/>
                </a:lnTo>
                <a:lnTo>
                  <a:pt x="3572" y="116443"/>
                </a:lnTo>
                <a:lnTo>
                  <a:pt x="71438" y="0"/>
                </a:lnTo>
                <a:lnTo>
                  <a:pt x="139258" y="116443"/>
                </a:lnTo>
                <a:close/>
                <a:moveTo>
                  <a:pt x="71438" y="171182"/>
                </a:moveTo>
                <a:lnTo>
                  <a:pt x="3572" y="129748"/>
                </a:lnTo>
                <a:lnTo>
                  <a:pt x="71438" y="228600"/>
                </a:lnTo>
                <a:lnTo>
                  <a:pt x="139303" y="129748"/>
                </a:lnTo>
                <a:lnTo>
                  <a:pt x="71438" y="171182"/>
                </a:lnTo>
                <a:close/>
              </a:path>
            </a:pathLst>
          </a:custGeom>
          <a:solidFill>
            <a:srgbClr val="627EEA"/>
          </a:solidFill>
          <a:ln/>
        </p:spPr>
      </p:sp>
      <p:sp>
        <p:nvSpPr>
          <p:cNvPr id="28" name="Text 26"/>
          <p:cNvSpPr/>
          <p:nvPr/>
        </p:nvSpPr>
        <p:spPr>
          <a:xfrm>
            <a:off x="1587500" y="7823200"/>
            <a:ext cx="15240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Ethereum Mainnet</a:t>
            </a:r>
            <a:endParaRPr lang="en-US" sz="1600" dirty="0"/>
          </a:p>
        </p:txBody>
      </p:sp>
      <p:sp>
        <p:nvSpPr>
          <p:cNvPr id="29" name="Text 27"/>
          <p:cNvSpPr/>
          <p:nvPr/>
        </p:nvSpPr>
        <p:spPr>
          <a:xfrm>
            <a:off x="1587500" y="8077200"/>
            <a:ext cx="1511300" cy="203200"/>
          </a:xfrm>
          <a:prstGeom prst="rect">
            <a:avLst/>
          </a:prstGeom>
          <a:noFill/>
          <a:ln/>
        </p:spPr>
        <p:txBody>
          <a:bodyPr wrap="square" lIns="0" tIns="0" rIns="0" bIns="0" rtlCol="0" anchor="ctr"/>
          <a:lstStyle/>
          <a:p>
            <a:pP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Maximum security</a:t>
            </a:r>
            <a:endParaRPr lang="en-US" sz="1600" dirty="0"/>
          </a:p>
        </p:txBody>
      </p:sp>
      <p:sp>
        <p:nvSpPr>
          <p:cNvPr id="30" name="Text 28"/>
          <p:cNvSpPr/>
          <p:nvPr/>
        </p:nvSpPr>
        <p:spPr>
          <a:xfrm>
            <a:off x="6491023" y="7772400"/>
            <a:ext cx="1117600" cy="355600"/>
          </a:xfrm>
          <a:prstGeom prst="rect">
            <a:avLst/>
          </a:prstGeom>
          <a:noFill/>
          <a:ln/>
        </p:spPr>
        <p:txBody>
          <a:bodyPr wrap="square" lIns="0" tIns="0" rIns="0" bIns="0" rtlCol="0" anchor="ctr"/>
          <a:lstStyle/>
          <a:p>
            <a:pPr algn="r">
              <a:lnSpc>
                <a:spcPct val="120000"/>
              </a:lnSpc>
            </a:pPr>
            <a:r>
              <a:rPr lang="en-US" sz="2000" b="1" dirty="0">
                <a:solidFill>
                  <a:srgbClr val="F5F5F5"/>
                </a:solidFill>
                <a:latin typeface="Oranienbaum" pitchFamily="34" charset="0"/>
                <a:ea typeface="Oranienbaum" pitchFamily="34" charset="-122"/>
                <a:cs typeface="Oranienbaum" pitchFamily="34" charset="-120"/>
              </a:rPr>
              <a:t>$5-50</a:t>
            </a:r>
            <a:endParaRPr lang="en-US" sz="1600" dirty="0"/>
          </a:p>
        </p:txBody>
      </p:sp>
      <p:sp>
        <p:nvSpPr>
          <p:cNvPr id="31" name="Text 29"/>
          <p:cNvSpPr/>
          <p:nvPr/>
        </p:nvSpPr>
        <p:spPr>
          <a:xfrm>
            <a:off x="6541823" y="8128000"/>
            <a:ext cx="1066800" cy="203200"/>
          </a:xfrm>
          <a:prstGeom prst="rect">
            <a:avLst/>
          </a:prstGeom>
          <a:noFill/>
          <a:ln/>
        </p:spPr>
        <p:txBody>
          <a:bodyPr wrap="square" lIns="0" tIns="0" rIns="0" bIns="0" rtlCol="0" anchor="ctr"/>
          <a:lstStyle/>
          <a:p>
            <a:pPr algn="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per transaction</a:t>
            </a:r>
            <a:endParaRPr lang="en-US" sz="1600" dirty="0"/>
          </a:p>
        </p:txBody>
      </p:sp>
      <p:sp>
        <p:nvSpPr>
          <p:cNvPr id="32" name="Shape 30"/>
          <p:cNvSpPr/>
          <p:nvPr/>
        </p:nvSpPr>
        <p:spPr>
          <a:xfrm>
            <a:off x="774700" y="8636000"/>
            <a:ext cx="6985000" cy="863600"/>
          </a:xfrm>
          <a:custGeom>
            <a:avLst/>
            <a:gdLst/>
            <a:ahLst/>
            <a:cxnLst/>
            <a:rect l="l" t="t" r="r" b="b"/>
            <a:pathLst>
              <a:path w="6985000" h="863600">
                <a:moveTo>
                  <a:pt x="101603" y="0"/>
                </a:moveTo>
                <a:lnTo>
                  <a:pt x="6883397" y="0"/>
                </a:lnTo>
                <a:cubicBezTo>
                  <a:pt x="6939511" y="0"/>
                  <a:pt x="6985000" y="45489"/>
                  <a:pt x="6985000" y="101603"/>
                </a:cubicBezTo>
                <a:lnTo>
                  <a:pt x="6985000" y="761997"/>
                </a:lnTo>
                <a:cubicBezTo>
                  <a:pt x="6985000" y="818111"/>
                  <a:pt x="6939511" y="863600"/>
                  <a:pt x="6883397" y="863600"/>
                </a:cubicBezTo>
                <a:lnTo>
                  <a:pt x="101603" y="863600"/>
                </a:lnTo>
                <a:cubicBezTo>
                  <a:pt x="45527" y="863600"/>
                  <a:pt x="0" y="818073"/>
                  <a:pt x="0" y="761997"/>
                </a:cubicBezTo>
                <a:lnTo>
                  <a:pt x="0" y="101603"/>
                </a:lnTo>
                <a:cubicBezTo>
                  <a:pt x="0" y="45527"/>
                  <a:pt x="45527" y="0"/>
                  <a:pt x="101603" y="0"/>
                </a:cubicBezTo>
                <a:close/>
              </a:path>
            </a:pathLst>
          </a:custGeom>
          <a:solidFill>
            <a:srgbClr val="0F0F1A"/>
          </a:solidFill>
          <a:ln/>
        </p:spPr>
      </p:sp>
      <p:sp>
        <p:nvSpPr>
          <p:cNvPr id="33" name="Shape 31"/>
          <p:cNvSpPr/>
          <p:nvPr/>
        </p:nvSpPr>
        <p:spPr>
          <a:xfrm>
            <a:off x="927100" y="8813800"/>
            <a:ext cx="508000" cy="508000"/>
          </a:xfrm>
          <a:custGeom>
            <a:avLst/>
            <a:gdLst/>
            <a:ahLst/>
            <a:cxnLst/>
            <a:rect l="l" t="t" r="r" b="b"/>
            <a:pathLst>
              <a:path w="508000" h="508000">
                <a:moveTo>
                  <a:pt x="254000" y="0"/>
                </a:moveTo>
                <a:lnTo>
                  <a:pt x="254000" y="0"/>
                </a:lnTo>
                <a:cubicBezTo>
                  <a:pt x="394186" y="0"/>
                  <a:pt x="508000" y="113814"/>
                  <a:pt x="508000" y="254000"/>
                </a:cubicBezTo>
                <a:lnTo>
                  <a:pt x="508000" y="254000"/>
                </a:lnTo>
                <a:cubicBezTo>
                  <a:pt x="508000" y="394186"/>
                  <a:pt x="394186" y="508000"/>
                  <a:pt x="254000" y="508000"/>
                </a:cubicBezTo>
                <a:lnTo>
                  <a:pt x="254000" y="508000"/>
                </a:lnTo>
                <a:cubicBezTo>
                  <a:pt x="113814" y="508000"/>
                  <a:pt x="0" y="394186"/>
                  <a:pt x="0" y="254000"/>
                </a:cubicBezTo>
                <a:lnTo>
                  <a:pt x="0" y="254000"/>
                </a:lnTo>
                <a:cubicBezTo>
                  <a:pt x="0" y="113814"/>
                  <a:pt x="113814" y="0"/>
                  <a:pt x="254000" y="0"/>
                </a:cubicBezTo>
                <a:close/>
              </a:path>
            </a:pathLst>
          </a:custGeom>
          <a:solidFill>
            <a:srgbClr val="8247E5">
              <a:alpha val="20000"/>
            </a:srgbClr>
          </a:solidFill>
          <a:ln/>
        </p:spPr>
      </p:sp>
      <p:sp>
        <p:nvSpPr>
          <p:cNvPr id="34" name="Shape 32"/>
          <p:cNvSpPr/>
          <p:nvPr/>
        </p:nvSpPr>
        <p:spPr>
          <a:xfrm>
            <a:off x="1069975" y="8953500"/>
            <a:ext cx="228600" cy="228600"/>
          </a:xfrm>
          <a:custGeom>
            <a:avLst/>
            <a:gdLst/>
            <a:ahLst/>
            <a:cxnLst/>
            <a:rect l="l" t="t" r="r" b="b"/>
            <a:pathLst>
              <a:path w="228600" h="228600">
                <a:moveTo>
                  <a:pt x="103808" y="2322"/>
                </a:moveTo>
                <a:cubicBezTo>
                  <a:pt x="110460" y="-759"/>
                  <a:pt x="118140" y="-759"/>
                  <a:pt x="124792" y="2322"/>
                </a:cubicBezTo>
                <a:lnTo>
                  <a:pt x="222394" y="47417"/>
                </a:lnTo>
                <a:cubicBezTo>
                  <a:pt x="226189" y="49158"/>
                  <a:pt x="228600" y="52953"/>
                  <a:pt x="228600" y="57150"/>
                </a:cubicBezTo>
                <a:cubicBezTo>
                  <a:pt x="228600" y="61347"/>
                  <a:pt x="226189" y="65142"/>
                  <a:pt x="222394" y="66883"/>
                </a:cubicBezTo>
                <a:lnTo>
                  <a:pt x="124792" y="111978"/>
                </a:lnTo>
                <a:cubicBezTo>
                  <a:pt x="118140" y="115059"/>
                  <a:pt x="110460" y="115059"/>
                  <a:pt x="103808" y="111978"/>
                </a:cubicBezTo>
                <a:lnTo>
                  <a:pt x="6206" y="66883"/>
                </a:lnTo>
                <a:cubicBezTo>
                  <a:pt x="2411" y="65097"/>
                  <a:pt x="0" y="61302"/>
                  <a:pt x="0" y="57150"/>
                </a:cubicBezTo>
                <a:cubicBezTo>
                  <a:pt x="0" y="52998"/>
                  <a:pt x="2411" y="49158"/>
                  <a:pt x="6206" y="47417"/>
                </a:cubicBezTo>
                <a:lnTo>
                  <a:pt x="103808" y="2322"/>
                </a:lnTo>
                <a:close/>
                <a:moveTo>
                  <a:pt x="21476" y="97512"/>
                </a:moveTo>
                <a:lnTo>
                  <a:pt x="94833" y="131400"/>
                </a:lnTo>
                <a:cubicBezTo>
                  <a:pt x="107201" y="137115"/>
                  <a:pt x="121444" y="137115"/>
                  <a:pt x="133811" y="131400"/>
                </a:cubicBezTo>
                <a:lnTo>
                  <a:pt x="207169" y="97512"/>
                </a:lnTo>
                <a:lnTo>
                  <a:pt x="222394" y="104567"/>
                </a:lnTo>
                <a:cubicBezTo>
                  <a:pt x="226189" y="106308"/>
                  <a:pt x="228600" y="110103"/>
                  <a:pt x="228600" y="114300"/>
                </a:cubicBezTo>
                <a:cubicBezTo>
                  <a:pt x="228600" y="118497"/>
                  <a:pt x="226189" y="122292"/>
                  <a:pt x="222394" y="124033"/>
                </a:cubicBezTo>
                <a:lnTo>
                  <a:pt x="124792" y="169128"/>
                </a:lnTo>
                <a:cubicBezTo>
                  <a:pt x="118140" y="172209"/>
                  <a:pt x="110460" y="172209"/>
                  <a:pt x="103808" y="169128"/>
                </a:cubicBezTo>
                <a:lnTo>
                  <a:pt x="6206" y="124033"/>
                </a:lnTo>
                <a:cubicBezTo>
                  <a:pt x="2411" y="122247"/>
                  <a:pt x="0" y="118452"/>
                  <a:pt x="0" y="114300"/>
                </a:cubicBezTo>
                <a:cubicBezTo>
                  <a:pt x="0" y="110148"/>
                  <a:pt x="2411" y="106308"/>
                  <a:pt x="6206" y="104567"/>
                </a:cubicBezTo>
                <a:lnTo>
                  <a:pt x="21431" y="97512"/>
                </a:lnTo>
                <a:close/>
                <a:moveTo>
                  <a:pt x="6206" y="161717"/>
                </a:moveTo>
                <a:lnTo>
                  <a:pt x="21431" y="154662"/>
                </a:lnTo>
                <a:lnTo>
                  <a:pt x="94789" y="188550"/>
                </a:lnTo>
                <a:cubicBezTo>
                  <a:pt x="107156" y="194265"/>
                  <a:pt x="121399" y="194265"/>
                  <a:pt x="133767" y="188550"/>
                </a:cubicBezTo>
                <a:lnTo>
                  <a:pt x="207124" y="154662"/>
                </a:lnTo>
                <a:lnTo>
                  <a:pt x="222349" y="161717"/>
                </a:lnTo>
                <a:cubicBezTo>
                  <a:pt x="226144" y="163458"/>
                  <a:pt x="228555" y="167253"/>
                  <a:pt x="228555" y="171450"/>
                </a:cubicBezTo>
                <a:cubicBezTo>
                  <a:pt x="228555" y="175647"/>
                  <a:pt x="226144" y="179442"/>
                  <a:pt x="222349" y="181183"/>
                </a:cubicBezTo>
                <a:lnTo>
                  <a:pt x="124748" y="226278"/>
                </a:lnTo>
                <a:cubicBezTo>
                  <a:pt x="118095" y="229359"/>
                  <a:pt x="110416" y="229359"/>
                  <a:pt x="103763" y="226278"/>
                </a:cubicBezTo>
                <a:lnTo>
                  <a:pt x="6206" y="181183"/>
                </a:lnTo>
                <a:cubicBezTo>
                  <a:pt x="2411" y="179397"/>
                  <a:pt x="0" y="175602"/>
                  <a:pt x="0" y="171450"/>
                </a:cubicBezTo>
                <a:cubicBezTo>
                  <a:pt x="0" y="167298"/>
                  <a:pt x="2411" y="163458"/>
                  <a:pt x="6206" y="161717"/>
                </a:cubicBezTo>
                <a:close/>
              </a:path>
            </a:pathLst>
          </a:custGeom>
          <a:solidFill>
            <a:srgbClr val="8247E5"/>
          </a:solidFill>
          <a:ln/>
        </p:spPr>
      </p:sp>
      <p:sp>
        <p:nvSpPr>
          <p:cNvPr id="35" name="Text 33"/>
          <p:cNvSpPr/>
          <p:nvPr/>
        </p:nvSpPr>
        <p:spPr>
          <a:xfrm>
            <a:off x="1587500" y="8839200"/>
            <a:ext cx="11557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Polygon PoS</a:t>
            </a:r>
            <a:endParaRPr lang="en-US" sz="1600" dirty="0"/>
          </a:p>
        </p:txBody>
      </p:sp>
      <p:sp>
        <p:nvSpPr>
          <p:cNvPr id="36" name="Text 34"/>
          <p:cNvSpPr/>
          <p:nvPr/>
        </p:nvSpPr>
        <p:spPr>
          <a:xfrm>
            <a:off x="1587500" y="9093200"/>
            <a:ext cx="1143000" cy="203200"/>
          </a:xfrm>
          <a:prstGeom prst="rect">
            <a:avLst/>
          </a:prstGeom>
          <a:noFill/>
          <a:ln/>
        </p:spPr>
        <p:txBody>
          <a:bodyPr wrap="square" lIns="0" tIns="0" rIns="0" bIns="0" rtlCol="0" anchor="ctr"/>
          <a:lstStyle/>
          <a:p>
            <a:pP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High throughput</a:t>
            </a:r>
            <a:endParaRPr lang="en-US" sz="1600" dirty="0"/>
          </a:p>
        </p:txBody>
      </p:sp>
      <p:sp>
        <p:nvSpPr>
          <p:cNvPr id="37" name="Text 35"/>
          <p:cNvSpPr/>
          <p:nvPr/>
        </p:nvSpPr>
        <p:spPr>
          <a:xfrm>
            <a:off x="6491023" y="8788400"/>
            <a:ext cx="1117600" cy="355600"/>
          </a:xfrm>
          <a:prstGeom prst="rect">
            <a:avLst/>
          </a:prstGeom>
          <a:noFill/>
          <a:ln/>
        </p:spPr>
        <p:txBody>
          <a:bodyPr wrap="square" lIns="0" tIns="0" rIns="0" bIns="0" rtlCol="0" anchor="ctr"/>
          <a:lstStyle/>
          <a:p>
            <a:pPr algn="r">
              <a:lnSpc>
                <a:spcPct val="120000"/>
              </a:lnSpc>
            </a:pPr>
            <a:r>
              <a:rPr lang="en-US" sz="2000" b="1" dirty="0">
                <a:solidFill>
                  <a:srgbClr val="D4AF37"/>
                </a:solidFill>
                <a:latin typeface="Oranienbaum" pitchFamily="34" charset="0"/>
                <a:ea typeface="Oranienbaum" pitchFamily="34" charset="-122"/>
                <a:cs typeface="Oranienbaum" pitchFamily="34" charset="-120"/>
              </a:rPr>
              <a:t>&lt;$0.01</a:t>
            </a:r>
            <a:endParaRPr lang="en-US" sz="1600" dirty="0"/>
          </a:p>
        </p:txBody>
      </p:sp>
      <p:sp>
        <p:nvSpPr>
          <p:cNvPr id="38" name="Text 36"/>
          <p:cNvSpPr/>
          <p:nvPr/>
        </p:nvSpPr>
        <p:spPr>
          <a:xfrm>
            <a:off x="6541823" y="9144000"/>
            <a:ext cx="1066800" cy="203200"/>
          </a:xfrm>
          <a:prstGeom prst="rect">
            <a:avLst/>
          </a:prstGeom>
          <a:noFill/>
          <a:ln/>
        </p:spPr>
        <p:txBody>
          <a:bodyPr wrap="square" lIns="0" tIns="0" rIns="0" bIns="0" rtlCol="0" anchor="ctr"/>
          <a:lstStyle/>
          <a:p>
            <a:pPr algn="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per transaction</a:t>
            </a:r>
            <a:endParaRPr lang="en-US" sz="1600" dirty="0"/>
          </a:p>
        </p:txBody>
      </p:sp>
      <p:sp>
        <p:nvSpPr>
          <p:cNvPr id="39" name="Shape 37"/>
          <p:cNvSpPr/>
          <p:nvPr/>
        </p:nvSpPr>
        <p:spPr>
          <a:xfrm>
            <a:off x="774700" y="9652000"/>
            <a:ext cx="6985000" cy="863600"/>
          </a:xfrm>
          <a:custGeom>
            <a:avLst/>
            <a:gdLst/>
            <a:ahLst/>
            <a:cxnLst/>
            <a:rect l="l" t="t" r="r" b="b"/>
            <a:pathLst>
              <a:path w="6985000" h="863600">
                <a:moveTo>
                  <a:pt x="101603" y="0"/>
                </a:moveTo>
                <a:lnTo>
                  <a:pt x="6883397" y="0"/>
                </a:lnTo>
                <a:cubicBezTo>
                  <a:pt x="6939511" y="0"/>
                  <a:pt x="6985000" y="45489"/>
                  <a:pt x="6985000" y="101603"/>
                </a:cubicBezTo>
                <a:lnTo>
                  <a:pt x="6985000" y="761997"/>
                </a:lnTo>
                <a:cubicBezTo>
                  <a:pt x="6985000" y="818111"/>
                  <a:pt x="6939511" y="863600"/>
                  <a:pt x="6883397" y="863600"/>
                </a:cubicBezTo>
                <a:lnTo>
                  <a:pt x="101603" y="863600"/>
                </a:lnTo>
                <a:cubicBezTo>
                  <a:pt x="45527" y="863600"/>
                  <a:pt x="0" y="818073"/>
                  <a:pt x="0" y="761997"/>
                </a:cubicBezTo>
                <a:lnTo>
                  <a:pt x="0" y="101603"/>
                </a:lnTo>
                <a:cubicBezTo>
                  <a:pt x="0" y="45527"/>
                  <a:pt x="45527" y="0"/>
                  <a:pt x="101603" y="0"/>
                </a:cubicBezTo>
                <a:close/>
              </a:path>
            </a:pathLst>
          </a:custGeom>
          <a:solidFill>
            <a:srgbClr val="0F0F1A"/>
          </a:solidFill>
          <a:ln/>
        </p:spPr>
      </p:sp>
      <p:sp>
        <p:nvSpPr>
          <p:cNvPr id="40" name="Shape 38"/>
          <p:cNvSpPr/>
          <p:nvPr/>
        </p:nvSpPr>
        <p:spPr>
          <a:xfrm>
            <a:off x="927100" y="9829800"/>
            <a:ext cx="508000" cy="508000"/>
          </a:xfrm>
          <a:custGeom>
            <a:avLst/>
            <a:gdLst/>
            <a:ahLst/>
            <a:cxnLst/>
            <a:rect l="l" t="t" r="r" b="b"/>
            <a:pathLst>
              <a:path w="508000" h="508000">
                <a:moveTo>
                  <a:pt x="254000" y="0"/>
                </a:moveTo>
                <a:lnTo>
                  <a:pt x="254000" y="0"/>
                </a:lnTo>
                <a:cubicBezTo>
                  <a:pt x="394186" y="0"/>
                  <a:pt x="508000" y="113814"/>
                  <a:pt x="508000" y="254000"/>
                </a:cubicBezTo>
                <a:lnTo>
                  <a:pt x="508000" y="254000"/>
                </a:lnTo>
                <a:cubicBezTo>
                  <a:pt x="508000" y="394186"/>
                  <a:pt x="394186" y="508000"/>
                  <a:pt x="254000" y="508000"/>
                </a:cubicBezTo>
                <a:lnTo>
                  <a:pt x="254000" y="508000"/>
                </a:lnTo>
                <a:cubicBezTo>
                  <a:pt x="113814" y="508000"/>
                  <a:pt x="0" y="394186"/>
                  <a:pt x="0" y="254000"/>
                </a:cubicBezTo>
                <a:lnTo>
                  <a:pt x="0" y="254000"/>
                </a:lnTo>
                <a:cubicBezTo>
                  <a:pt x="0" y="113814"/>
                  <a:pt x="113814" y="0"/>
                  <a:pt x="254000" y="0"/>
                </a:cubicBezTo>
                <a:close/>
              </a:path>
            </a:pathLst>
          </a:custGeom>
          <a:solidFill>
            <a:srgbClr val="4A3F8C">
              <a:alpha val="30196"/>
            </a:srgbClr>
          </a:solidFill>
          <a:ln/>
        </p:spPr>
      </p:sp>
      <p:sp>
        <p:nvSpPr>
          <p:cNvPr id="41" name="Shape 39"/>
          <p:cNvSpPr/>
          <p:nvPr/>
        </p:nvSpPr>
        <p:spPr>
          <a:xfrm>
            <a:off x="1069975" y="9969500"/>
            <a:ext cx="228600" cy="228600"/>
          </a:xfrm>
          <a:custGeom>
            <a:avLst/>
            <a:gdLst/>
            <a:ahLst/>
            <a:cxnLst/>
            <a:rect l="l" t="t" r="r" b="b"/>
            <a:pathLst>
              <a:path w="228600" h="228600">
                <a:moveTo>
                  <a:pt x="183326" y="55409"/>
                </a:moveTo>
                <a:cubicBezTo>
                  <a:pt x="192569" y="62374"/>
                  <a:pt x="203865" y="69116"/>
                  <a:pt x="216456" y="70812"/>
                </a:cubicBezTo>
                <a:cubicBezTo>
                  <a:pt x="222305" y="71616"/>
                  <a:pt x="227707" y="67464"/>
                  <a:pt x="228511" y="61615"/>
                </a:cubicBezTo>
                <a:cubicBezTo>
                  <a:pt x="229314" y="55766"/>
                  <a:pt x="225162" y="50363"/>
                  <a:pt x="219313" y="49560"/>
                </a:cubicBezTo>
                <a:cubicBezTo>
                  <a:pt x="212214" y="48622"/>
                  <a:pt x="204490" y="44514"/>
                  <a:pt x="196230" y="38308"/>
                </a:cubicBezTo>
                <a:cubicBezTo>
                  <a:pt x="179085" y="25360"/>
                  <a:pt x="155823" y="25360"/>
                  <a:pt x="138633" y="38308"/>
                </a:cubicBezTo>
                <a:cubicBezTo>
                  <a:pt x="127918" y="46390"/>
                  <a:pt x="120461" y="50051"/>
                  <a:pt x="114300" y="50051"/>
                </a:cubicBezTo>
                <a:cubicBezTo>
                  <a:pt x="108139" y="50051"/>
                  <a:pt x="100682" y="46390"/>
                  <a:pt x="89967" y="38308"/>
                </a:cubicBezTo>
                <a:cubicBezTo>
                  <a:pt x="72822" y="25360"/>
                  <a:pt x="49560" y="25360"/>
                  <a:pt x="32370" y="38308"/>
                </a:cubicBezTo>
                <a:cubicBezTo>
                  <a:pt x="24110" y="44514"/>
                  <a:pt x="16386" y="48622"/>
                  <a:pt x="9287" y="49560"/>
                </a:cubicBezTo>
                <a:cubicBezTo>
                  <a:pt x="3438" y="50363"/>
                  <a:pt x="-714" y="55721"/>
                  <a:pt x="89" y="61615"/>
                </a:cubicBezTo>
                <a:cubicBezTo>
                  <a:pt x="893" y="67508"/>
                  <a:pt x="6251" y="71616"/>
                  <a:pt x="12144" y="70812"/>
                </a:cubicBezTo>
                <a:cubicBezTo>
                  <a:pt x="24735" y="69116"/>
                  <a:pt x="36076" y="62374"/>
                  <a:pt x="45274" y="55409"/>
                </a:cubicBezTo>
                <a:cubicBezTo>
                  <a:pt x="54784" y="48220"/>
                  <a:pt x="67553" y="48220"/>
                  <a:pt x="77063" y="55409"/>
                </a:cubicBezTo>
                <a:cubicBezTo>
                  <a:pt x="87868" y="63579"/>
                  <a:pt x="100414" y="71438"/>
                  <a:pt x="114300" y="71438"/>
                </a:cubicBezTo>
                <a:cubicBezTo>
                  <a:pt x="128186" y="71438"/>
                  <a:pt x="140687" y="63535"/>
                  <a:pt x="151537" y="55409"/>
                </a:cubicBezTo>
                <a:cubicBezTo>
                  <a:pt x="161047" y="48220"/>
                  <a:pt x="173816" y="48220"/>
                  <a:pt x="183326" y="55409"/>
                </a:cubicBezTo>
                <a:close/>
                <a:moveTo>
                  <a:pt x="183326" y="119702"/>
                </a:moveTo>
                <a:cubicBezTo>
                  <a:pt x="192569" y="126668"/>
                  <a:pt x="203865" y="133410"/>
                  <a:pt x="216456" y="135106"/>
                </a:cubicBezTo>
                <a:cubicBezTo>
                  <a:pt x="222305" y="135910"/>
                  <a:pt x="227707" y="131758"/>
                  <a:pt x="228511" y="125909"/>
                </a:cubicBezTo>
                <a:cubicBezTo>
                  <a:pt x="229314" y="120060"/>
                  <a:pt x="225162" y="114657"/>
                  <a:pt x="219313" y="113854"/>
                </a:cubicBezTo>
                <a:cubicBezTo>
                  <a:pt x="212214" y="112916"/>
                  <a:pt x="204490" y="108808"/>
                  <a:pt x="196230" y="102602"/>
                </a:cubicBezTo>
                <a:cubicBezTo>
                  <a:pt x="179085" y="89654"/>
                  <a:pt x="155823" y="89654"/>
                  <a:pt x="138633" y="102602"/>
                </a:cubicBezTo>
                <a:cubicBezTo>
                  <a:pt x="127918" y="110683"/>
                  <a:pt x="120461" y="114345"/>
                  <a:pt x="114300" y="114345"/>
                </a:cubicBezTo>
                <a:cubicBezTo>
                  <a:pt x="108139" y="114345"/>
                  <a:pt x="100682" y="110683"/>
                  <a:pt x="89967" y="102602"/>
                </a:cubicBezTo>
                <a:cubicBezTo>
                  <a:pt x="72822" y="89654"/>
                  <a:pt x="49560" y="89654"/>
                  <a:pt x="32370" y="102602"/>
                </a:cubicBezTo>
                <a:cubicBezTo>
                  <a:pt x="24110" y="108808"/>
                  <a:pt x="16386" y="112916"/>
                  <a:pt x="9287" y="113854"/>
                </a:cubicBezTo>
                <a:cubicBezTo>
                  <a:pt x="3438" y="114613"/>
                  <a:pt x="-714" y="120015"/>
                  <a:pt x="89" y="125909"/>
                </a:cubicBezTo>
                <a:cubicBezTo>
                  <a:pt x="893" y="131802"/>
                  <a:pt x="6251" y="135910"/>
                  <a:pt x="12144" y="135106"/>
                </a:cubicBezTo>
                <a:cubicBezTo>
                  <a:pt x="24735" y="133410"/>
                  <a:pt x="36076" y="126668"/>
                  <a:pt x="45274" y="119702"/>
                </a:cubicBezTo>
                <a:cubicBezTo>
                  <a:pt x="54784" y="112514"/>
                  <a:pt x="67553" y="112514"/>
                  <a:pt x="77063" y="119702"/>
                </a:cubicBezTo>
                <a:cubicBezTo>
                  <a:pt x="87868" y="127873"/>
                  <a:pt x="100414" y="135731"/>
                  <a:pt x="114300" y="135731"/>
                </a:cubicBezTo>
                <a:cubicBezTo>
                  <a:pt x="128186" y="135731"/>
                  <a:pt x="140687" y="127828"/>
                  <a:pt x="151537" y="119702"/>
                </a:cubicBezTo>
                <a:cubicBezTo>
                  <a:pt x="161047" y="112514"/>
                  <a:pt x="173816" y="112514"/>
                  <a:pt x="183326" y="119702"/>
                </a:cubicBezTo>
                <a:close/>
                <a:moveTo>
                  <a:pt x="151537" y="183996"/>
                </a:moveTo>
                <a:cubicBezTo>
                  <a:pt x="161047" y="176808"/>
                  <a:pt x="173816" y="176808"/>
                  <a:pt x="183326" y="183996"/>
                </a:cubicBezTo>
                <a:cubicBezTo>
                  <a:pt x="192569" y="190961"/>
                  <a:pt x="203865" y="197703"/>
                  <a:pt x="216456" y="199400"/>
                </a:cubicBezTo>
                <a:cubicBezTo>
                  <a:pt x="222305" y="200204"/>
                  <a:pt x="227707" y="196051"/>
                  <a:pt x="228511" y="190202"/>
                </a:cubicBezTo>
                <a:cubicBezTo>
                  <a:pt x="229314" y="184353"/>
                  <a:pt x="225162" y="178951"/>
                  <a:pt x="219313" y="178147"/>
                </a:cubicBezTo>
                <a:cubicBezTo>
                  <a:pt x="212214" y="177210"/>
                  <a:pt x="204490" y="173102"/>
                  <a:pt x="196230" y="166896"/>
                </a:cubicBezTo>
                <a:cubicBezTo>
                  <a:pt x="179085" y="153948"/>
                  <a:pt x="155823" y="153948"/>
                  <a:pt x="138633" y="166896"/>
                </a:cubicBezTo>
                <a:cubicBezTo>
                  <a:pt x="127918" y="174977"/>
                  <a:pt x="120461" y="178638"/>
                  <a:pt x="114300" y="178638"/>
                </a:cubicBezTo>
                <a:cubicBezTo>
                  <a:pt x="108139" y="178638"/>
                  <a:pt x="100682" y="174977"/>
                  <a:pt x="89967" y="166896"/>
                </a:cubicBezTo>
                <a:cubicBezTo>
                  <a:pt x="72822" y="153948"/>
                  <a:pt x="49560" y="153948"/>
                  <a:pt x="32370" y="166896"/>
                </a:cubicBezTo>
                <a:cubicBezTo>
                  <a:pt x="24110" y="173102"/>
                  <a:pt x="16386" y="177210"/>
                  <a:pt x="9287" y="178147"/>
                </a:cubicBezTo>
                <a:cubicBezTo>
                  <a:pt x="3438" y="178951"/>
                  <a:pt x="-714" y="184309"/>
                  <a:pt x="89" y="190202"/>
                </a:cubicBezTo>
                <a:cubicBezTo>
                  <a:pt x="893" y="196096"/>
                  <a:pt x="6251" y="200204"/>
                  <a:pt x="12144" y="199400"/>
                </a:cubicBezTo>
                <a:cubicBezTo>
                  <a:pt x="24735" y="197703"/>
                  <a:pt x="36076" y="190961"/>
                  <a:pt x="45274" y="183996"/>
                </a:cubicBezTo>
                <a:cubicBezTo>
                  <a:pt x="54784" y="176808"/>
                  <a:pt x="67553" y="176808"/>
                  <a:pt x="77063" y="183996"/>
                </a:cubicBezTo>
                <a:cubicBezTo>
                  <a:pt x="87868" y="192167"/>
                  <a:pt x="100414" y="200025"/>
                  <a:pt x="114300" y="200025"/>
                </a:cubicBezTo>
                <a:cubicBezTo>
                  <a:pt x="128186" y="200025"/>
                  <a:pt x="140687" y="192122"/>
                  <a:pt x="151537" y="183996"/>
                </a:cubicBezTo>
                <a:close/>
              </a:path>
            </a:pathLst>
          </a:custGeom>
          <a:solidFill>
            <a:srgbClr val="4A3F8C"/>
          </a:solidFill>
          <a:ln/>
        </p:spPr>
      </p:sp>
      <p:sp>
        <p:nvSpPr>
          <p:cNvPr id="42" name="Text 40"/>
          <p:cNvSpPr/>
          <p:nvPr/>
        </p:nvSpPr>
        <p:spPr>
          <a:xfrm>
            <a:off x="1587500" y="9855200"/>
            <a:ext cx="10414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Sui Network</a:t>
            </a:r>
            <a:endParaRPr lang="en-US" sz="1600" dirty="0"/>
          </a:p>
        </p:txBody>
      </p:sp>
      <p:sp>
        <p:nvSpPr>
          <p:cNvPr id="43" name="Text 41"/>
          <p:cNvSpPr/>
          <p:nvPr/>
        </p:nvSpPr>
        <p:spPr>
          <a:xfrm>
            <a:off x="1587500" y="10109200"/>
            <a:ext cx="1028700" cy="203200"/>
          </a:xfrm>
          <a:prstGeom prst="rect">
            <a:avLst/>
          </a:prstGeom>
          <a:noFill/>
          <a:ln/>
        </p:spPr>
        <p:txBody>
          <a:bodyPr wrap="square" lIns="0" tIns="0" rIns="0" bIns="0" rtlCol="0" anchor="ctr"/>
          <a:lstStyle/>
          <a:p>
            <a:pP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Ultra-low cost</a:t>
            </a:r>
            <a:endParaRPr lang="en-US" sz="1600" dirty="0"/>
          </a:p>
        </p:txBody>
      </p:sp>
      <p:sp>
        <p:nvSpPr>
          <p:cNvPr id="44" name="Text 42"/>
          <p:cNvSpPr/>
          <p:nvPr/>
        </p:nvSpPr>
        <p:spPr>
          <a:xfrm>
            <a:off x="6491023" y="9804400"/>
            <a:ext cx="1117600" cy="355600"/>
          </a:xfrm>
          <a:prstGeom prst="rect">
            <a:avLst/>
          </a:prstGeom>
          <a:noFill/>
          <a:ln/>
        </p:spPr>
        <p:txBody>
          <a:bodyPr wrap="square" lIns="0" tIns="0" rIns="0" bIns="0" rtlCol="0" anchor="ctr"/>
          <a:lstStyle/>
          <a:p>
            <a:pPr algn="r">
              <a:lnSpc>
                <a:spcPct val="120000"/>
              </a:lnSpc>
            </a:pPr>
            <a:r>
              <a:rPr lang="en-US" sz="2000" b="1" dirty="0">
                <a:solidFill>
                  <a:srgbClr val="4A3F8C"/>
                </a:solidFill>
                <a:latin typeface="Oranienbaum" pitchFamily="34" charset="0"/>
                <a:ea typeface="Oranienbaum" pitchFamily="34" charset="-122"/>
                <a:cs typeface="Oranienbaum" pitchFamily="34" charset="-120"/>
              </a:rPr>
              <a:t>~$0.001</a:t>
            </a:r>
            <a:endParaRPr lang="en-US" sz="1600" dirty="0"/>
          </a:p>
        </p:txBody>
      </p:sp>
      <p:sp>
        <p:nvSpPr>
          <p:cNvPr id="45" name="Text 43"/>
          <p:cNvSpPr/>
          <p:nvPr/>
        </p:nvSpPr>
        <p:spPr>
          <a:xfrm>
            <a:off x="6541823" y="10160000"/>
            <a:ext cx="1066800" cy="203200"/>
          </a:xfrm>
          <a:prstGeom prst="rect">
            <a:avLst/>
          </a:prstGeom>
          <a:noFill/>
          <a:ln/>
        </p:spPr>
        <p:txBody>
          <a:bodyPr wrap="square" lIns="0" tIns="0" rIns="0" bIns="0" rtlCol="0" anchor="ctr"/>
          <a:lstStyle/>
          <a:p>
            <a:pPr algn="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per transaction</a:t>
            </a:r>
            <a:endParaRPr lang="en-US" sz="1600" dirty="0"/>
          </a:p>
        </p:txBody>
      </p:sp>
      <p:sp>
        <p:nvSpPr>
          <p:cNvPr id="46" name="Shape 44"/>
          <p:cNvSpPr/>
          <p:nvPr/>
        </p:nvSpPr>
        <p:spPr>
          <a:xfrm>
            <a:off x="8235950" y="1644650"/>
            <a:ext cx="7505700" cy="3797300"/>
          </a:xfrm>
          <a:custGeom>
            <a:avLst/>
            <a:gdLst/>
            <a:ahLst/>
            <a:cxnLst/>
            <a:rect l="l" t="t" r="r" b="b"/>
            <a:pathLst>
              <a:path w="7505700" h="3797300">
                <a:moveTo>
                  <a:pt x="152386" y="0"/>
                </a:moveTo>
                <a:lnTo>
                  <a:pt x="7353314" y="0"/>
                </a:lnTo>
                <a:cubicBezTo>
                  <a:pt x="7437475" y="0"/>
                  <a:pt x="7505700" y="68225"/>
                  <a:pt x="7505700" y="152386"/>
                </a:cubicBezTo>
                <a:lnTo>
                  <a:pt x="7505700" y="3644914"/>
                </a:lnTo>
                <a:cubicBezTo>
                  <a:pt x="7505700" y="3729075"/>
                  <a:pt x="7437475" y="3797300"/>
                  <a:pt x="7353314" y="3797300"/>
                </a:cubicBezTo>
                <a:lnTo>
                  <a:pt x="152386" y="3797300"/>
                </a:lnTo>
                <a:cubicBezTo>
                  <a:pt x="68225" y="3797300"/>
                  <a:pt x="0" y="3729075"/>
                  <a:pt x="0" y="3644914"/>
                </a:cubicBezTo>
                <a:lnTo>
                  <a:pt x="0" y="152386"/>
                </a:lnTo>
                <a:cubicBezTo>
                  <a:pt x="0" y="68282"/>
                  <a:pt x="68282" y="0"/>
                  <a:pt x="152386" y="0"/>
                </a:cubicBezTo>
                <a:close/>
              </a:path>
            </a:pathLst>
          </a:custGeom>
          <a:gradFill rotWithShape="1" flip="none">
            <a:gsLst>
              <a:gs pos="0">
                <a:srgbClr val="1A1A2E"/>
              </a:gs>
              <a:gs pos="100000">
                <a:srgbClr val="4A3F8C">
                  <a:alpha val="20000"/>
                </a:srgbClr>
              </a:gs>
            </a:gsLst>
            <a:lin ang="2700000" scaled="1"/>
          </a:gradFill>
          <a:ln w="12700">
            <a:solidFill>
              <a:srgbClr val="D4AF37">
                <a:alpha val="30196"/>
              </a:srgbClr>
            </a:solidFill>
            <a:prstDash val="solid"/>
          </a:ln>
        </p:spPr>
      </p:sp>
      <p:sp>
        <p:nvSpPr>
          <p:cNvPr id="47" name="Shape 45"/>
          <p:cNvSpPr/>
          <p:nvPr/>
        </p:nvSpPr>
        <p:spPr>
          <a:xfrm>
            <a:off x="8528050" y="1968500"/>
            <a:ext cx="228600" cy="228600"/>
          </a:xfrm>
          <a:custGeom>
            <a:avLst/>
            <a:gdLst/>
            <a:ahLst/>
            <a:cxnLst/>
            <a:rect l="l" t="t" r="r" b="b"/>
            <a:pathLst>
              <a:path w="228600" h="228600">
                <a:moveTo>
                  <a:pt x="57150" y="142875"/>
                </a:moveTo>
                <a:lnTo>
                  <a:pt x="10939" y="142875"/>
                </a:lnTo>
                <a:cubicBezTo>
                  <a:pt x="-179" y="142875"/>
                  <a:pt x="-7010" y="130775"/>
                  <a:pt x="-1295" y="121221"/>
                </a:cubicBezTo>
                <a:lnTo>
                  <a:pt x="22324" y="81841"/>
                </a:lnTo>
                <a:cubicBezTo>
                  <a:pt x="26209" y="75367"/>
                  <a:pt x="33174" y="71438"/>
                  <a:pt x="40719" y="71438"/>
                </a:cubicBezTo>
                <a:lnTo>
                  <a:pt x="83135" y="71438"/>
                </a:lnTo>
                <a:cubicBezTo>
                  <a:pt x="117113" y="13886"/>
                  <a:pt x="167789" y="10984"/>
                  <a:pt x="201677" y="15939"/>
                </a:cubicBezTo>
                <a:cubicBezTo>
                  <a:pt x="207392" y="16788"/>
                  <a:pt x="211857" y="21253"/>
                  <a:pt x="212661" y="26923"/>
                </a:cubicBezTo>
                <a:cubicBezTo>
                  <a:pt x="217616" y="60811"/>
                  <a:pt x="214714" y="111487"/>
                  <a:pt x="157163" y="145465"/>
                </a:cubicBezTo>
                <a:lnTo>
                  <a:pt x="157163" y="187881"/>
                </a:lnTo>
                <a:cubicBezTo>
                  <a:pt x="157163" y="195426"/>
                  <a:pt x="153233" y="202391"/>
                  <a:pt x="146759" y="206276"/>
                </a:cubicBezTo>
                <a:lnTo>
                  <a:pt x="107379" y="229895"/>
                </a:lnTo>
                <a:cubicBezTo>
                  <a:pt x="97869" y="235610"/>
                  <a:pt x="85725" y="228734"/>
                  <a:pt x="85725" y="217661"/>
                </a:cubicBezTo>
                <a:lnTo>
                  <a:pt x="85725" y="171450"/>
                </a:lnTo>
                <a:cubicBezTo>
                  <a:pt x="85725" y="155689"/>
                  <a:pt x="72911" y="142875"/>
                  <a:pt x="57150" y="142875"/>
                </a:cubicBezTo>
                <a:lnTo>
                  <a:pt x="57105" y="142875"/>
                </a:lnTo>
                <a:close/>
                <a:moveTo>
                  <a:pt x="178594" y="71438"/>
                </a:moveTo>
                <a:cubicBezTo>
                  <a:pt x="178594" y="59609"/>
                  <a:pt x="168991" y="50006"/>
                  <a:pt x="157163" y="50006"/>
                </a:cubicBezTo>
                <a:cubicBezTo>
                  <a:pt x="145334" y="50006"/>
                  <a:pt x="135731" y="59609"/>
                  <a:pt x="135731" y="71438"/>
                </a:cubicBezTo>
                <a:cubicBezTo>
                  <a:pt x="135731" y="83266"/>
                  <a:pt x="145334" y="92869"/>
                  <a:pt x="157163" y="92869"/>
                </a:cubicBezTo>
                <a:cubicBezTo>
                  <a:pt x="168991" y="92869"/>
                  <a:pt x="178594" y="83266"/>
                  <a:pt x="178594" y="71438"/>
                </a:cubicBezTo>
                <a:close/>
              </a:path>
            </a:pathLst>
          </a:custGeom>
          <a:solidFill>
            <a:srgbClr val="D4AF37"/>
          </a:solidFill>
          <a:ln/>
        </p:spPr>
      </p:sp>
      <p:sp>
        <p:nvSpPr>
          <p:cNvPr id="48" name="Text 46"/>
          <p:cNvSpPr/>
          <p:nvPr/>
        </p:nvSpPr>
        <p:spPr>
          <a:xfrm>
            <a:off x="8788400" y="1905000"/>
            <a:ext cx="6807200" cy="355600"/>
          </a:xfrm>
          <a:prstGeom prst="rect">
            <a:avLst/>
          </a:prstGeom>
          <a:noFill/>
          <a:ln/>
        </p:spPr>
        <p:txBody>
          <a:bodyPr wrap="square" lIns="0" tIns="0" rIns="0" bIns="0" rtlCol="0" anchor="ctr"/>
          <a:lstStyle/>
          <a:p>
            <a:pPr>
              <a:lnSpc>
                <a:spcPct val="130000"/>
              </a:lnSpc>
            </a:pPr>
            <a:r>
              <a:rPr lang="en-US" sz="1800" b="1" dirty="0">
                <a:solidFill>
                  <a:srgbClr val="D4AF37"/>
                </a:solidFill>
                <a:latin typeface="Liter" pitchFamily="34" charset="0"/>
                <a:ea typeface="Liter" pitchFamily="34" charset="-122"/>
                <a:cs typeface="Liter" pitchFamily="34" charset="-120"/>
              </a:rPr>
              <a:t>Issuance Models</a:t>
            </a:r>
            <a:endParaRPr lang="en-US" sz="1600" dirty="0"/>
          </a:p>
        </p:txBody>
      </p:sp>
      <p:sp>
        <p:nvSpPr>
          <p:cNvPr id="49" name="Shape 47"/>
          <p:cNvSpPr/>
          <p:nvPr/>
        </p:nvSpPr>
        <p:spPr>
          <a:xfrm>
            <a:off x="8496300" y="2413000"/>
            <a:ext cx="3416300" cy="1371600"/>
          </a:xfrm>
          <a:custGeom>
            <a:avLst/>
            <a:gdLst/>
            <a:ahLst/>
            <a:cxnLst/>
            <a:rect l="l" t="t" r="r" b="b"/>
            <a:pathLst>
              <a:path w="3416300" h="1371600">
                <a:moveTo>
                  <a:pt x="101594" y="0"/>
                </a:moveTo>
                <a:lnTo>
                  <a:pt x="3314706" y="0"/>
                </a:lnTo>
                <a:cubicBezTo>
                  <a:pt x="3370815" y="0"/>
                  <a:pt x="3416300" y="45485"/>
                  <a:pt x="3416300" y="101594"/>
                </a:cubicBezTo>
                <a:lnTo>
                  <a:pt x="3416300" y="1270006"/>
                </a:lnTo>
                <a:cubicBezTo>
                  <a:pt x="3416300" y="1326115"/>
                  <a:pt x="3370815" y="1371600"/>
                  <a:pt x="3314706" y="1371600"/>
                </a:cubicBezTo>
                <a:lnTo>
                  <a:pt x="101594" y="1371600"/>
                </a:lnTo>
                <a:cubicBezTo>
                  <a:pt x="45485" y="1371600"/>
                  <a:pt x="0" y="1326115"/>
                  <a:pt x="0" y="1270006"/>
                </a:cubicBezTo>
                <a:lnTo>
                  <a:pt x="0" y="101594"/>
                </a:lnTo>
                <a:cubicBezTo>
                  <a:pt x="0" y="45523"/>
                  <a:pt x="45523" y="0"/>
                  <a:pt x="101594" y="0"/>
                </a:cubicBezTo>
                <a:close/>
              </a:path>
            </a:pathLst>
          </a:custGeom>
          <a:solidFill>
            <a:srgbClr val="0F0F1A"/>
          </a:solidFill>
          <a:ln/>
        </p:spPr>
      </p:sp>
      <p:sp>
        <p:nvSpPr>
          <p:cNvPr id="50" name="Shape 48"/>
          <p:cNvSpPr/>
          <p:nvPr/>
        </p:nvSpPr>
        <p:spPr>
          <a:xfrm>
            <a:off x="8674100" y="2603500"/>
            <a:ext cx="177800" cy="177800"/>
          </a:xfrm>
          <a:custGeom>
            <a:avLst/>
            <a:gdLst/>
            <a:ahLst/>
            <a:cxnLst/>
            <a:rect l="l" t="t" r="r" b="b"/>
            <a:pathLst>
              <a:path w="177800" h="177800">
                <a:moveTo>
                  <a:pt x="10661" y="25107"/>
                </a:moveTo>
                <a:cubicBezTo>
                  <a:pt x="13057" y="16808"/>
                  <a:pt x="20662" y="11112"/>
                  <a:pt x="29309" y="11112"/>
                </a:cubicBezTo>
                <a:lnTo>
                  <a:pt x="148769" y="11112"/>
                </a:lnTo>
                <a:cubicBezTo>
                  <a:pt x="157416" y="11112"/>
                  <a:pt x="165021" y="16808"/>
                  <a:pt x="167451" y="25107"/>
                </a:cubicBezTo>
                <a:lnTo>
                  <a:pt x="175577" y="52958"/>
                </a:lnTo>
                <a:cubicBezTo>
                  <a:pt x="180022" y="68134"/>
                  <a:pt x="168597" y="83344"/>
                  <a:pt x="152797" y="83344"/>
                </a:cubicBezTo>
                <a:cubicBezTo>
                  <a:pt x="143664" y="83344"/>
                  <a:pt x="135642" y="78169"/>
                  <a:pt x="131683" y="70460"/>
                </a:cubicBezTo>
                <a:cubicBezTo>
                  <a:pt x="127655" y="78065"/>
                  <a:pt x="119668" y="83344"/>
                  <a:pt x="110361" y="83344"/>
                </a:cubicBezTo>
                <a:cubicBezTo>
                  <a:pt x="101124" y="83344"/>
                  <a:pt x="93102" y="78135"/>
                  <a:pt x="89074" y="70495"/>
                </a:cubicBezTo>
                <a:cubicBezTo>
                  <a:pt x="85045" y="78135"/>
                  <a:pt x="77024" y="83344"/>
                  <a:pt x="67786" y="83344"/>
                </a:cubicBezTo>
                <a:cubicBezTo>
                  <a:pt x="58480" y="83344"/>
                  <a:pt x="50492" y="78100"/>
                  <a:pt x="46464" y="70460"/>
                </a:cubicBezTo>
                <a:cubicBezTo>
                  <a:pt x="42505" y="78135"/>
                  <a:pt x="34483" y="83344"/>
                  <a:pt x="25350" y="83344"/>
                </a:cubicBezTo>
                <a:cubicBezTo>
                  <a:pt x="9515" y="83344"/>
                  <a:pt x="-1875" y="68168"/>
                  <a:pt x="2570" y="52958"/>
                </a:cubicBezTo>
                <a:lnTo>
                  <a:pt x="10661" y="25107"/>
                </a:lnTo>
                <a:close/>
                <a:moveTo>
                  <a:pt x="33476" y="122238"/>
                </a:moveTo>
                <a:lnTo>
                  <a:pt x="144601" y="122238"/>
                </a:lnTo>
                <a:lnTo>
                  <a:pt x="144601" y="99179"/>
                </a:lnTo>
                <a:cubicBezTo>
                  <a:pt x="147241" y="99735"/>
                  <a:pt x="149984" y="100013"/>
                  <a:pt x="152762" y="100013"/>
                </a:cubicBezTo>
                <a:cubicBezTo>
                  <a:pt x="157728" y="100013"/>
                  <a:pt x="162486" y="99110"/>
                  <a:pt x="166826" y="97512"/>
                </a:cubicBezTo>
                <a:lnTo>
                  <a:pt x="166826" y="150019"/>
                </a:lnTo>
                <a:cubicBezTo>
                  <a:pt x="166826" y="159221"/>
                  <a:pt x="159360" y="166688"/>
                  <a:pt x="150158" y="166688"/>
                </a:cubicBezTo>
                <a:lnTo>
                  <a:pt x="27920" y="166688"/>
                </a:lnTo>
                <a:cubicBezTo>
                  <a:pt x="18718" y="166688"/>
                  <a:pt x="11251" y="159221"/>
                  <a:pt x="11251" y="150019"/>
                </a:cubicBezTo>
                <a:lnTo>
                  <a:pt x="11251" y="97512"/>
                </a:lnTo>
                <a:cubicBezTo>
                  <a:pt x="15592" y="99110"/>
                  <a:pt x="20315" y="100013"/>
                  <a:pt x="25316" y="100013"/>
                </a:cubicBezTo>
                <a:cubicBezTo>
                  <a:pt x="28129" y="100013"/>
                  <a:pt x="30837" y="99735"/>
                  <a:pt x="33476" y="99179"/>
                </a:cubicBezTo>
                <a:lnTo>
                  <a:pt x="33476" y="122238"/>
                </a:lnTo>
                <a:close/>
              </a:path>
            </a:pathLst>
          </a:custGeom>
          <a:solidFill>
            <a:srgbClr val="D4AF37"/>
          </a:solidFill>
          <a:ln/>
        </p:spPr>
      </p:sp>
      <p:sp>
        <p:nvSpPr>
          <p:cNvPr id="51" name="Text 49"/>
          <p:cNvSpPr/>
          <p:nvPr/>
        </p:nvSpPr>
        <p:spPr>
          <a:xfrm>
            <a:off x="8877300" y="2565400"/>
            <a:ext cx="29718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Primary Market</a:t>
            </a:r>
            <a:endParaRPr lang="en-US" sz="1600" dirty="0"/>
          </a:p>
        </p:txBody>
      </p:sp>
      <p:sp>
        <p:nvSpPr>
          <p:cNvPr id="52" name="Text 50"/>
          <p:cNvSpPr/>
          <p:nvPr/>
        </p:nvSpPr>
        <p:spPr>
          <a:xfrm>
            <a:off x="8648700" y="2921000"/>
            <a:ext cx="3187700" cy="203200"/>
          </a:xfrm>
          <a:prstGeom prst="rect">
            <a:avLst/>
          </a:prstGeom>
          <a:noFill/>
          <a:ln/>
        </p:spPr>
        <p:txBody>
          <a:bodyPr wrap="square" lIns="0" tIns="0" rIns="0" bIns="0" rtlCol="0" anchor="ctr"/>
          <a:lstStyle/>
          <a:p>
            <a:pPr>
              <a:lnSpc>
                <a:spcPct val="110000"/>
              </a:lnSpc>
            </a:pPr>
            <a:r>
              <a:rPr lang="en-US" sz="1200" dirty="0">
                <a:solidFill>
                  <a:srgbClr val="F5F5F5">
                    <a:alpha val="80000"/>
                  </a:srgbClr>
                </a:solidFill>
                <a:latin typeface="Quattrocento Sans" pitchFamily="34" charset="0"/>
                <a:ea typeface="Quattrocento Sans" pitchFamily="34" charset="-122"/>
                <a:cs typeface="Quattrocento Sans" pitchFamily="34" charset="-120"/>
              </a:rPr>
              <a:t>• Initial DEX Offerings (IDO)</a:t>
            </a:r>
            <a:endParaRPr lang="en-US" sz="1600" dirty="0"/>
          </a:p>
        </p:txBody>
      </p:sp>
      <p:sp>
        <p:nvSpPr>
          <p:cNvPr id="53" name="Text 51"/>
          <p:cNvSpPr/>
          <p:nvPr/>
        </p:nvSpPr>
        <p:spPr>
          <a:xfrm>
            <a:off x="8648700" y="3175000"/>
            <a:ext cx="3187700" cy="203200"/>
          </a:xfrm>
          <a:prstGeom prst="rect">
            <a:avLst/>
          </a:prstGeom>
          <a:noFill/>
          <a:ln/>
        </p:spPr>
        <p:txBody>
          <a:bodyPr wrap="square" lIns="0" tIns="0" rIns="0" bIns="0" rtlCol="0" anchor="ctr"/>
          <a:lstStyle/>
          <a:p>
            <a:pPr>
              <a:lnSpc>
                <a:spcPct val="110000"/>
              </a:lnSpc>
            </a:pPr>
            <a:r>
              <a:rPr lang="en-US" sz="1200" dirty="0">
                <a:solidFill>
                  <a:srgbClr val="F5F5F5">
                    <a:alpha val="80000"/>
                  </a:srgbClr>
                </a:solidFill>
                <a:latin typeface="Quattrocento Sans" pitchFamily="34" charset="0"/>
                <a:ea typeface="Quattrocento Sans" pitchFamily="34" charset="-122"/>
                <a:cs typeface="Quattrocento Sans" pitchFamily="34" charset="-120"/>
              </a:rPr>
              <a:t>• Dutch Auction Mechanisms</a:t>
            </a:r>
            <a:endParaRPr lang="en-US" sz="1600" dirty="0"/>
          </a:p>
        </p:txBody>
      </p:sp>
      <p:sp>
        <p:nvSpPr>
          <p:cNvPr id="54" name="Text 52"/>
          <p:cNvSpPr/>
          <p:nvPr/>
        </p:nvSpPr>
        <p:spPr>
          <a:xfrm>
            <a:off x="8648700" y="3429000"/>
            <a:ext cx="3187700" cy="203200"/>
          </a:xfrm>
          <a:prstGeom prst="rect">
            <a:avLst/>
          </a:prstGeom>
          <a:noFill/>
          <a:ln/>
        </p:spPr>
        <p:txBody>
          <a:bodyPr wrap="square" lIns="0" tIns="0" rIns="0" bIns="0" rtlCol="0" anchor="ctr"/>
          <a:lstStyle/>
          <a:p>
            <a:pPr>
              <a:lnSpc>
                <a:spcPct val="110000"/>
              </a:lnSpc>
            </a:pPr>
            <a:r>
              <a:rPr lang="en-US" sz="1200" dirty="0">
                <a:solidFill>
                  <a:srgbClr val="F5F5F5">
                    <a:alpha val="80000"/>
                  </a:srgbClr>
                </a:solidFill>
                <a:latin typeface="Quattrocento Sans" pitchFamily="34" charset="0"/>
                <a:ea typeface="Quattrocento Sans" pitchFamily="34" charset="-122"/>
                <a:cs typeface="Quattrocento Sans" pitchFamily="34" charset="-120"/>
              </a:rPr>
              <a:t>• Community Fair Allocation</a:t>
            </a:r>
            <a:endParaRPr lang="en-US" sz="1600" dirty="0"/>
          </a:p>
        </p:txBody>
      </p:sp>
      <p:sp>
        <p:nvSpPr>
          <p:cNvPr id="55" name="Shape 53"/>
          <p:cNvSpPr/>
          <p:nvPr/>
        </p:nvSpPr>
        <p:spPr>
          <a:xfrm>
            <a:off x="12065000" y="2413000"/>
            <a:ext cx="3416300" cy="1371600"/>
          </a:xfrm>
          <a:custGeom>
            <a:avLst/>
            <a:gdLst/>
            <a:ahLst/>
            <a:cxnLst/>
            <a:rect l="l" t="t" r="r" b="b"/>
            <a:pathLst>
              <a:path w="3416300" h="1371600">
                <a:moveTo>
                  <a:pt x="101594" y="0"/>
                </a:moveTo>
                <a:lnTo>
                  <a:pt x="3314706" y="0"/>
                </a:lnTo>
                <a:cubicBezTo>
                  <a:pt x="3370815" y="0"/>
                  <a:pt x="3416300" y="45485"/>
                  <a:pt x="3416300" y="101594"/>
                </a:cubicBezTo>
                <a:lnTo>
                  <a:pt x="3416300" y="1270006"/>
                </a:lnTo>
                <a:cubicBezTo>
                  <a:pt x="3416300" y="1326115"/>
                  <a:pt x="3370815" y="1371600"/>
                  <a:pt x="3314706" y="1371600"/>
                </a:cubicBezTo>
                <a:lnTo>
                  <a:pt x="101594" y="1371600"/>
                </a:lnTo>
                <a:cubicBezTo>
                  <a:pt x="45485" y="1371600"/>
                  <a:pt x="0" y="1326115"/>
                  <a:pt x="0" y="1270006"/>
                </a:cubicBezTo>
                <a:lnTo>
                  <a:pt x="0" y="101594"/>
                </a:lnTo>
                <a:cubicBezTo>
                  <a:pt x="0" y="45523"/>
                  <a:pt x="45523" y="0"/>
                  <a:pt x="101594" y="0"/>
                </a:cubicBezTo>
                <a:close/>
              </a:path>
            </a:pathLst>
          </a:custGeom>
          <a:solidFill>
            <a:srgbClr val="0F0F1A"/>
          </a:solidFill>
          <a:ln/>
        </p:spPr>
      </p:sp>
      <p:sp>
        <p:nvSpPr>
          <p:cNvPr id="56" name="Shape 54"/>
          <p:cNvSpPr/>
          <p:nvPr/>
        </p:nvSpPr>
        <p:spPr>
          <a:xfrm>
            <a:off x="12242800" y="2603500"/>
            <a:ext cx="177800" cy="177800"/>
          </a:xfrm>
          <a:custGeom>
            <a:avLst/>
            <a:gdLst/>
            <a:ahLst/>
            <a:cxnLst/>
            <a:rect l="l" t="t" r="r" b="b"/>
            <a:pathLst>
              <a:path w="177800" h="177800">
                <a:moveTo>
                  <a:pt x="111646" y="23892"/>
                </a:moveTo>
                <a:cubicBezTo>
                  <a:pt x="114285" y="19412"/>
                  <a:pt x="119077" y="16669"/>
                  <a:pt x="124252" y="16669"/>
                </a:cubicBezTo>
                <a:lnTo>
                  <a:pt x="125016" y="16669"/>
                </a:lnTo>
                <a:cubicBezTo>
                  <a:pt x="132690" y="16669"/>
                  <a:pt x="138906" y="22885"/>
                  <a:pt x="138906" y="30559"/>
                </a:cubicBezTo>
                <a:cubicBezTo>
                  <a:pt x="138906" y="38234"/>
                  <a:pt x="132690" y="44450"/>
                  <a:pt x="125016" y="44450"/>
                </a:cubicBezTo>
                <a:lnTo>
                  <a:pt x="99561" y="44450"/>
                </a:lnTo>
                <a:lnTo>
                  <a:pt x="111646" y="23892"/>
                </a:lnTo>
                <a:close/>
                <a:moveTo>
                  <a:pt x="66154" y="23892"/>
                </a:moveTo>
                <a:lnTo>
                  <a:pt x="78239" y="44450"/>
                </a:lnTo>
                <a:lnTo>
                  <a:pt x="52784" y="44450"/>
                </a:lnTo>
                <a:cubicBezTo>
                  <a:pt x="45110" y="44450"/>
                  <a:pt x="38894" y="38234"/>
                  <a:pt x="38894" y="30559"/>
                </a:cubicBezTo>
                <a:cubicBezTo>
                  <a:pt x="38894" y="22885"/>
                  <a:pt x="45110" y="16669"/>
                  <a:pt x="52784" y="16669"/>
                </a:cubicBezTo>
                <a:lnTo>
                  <a:pt x="53548" y="16669"/>
                </a:lnTo>
                <a:cubicBezTo>
                  <a:pt x="58723" y="16669"/>
                  <a:pt x="63550" y="19412"/>
                  <a:pt x="66154" y="23892"/>
                </a:cubicBezTo>
                <a:close/>
                <a:moveTo>
                  <a:pt x="97269" y="15453"/>
                </a:moveTo>
                <a:lnTo>
                  <a:pt x="88900" y="29691"/>
                </a:lnTo>
                <a:lnTo>
                  <a:pt x="80531" y="15453"/>
                </a:lnTo>
                <a:cubicBezTo>
                  <a:pt x="74905" y="5869"/>
                  <a:pt x="64626" y="0"/>
                  <a:pt x="53548" y="0"/>
                </a:cubicBezTo>
                <a:lnTo>
                  <a:pt x="52784" y="0"/>
                </a:lnTo>
                <a:cubicBezTo>
                  <a:pt x="35907" y="0"/>
                  <a:pt x="22225" y="13682"/>
                  <a:pt x="22225" y="30559"/>
                </a:cubicBezTo>
                <a:cubicBezTo>
                  <a:pt x="22225" y="35560"/>
                  <a:pt x="23440" y="40283"/>
                  <a:pt x="25559" y="44450"/>
                </a:cubicBezTo>
                <a:lnTo>
                  <a:pt x="11112" y="44450"/>
                </a:lnTo>
                <a:cubicBezTo>
                  <a:pt x="4966" y="44450"/>
                  <a:pt x="0" y="49416"/>
                  <a:pt x="0" y="55563"/>
                </a:cubicBezTo>
                <a:lnTo>
                  <a:pt x="0" y="66675"/>
                </a:lnTo>
                <a:cubicBezTo>
                  <a:pt x="0" y="72822"/>
                  <a:pt x="4966" y="77788"/>
                  <a:pt x="11112" y="77788"/>
                </a:cubicBezTo>
                <a:lnTo>
                  <a:pt x="166688" y="77788"/>
                </a:lnTo>
                <a:cubicBezTo>
                  <a:pt x="172834" y="77788"/>
                  <a:pt x="177800" y="72822"/>
                  <a:pt x="177800" y="66675"/>
                </a:cubicBezTo>
                <a:lnTo>
                  <a:pt x="177800" y="55563"/>
                </a:lnTo>
                <a:cubicBezTo>
                  <a:pt x="177800" y="49416"/>
                  <a:pt x="172834" y="44450"/>
                  <a:pt x="166688" y="44450"/>
                </a:cubicBezTo>
                <a:lnTo>
                  <a:pt x="152241" y="44450"/>
                </a:lnTo>
                <a:cubicBezTo>
                  <a:pt x="154360" y="40283"/>
                  <a:pt x="155575" y="35560"/>
                  <a:pt x="155575" y="30559"/>
                </a:cubicBezTo>
                <a:cubicBezTo>
                  <a:pt x="155575" y="13682"/>
                  <a:pt x="141893" y="0"/>
                  <a:pt x="125016" y="0"/>
                </a:cubicBezTo>
                <a:lnTo>
                  <a:pt x="124252" y="0"/>
                </a:lnTo>
                <a:cubicBezTo>
                  <a:pt x="113174" y="0"/>
                  <a:pt x="102895" y="5869"/>
                  <a:pt x="97269" y="15419"/>
                </a:cubicBezTo>
                <a:close/>
                <a:moveTo>
                  <a:pt x="166688" y="94456"/>
                </a:moveTo>
                <a:lnTo>
                  <a:pt x="97234" y="94456"/>
                </a:lnTo>
                <a:lnTo>
                  <a:pt x="97234" y="166688"/>
                </a:lnTo>
                <a:lnTo>
                  <a:pt x="144463" y="166688"/>
                </a:lnTo>
                <a:cubicBezTo>
                  <a:pt x="156721" y="166688"/>
                  <a:pt x="166688" y="156721"/>
                  <a:pt x="166688" y="144463"/>
                </a:cubicBezTo>
                <a:lnTo>
                  <a:pt x="166688" y="94456"/>
                </a:lnTo>
                <a:close/>
                <a:moveTo>
                  <a:pt x="80566" y="94456"/>
                </a:moveTo>
                <a:lnTo>
                  <a:pt x="11112" y="94456"/>
                </a:lnTo>
                <a:lnTo>
                  <a:pt x="11112" y="144463"/>
                </a:lnTo>
                <a:cubicBezTo>
                  <a:pt x="11112" y="156721"/>
                  <a:pt x="21079" y="166688"/>
                  <a:pt x="33337" y="166688"/>
                </a:cubicBezTo>
                <a:lnTo>
                  <a:pt x="80566" y="166688"/>
                </a:lnTo>
                <a:lnTo>
                  <a:pt x="80566" y="94456"/>
                </a:lnTo>
                <a:close/>
              </a:path>
            </a:pathLst>
          </a:custGeom>
          <a:solidFill>
            <a:srgbClr val="4A3F8C"/>
          </a:solidFill>
          <a:ln/>
        </p:spPr>
      </p:sp>
      <p:sp>
        <p:nvSpPr>
          <p:cNvPr id="57" name="Text 55"/>
          <p:cNvSpPr/>
          <p:nvPr/>
        </p:nvSpPr>
        <p:spPr>
          <a:xfrm>
            <a:off x="12446000" y="2565400"/>
            <a:ext cx="29718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Airdrop Campaigns</a:t>
            </a:r>
            <a:endParaRPr lang="en-US" sz="1600" dirty="0"/>
          </a:p>
        </p:txBody>
      </p:sp>
      <p:sp>
        <p:nvSpPr>
          <p:cNvPr id="58" name="Text 56"/>
          <p:cNvSpPr/>
          <p:nvPr/>
        </p:nvSpPr>
        <p:spPr>
          <a:xfrm>
            <a:off x="12217400" y="2921000"/>
            <a:ext cx="3187700" cy="203200"/>
          </a:xfrm>
          <a:prstGeom prst="rect">
            <a:avLst/>
          </a:prstGeom>
          <a:noFill/>
          <a:ln/>
        </p:spPr>
        <p:txBody>
          <a:bodyPr wrap="square" lIns="0" tIns="0" rIns="0" bIns="0" rtlCol="0" anchor="ctr"/>
          <a:lstStyle/>
          <a:p>
            <a:pPr>
              <a:lnSpc>
                <a:spcPct val="110000"/>
              </a:lnSpc>
            </a:pPr>
            <a:r>
              <a:rPr lang="en-US" sz="1200" dirty="0">
                <a:solidFill>
                  <a:srgbClr val="F5F5F5">
                    <a:alpha val="80000"/>
                  </a:srgbClr>
                </a:solidFill>
                <a:latin typeface="Quattrocento Sans" pitchFamily="34" charset="0"/>
                <a:ea typeface="Quattrocento Sans" pitchFamily="34" charset="-122"/>
                <a:cs typeface="Quattrocento Sans" pitchFamily="34" charset="-120"/>
              </a:rPr>
              <a:t>• Soulbound Airdrops</a:t>
            </a:r>
            <a:endParaRPr lang="en-US" sz="1600" dirty="0"/>
          </a:p>
        </p:txBody>
      </p:sp>
      <p:sp>
        <p:nvSpPr>
          <p:cNvPr id="59" name="Text 57"/>
          <p:cNvSpPr/>
          <p:nvPr/>
        </p:nvSpPr>
        <p:spPr>
          <a:xfrm>
            <a:off x="12217400" y="3175000"/>
            <a:ext cx="3187700" cy="203200"/>
          </a:xfrm>
          <a:prstGeom prst="rect">
            <a:avLst/>
          </a:prstGeom>
          <a:noFill/>
          <a:ln/>
        </p:spPr>
        <p:txBody>
          <a:bodyPr wrap="square" lIns="0" tIns="0" rIns="0" bIns="0" rtlCol="0" anchor="ctr"/>
          <a:lstStyle/>
          <a:p>
            <a:pPr>
              <a:lnSpc>
                <a:spcPct val="110000"/>
              </a:lnSpc>
            </a:pPr>
            <a:r>
              <a:rPr lang="en-US" sz="1200" dirty="0">
                <a:solidFill>
                  <a:srgbClr val="F5F5F5">
                    <a:alpha val="80000"/>
                  </a:srgbClr>
                </a:solidFill>
                <a:latin typeface="Quattrocento Sans" pitchFamily="34" charset="0"/>
                <a:ea typeface="Quattrocento Sans" pitchFamily="34" charset="-122"/>
                <a:cs typeface="Quattrocento Sans" pitchFamily="34" charset="-120"/>
              </a:rPr>
              <a:t>• Mystery Box Discovery</a:t>
            </a:r>
            <a:endParaRPr lang="en-US" sz="1600" dirty="0"/>
          </a:p>
        </p:txBody>
      </p:sp>
      <p:sp>
        <p:nvSpPr>
          <p:cNvPr id="60" name="Text 58"/>
          <p:cNvSpPr/>
          <p:nvPr/>
        </p:nvSpPr>
        <p:spPr>
          <a:xfrm>
            <a:off x="12217400" y="3429000"/>
            <a:ext cx="3187700" cy="203200"/>
          </a:xfrm>
          <a:prstGeom prst="rect">
            <a:avLst/>
          </a:prstGeom>
          <a:noFill/>
          <a:ln/>
        </p:spPr>
        <p:txBody>
          <a:bodyPr wrap="square" lIns="0" tIns="0" rIns="0" bIns="0" rtlCol="0" anchor="ctr"/>
          <a:lstStyle/>
          <a:p>
            <a:pPr>
              <a:lnSpc>
                <a:spcPct val="110000"/>
              </a:lnSpc>
            </a:pPr>
            <a:r>
              <a:rPr lang="en-US" sz="1200" dirty="0">
                <a:solidFill>
                  <a:srgbClr val="F5F5F5">
                    <a:alpha val="80000"/>
                  </a:srgbClr>
                </a:solidFill>
                <a:latin typeface="Quattrocento Sans" pitchFamily="34" charset="0"/>
                <a:ea typeface="Quattrocento Sans" pitchFamily="34" charset="-122"/>
                <a:cs typeface="Quattrocento Sans" pitchFamily="34" charset="-120"/>
              </a:rPr>
              <a:t>• Staking Reward Multipliers</a:t>
            </a:r>
            <a:endParaRPr lang="en-US" sz="1600" dirty="0"/>
          </a:p>
        </p:txBody>
      </p:sp>
      <p:sp>
        <p:nvSpPr>
          <p:cNvPr id="61" name="Shape 59"/>
          <p:cNvSpPr/>
          <p:nvPr/>
        </p:nvSpPr>
        <p:spPr>
          <a:xfrm>
            <a:off x="8502650" y="3943350"/>
            <a:ext cx="6972300" cy="1231900"/>
          </a:xfrm>
          <a:custGeom>
            <a:avLst/>
            <a:gdLst/>
            <a:ahLst/>
            <a:cxnLst/>
            <a:rect l="l" t="t" r="r" b="b"/>
            <a:pathLst>
              <a:path w="6972300" h="1231900">
                <a:moveTo>
                  <a:pt x="101595" y="0"/>
                </a:moveTo>
                <a:lnTo>
                  <a:pt x="6870705" y="0"/>
                </a:lnTo>
                <a:cubicBezTo>
                  <a:pt x="6926814" y="0"/>
                  <a:pt x="6972300" y="45486"/>
                  <a:pt x="6972300" y="101595"/>
                </a:cubicBezTo>
                <a:lnTo>
                  <a:pt x="6972300" y="1130305"/>
                </a:lnTo>
                <a:cubicBezTo>
                  <a:pt x="6972300" y="1186414"/>
                  <a:pt x="6926814" y="1231900"/>
                  <a:pt x="6870705" y="1231900"/>
                </a:cubicBezTo>
                <a:lnTo>
                  <a:pt x="101595" y="1231900"/>
                </a:lnTo>
                <a:cubicBezTo>
                  <a:pt x="45486" y="1231900"/>
                  <a:pt x="0" y="1186414"/>
                  <a:pt x="0" y="1130305"/>
                </a:cubicBezTo>
                <a:lnTo>
                  <a:pt x="0" y="101595"/>
                </a:lnTo>
                <a:cubicBezTo>
                  <a:pt x="0" y="45523"/>
                  <a:pt x="45523" y="0"/>
                  <a:pt x="101595" y="0"/>
                </a:cubicBezTo>
                <a:close/>
              </a:path>
            </a:pathLst>
          </a:custGeom>
          <a:gradFill rotWithShape="1" flip="none">
            <a:gsLst>
              <a:gs pos="0">
                <a:srgbClr val="D4AF37">
                  <a:alpha val="20000"/>
                </a:srgbClr>
              </a:gs>
              <a:gs pos="100000">
                <a:srgbClr val="4A3F8C">
                  <a:alpha val="20000"/>
                </a:srgbClr>
              </a:gs>
            </a:gsLst>
            <a:lin ang="0" scaled="1"/>
          </a:gradFill>
          <a:ln w="12700">
            <a:solidFill>
              <a:srgbClr val="D4AF37">
                <a:alpha val="30196"/>
              </a:srgbClr>
            </a:solidFill>
            <a:prstDash val="solid"/>
          </a:ln>
        </p:spPr>
      </p:sp>
      <p:sp>
        <p:nvSpPr>
          <p:cNvPr id="62" name="Text 60"/>
          <p:cNvSpPr/>
          <p:nvPr/>
        </p:nvSpPr>
        <p:spPr>
          <a:xfrm>
            <a:off x="8616950" y="4102100"/>
            <a:ext cx="6743700" cy="254000"/>
          </a:xfrm>
          <a:prstGeom prst="rect">
            <a:avLst/>
          </a:prstGeom>
          <a:noFill/>
          <a:ln/>
        </p:spPr>
        <p:txBody>
          <a:bodyPr wrap="square" lIns="0" tIns="0" rIns="0" bIns="0" rtlCol="0" anchor="ctr"/>
          <a:lstStyle/>
          <a:p>
            <a:pPr algn="ctr">
              <a:lnSpc>
                <a:spcPct val="120000"/>
              </a:lnSpc>
            </a:pPr>
            <a:r>
              <a:rPr lang="en-US" sz="1400" b="1" dirty="0">
                <a:solidFill>
                  <a:srgbClr val="D4AF37"/>
                </a:solidFill>
                <a:latin typeface="Liter" pitchFamily="34" charset="0"/>
                <a:ea typeface="Liter" pitchFamily="34" charset="-122"/>
                <a:cs typeface="Liter" pitchFamily="34" charset="-120"/>
              </a:rPr>
              <a:t>VIP Tier System</a:t>
            </a:r>
            <a:endParaRPr lang="en-US" sz="1600" dirty="0"/>
          </a:p>
        </p:txBody>
      </p:sp>
      <p:sp>
        <p:nvSpPr>
          <p:cNvPr id="63" name="Text 61"/>
          <p:cNvSpPr/>
          <p:nvPr/>
        </p:nvSpPr>
        <p:spPr>
          <a:xfrm>
            <a:off x="8604250" y="4457700"/>
            <a:ext cx="2260600" cy="355600"/>
          </a:xfrm>
          <a:prstGeom prst="rect">
            <a:avLst/>
          </a:prstGeom>
          <a:noFill/>
          <a:ln/>
        </p:spPr>
        <p:txBody>
          <a:bodyPr wrap="square" lIns="0" tIns="0" rIns="0" bIns="0" rtlCol="0" anchor="ctr"/>
          <a:lstStyle/>
          <a:p>
            <a:pPr algn="ctr">
              <a:lnSpc>
                <a:spcPct val="130000"/>
              </a:lnSpc>
            </a:pPr>
            <a:r>
              <a:rPr lang="en-US" sz="1800" b="1" dirty="0">
                <a:solidFill>
                  <a:srgbClr val="C0C0C0"/>
                </a:solidFill>
                <a:latin typeface="Oranienbaum" pitchFamily="34" charset="0"/>
                <a:ea typeface="Oranienbaum" pitchFamily="34" charset="-122"/>
                <a:cs typeface="Oranienbaum" pitchFamily="34" charset="-120"/>
              </a:rPr>
              <a:t>Silver</a:t>
            </a:r>
            <a:endParaRPr lang="en-US" sz="1600" dirty="0"/>
          </a:p>
        </p:txBody>
      </p:sp>
      <p:sp>
        <p:nvSpPr>
          <p:cNvPr id="64" name="Text 62"/>
          <p:cNvSpPr/>
          <p:nvPr/>
        </p:nvSpPr>
        <p:spPr>
          <a:xfrm>
            <a:off x="8623300" y="4813300"/>
            <a:ext cx="2222500" cy="203200"/>
          </a:xfrm>
          <a:prstGeom prst="rect">
            <a:avLst/>
          </a:prstGeom>
          <a:noFill/>
          <a:ln/>
        </p:spPr>
        <p:txBody>
          <a:bodyPr wrap="square" lIns="0" tIns="0" rIns="0" bIns="0" rtlCol="0" anchor="ctr"/>
          <a:lstStyle/>
          <a:p>
            <a:pPr algn="ct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1,000 AMONEY</a:t>
            </a:r>
            <a:endParaRPr lang="en-US" sz="1600" dirty="0"/>
          </a:p>
        </p:txBody>
      </p:sp>
      <p:sp>
        <p:nvSpPr>
          <p:cNvPr id="65" name="Text 63"/>
          <p:cNvSpPr/>
          <p:nvPr/>
        </p:nvSpPr>
        <p:spPr>
          <a:xfrm>
            <a:off x="10856384" y="4457700"/>
            <a:ext cx="2260600" cy="355600"/>
          </a:xfrm>
          <a:prstGeom prst="rect">
            <a:avLst/>
          </a:prstGeom>
          <a:noFill/>
          <a:ln/>
        </p:spPr>
        <p:txBody>
          <a:bodyPr wrap="square" lIns="0" tIns="0" rIns="0" bIns="0" rtlCol="0" anchor="ctr"/>
          <a:lstStyle/>
          <a:p>
            <a:pPr algn="ctr">
              <a:lnSpc>
                <a:spcPct val="130000"/>
              </a:lnSpc>
            </a:pPr>
            <a:r>
              <a:rPr lang="en-US" sz="1800" b="1" dirty="0">
                <a:solidFill>
                  <a:srgbClr val="D4AF37"/>
                </a:solidFill>
                <a:latin typeface="Oranienbaum" pitchFamily="34" charset="0"/>
                <a:ea typeface="Oranienbaum" pitchFamily="34" charset="-122"/>
                <a:cs typeface="Oranienbaum" pitchFamily="34" charset="-120"/>
              </a:rPr>
              <a:t>Gold</a:t>
            </a:r>
            <a:endParaRPr lang="en-US" sz="1600" dirty="0"/>
          </a:p>
        </p:txBody>
      </p:sp>
      <p:sp>
        <p:nvSpPr>
          <p:cNvPr id="66" name="Text 64"/>
          <p:cNvSpPr/>
          <p:nvPr/>
        </p:nvSpPr>
        <p:spPr>
          <a:xfrm>
            <a:off x="10875434" y="4813300"/>
            <a:ext cx="2222500" cy="203200"/>
          </a:xfrm>
          <a:prstGeom prst="rect">
            <a:avLst/>
          </a:prstGeom>
          <a:noFill/>
          <a:ln/>
        </p:spPr>
        <p:txBody>
          <a:bodyPr wrap="square" lIns="0" tIns="0" rIns="0" bIns="0" rtlCol="0" anchor="ctr"/>
          <a:lstStyle/>
          <a:p>
            <a:pPr algn="ct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10,000 AMONEY</a:t>
            </a:r>
            <a:endParaRPr lang="en-US" sz="1600" dirty="0"/>
          </a:p>
        </p:txBody>
      </p:sp>
      <p:sp>
        <p:nvSpPr>
          <p:cNvPr id="67" name="Text 65"/>
          <p:cNvSpPr/>
          <p:nvPr/>
        </p:nvSpPr>
        <p:spPr>
          <a:xfrm>
            <a:off x="13108518" y="4457700"/>
            <a:ext cx="2260600" cy="355600"/>
          </a:xfrm>
          <a:prstGeom prst="rect">
            <a:avLst/>
          </a:prstGeom>
          <a:noFill/>
          <a:ln/>
        </p:spPr>
        <p:txBody>
          <a:bodyPr wrap="square" lIns="0" tIns="0" rIns="0" bIns="0" rtlCol="0" anchor="ctr"/>
          <a:lstStyle/>
          <a:p>
            <a:pPr algn="ctr">
              <a:lnSpc>
                <a:spcPct val="130000"/>
              </a:lnSpc>
            </a:pPr>
            <a:r>
              <a:rPr lang="en-US" sz="1800" b="1" dirty="0">
                <a:solidFill>
                  <a:srgbClr val="E5E4E2"/>
                </a:solidFill>
                <a:latin typeface="Oranienbaum" pitchFamily="34" charset="0"/>
                <a:ea typeface="Oranienbaum" pitchFamily="34" charset="-122"/>
                <a:cs typeface="Oranienbaum" pitchFamily="34" charset="-120"/>
              </a:rPr>
              <a:t>Platinum</a:t>
            </a:r>
            <a:endParaRPr lang="en-US" sz="1600" dirty="0"/>
          </a:p>
        </p:txBody>
      </p:sp>
      <p:sp>
        <p:nvSpPr>
          <p:cNvPr id="68" name="Text 66"/>
          <p:cNvSpPr/>
          <p:nvPr/>
        </p:nvSpPr>
        <p:spPr>
          <a:xfrm>
            <a:off x="13127568" y="4813300"/>
            <a:ext cx="2222500" cy="203200"/>
          </a:xfrm>
          <a:prstGeom prst="rect">
            <a:avLst/>
          </a:prstGeom>
          <a:noFill/>
          <a:ln/>
        </p:spPr>
        <p:txBody>
          <a:bodyPr wrap="square" lIns="0" tIns="0" rIns="0" bIns="0" rtlCol="0" anchor="ctr"/>
          <a:lstStyle/>
          <a:p>
            <a:pPr algn="ct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100,000 AMONEY</a:t>
            </a:r>
            <a:endParaRPr lang="en-US" sz="1600" dirty="0"/>
          </a:p>
        </p:txBody>
      </p:sp>
      <p:sp>
        <p:nvSpPr>
          <p:cNvPr id="69" name="Shape 67"/>
          <p:cNvSpPr/>
          <p:nvPr/>
        </p:nvSpPr>
        <p:spPr>
          <a:xfrm>
            <a:off x="8235950" y="5657850"/>
            <a:ext cx="7505700" cy="5118100"/>
          </a:xfrm>
          <a:custGeom>
            <a:avLst/>
            <a:gdLst/>
            <a:ahLst/>
            <a:cxnLst/>
            <a:rect l="l" t="t" r="r" b="b"/>
            <a:pathLst>
              <a:path w="7505700" h="5118100">
                <a:moveTo>
                  <a:pt x="152417" y="0"/>
                </a:moveTo>
                <a:lnTo>
                  <a:pt x="7353283" y="0"/>
                </a:lnTo>
                <a:cubicBezTo>
                  <a:pt x="7437461" y="0"/>
                  <a:pt x="7505700" y="68239"/>
                  <a:pt x="7505700" y="152417"/>
                </a:cubicBezTo>
                <a:lnTo>
                  <a:pt x="7505700" y="4965683"/>
                </a:lnTo>
                <a:cubicBezTo>
                  <a:pt x="7505700" y="5049861"/>
                  <a:pt x="7437461" y="5118100"/>
                  <a:pt x="7353283" y="5118100"/>
                </a:cubicBezTo>
                <a:lnTo>
                  <a:pt x="152417" y="5118100"/>
                </a:lnTo>
                <a:cubicBezTo>
                  <a:pt x="68239" y="5118100"/>
                  <a:pt x="0" y="5049861"/>
                  <a:pt x="0" y="4965683"/>
                </a:cubicBezTo>
                <a:lnTo>
                  <a:pt x="0" y="152417"/>
                </a:lnTo>
                <a:cubicBezTo>
                  <a:pt x="0" y="68296"/>
                  <a:pt x="68296" y="0"/>
                  <a:pt x="152417" y="0"/>
                </a:cubicBezTo>
                <a:close/>
              </a:path>
            </a:pathLst>
          </a:custGeom>
          <a:gradFill rotWithShape="1" flip="none">
            <a:gsLst>
              <a:gs pos="0">
                <a:srgbClr val="1A1A2E"/>
              </a:gs>
              <a:gs pos="100000">
                <a:srgbClr val="4A3F8C">
                  <a:alpha val="20000"/>
                </a:srgbClr>
              </a:gs>
            </a:gsLst>
            <a:lin ang="2700000" scaled="1"/>
          </a:gradFill>
          <a:ln w="12700">
            <a:solidFill>
              <a:srgbClr val="4A3F8C">
                <a:alpha val="30196"/>
              </a:srgbClr>
            </a:solidFill>
            <a:prstDash val="solid"/>
          </a:ln>
        </p:spPr>
      </p:sp>
      <p:sp>
        <p:nvSpPr>
          <p:cNvPr id="70" name="Shape 68"/>
          <p:cNvSpPr/>
          <p:nvPr/>
        </p:nvSpPr>
        <p:spPr>
          <a:xfrm>
            <a:off x="8528050" y="5981700"/>
            <a:ext cx="228600" cy="228600"/>
          </a:xfrm>
          <a:custGeom>
            <a:avLst/>
            <a:gdLst/>
            <a:ahLst/>
            <a:cxnLst/>
            <a:rect l="l" t="t" r="r" b="b"/>
            <a:pathLst>
              <a:path w="228600" h="228600">
                <a:moveTo>
                  <a:pt x="53578" y="25003"/>
                </a:moveTo>
                <a:cubicBezTo>
                  <a:pt x="53578" y="11207"/>
                  <a:pt x="64785" y="0"/>
                  <a:pt x="78581" y="0"/>
                </a:cubicBezTo>
                <a:lnTo>
                  <a:pt x="89297" y="0"/>
                </a:lnTo>
                <a:cubicBezTo>
                  <a:pt x="97200" y="0"/>
                  <a:pt x="103584" y="6385"/>
                  <a:pt x="103584" y="14288"/>
                </a:cubicBezTo>
                <a:lnTo>
                  <a:pt x="103584" y="214313"/>
                </a:lnTo>
                <a:cubicBezTo>
                  <a:pt x="103584" y="222215"/>
                  <a:pt x="97200" y="228600"/>
                  <a:pt x="89297" y="228600"/>
                </a:cubicBezTo>
                <a:lnTo>
                  <a:pt x="75009" y="228600"/>
                </a:lnTo>
                <a:cubicBezTo>
                  <a:pt x="61704" y="228600"/>
                  <a:pt x="50497" y="219492"/>
                  <a:pt x="47327" y="207169"/>
                </a:cubicBezTo>
                <a:cubicBezTo>
                  <a:pt x="47015" y="207169"/>
                  <a:pt x="46747" y="207169"/>
                  <a:pt x="46434" y="207169"/>
                </a:cubicBezTo>
                <a:cubicBezTo>
                  <a:pt x="26700" y="207169"/>
                  <a:pt x="10716" y="191185"/>
                  <a:pt x="10716" y="171450"/>
                </a:cubicBezTo>
                <a:cubicBezTo>
                  <a:pt x="10716" y="163413"/>
                  <a:pt x="13395" y="156002"/>
                  <a:pt x="17859" y="150019"/>
                </a:cubicBezTo>
                <a:cubicBezTo>
                  <a:pt x="9198" y="143500"/>
                  <a:pt x="3572" y="133142"/>
                  <a:pt x="3572" y="121444"/>
                </a:cubicBezTo>
                <a:cubicBezTo>
                  <a:pt x="3572" y="107647"/>
                  <a:pt x="11430" y="95637"/>
                  <a:pt x="22860" y="89699"/>
                </a:cubicBezTo>
                <a:cubicBezTo>
                  <a:pt x="19690" y="84341"/>
                  <a:pt x="17859" y="78090"/>
                  <a:pt x="17859" y="71438"/>
                </a:cubicBezTo>
                <a:cubicBezTo>
                  <a:pt x="17859" y="51703"/>
                  <a:pt x="33844" y="35719"/>
                  <a:pt x="53578" y="35719"/>
                </a:cubicBezTo>
                <a:lnTo>
                  <a:pt x="53578" y="25003"/>
                </a:lnTo>
                <a:close/>
                <a:moveTo>
                  <a:pt x="175022" y="25003"/>
                </a:moveTo>
                <a:lnTo>
                  <a:pt x="175022" y="35719"/>
                </a:lnTo>
                <a:cubicBezTo>
                  <a:pt x="194756" y="35719"/>
                  <a:pt x="210741" y="51703"/>
                  <a:pt x="210741" y="71438"/>
                </a:cubicBezTo>
                <a:cubicBezTo>
                  <a:pt x="210741" y="78135"/>
                  <a:pt x="208910" y="84386"/>
                  <a:pt x="205740" y="89699"/>
                </a:cubicBezTo>
                <a:cubicBezTo>
                  <a:pt x="217215" y="95637"/>
                  <a:pt x="225028" y="107603"/>
                  <a:pt x="225028" y="121444"/>
                </a:cubicBezTo>
                <a:cubicBezTo>
                  <a:pt x="225028" y="133142"/>
                  <a:pt x="219402" y="143500"/>
                  <a:pt x="210741" y="150019"/>
                </a:cubicBezTo>
                <a:cubicBezTo>
                  <a:pt x="215205" y="156002"/>
                  <a:pt x="217884" y="163413"/>
                  <a:pt x="217884" y="171450"/>
                </a:cubicBezTo>
                <a:cubicBezTo>
                  <a:pt x="217884" y="191185"/>
                  <a:pt x="201900" y="207169"/>
                  <a:pt x="182166" y="207169"/>
                </a:cubicBezTo>
                <a:cubicBezTo>
                  <a:pt x="181853" y="207169"/>
                  <a:pt x="181585" y="207169"/>
                  <a:pt x="181273" y="207169"/>
                </a:cubicBezTo>
                <a:cubicBezTo>
                  <a:pt x="178103" y="219492"/>
                  <a:pt x="166896" y="228600"/>
                  <a:pt x="153591" y="228600"/>
                </a:cubicBezTo>
                <a:lnTo>
                  <a:pt x="139303" y="228600"/>
                </a:lnTo>
                <a:cubicBezTo>
                  <a:pt x="131400" y="228600"/>
                  <a:pt x="125016" y="222215"/>
                  <a:pt x="125016" y="214313"/>
                </a:cubicBezTo>
                <a:lnTo>
                  <a:pt x="125016" y="14288"/>
                </a:lnTo>
                <a:cubicBezTo>
                  <a:pt x="125016" y="6385"/>
                  <a:pt x="131400" y="0"/>
                  <a:pt x="139303" y="0"/>
                </a:cubicBezTo>
                <a:lnTo>
                  <a:pt x="150019" y="0"/>
                </a:lnTo>
                <a:cubicBezTo>
                  <a:pt x="163815" y="0"/>
                  <a:pt x="175022" y="11207"/>
                  <a:pt x="175022" y="25003"/>
                </a:cubicBezTo>
                <a:close/>
              </a:path>
            </a:pathLst>
          </a:custGeom>
          <a:solidFill>
            <a:srgbClr val="4A3F8C"/>
          </a:solidFill>
          <a:ln/>
        </p:spPr>
      </p:sp>
      <p:sp>
        <p:nvSpPr>
          <p:cNvPr id="71" name="Text 69"/>
          <p:cNvSpPr/>
          <p:nvPr/>
        </p:nvSpPr>
        <p:spPr>
          <a:xfrm>
            <a:off x="8788400" y="5918200"/>
            <a:ext cx="6807200" cy="355600"/>
          </a:xfrm>
          <a:prstGeom prst="rect">
            <a:avLst/>
          </a:prstGeom>
          <a:noFill/>
          <a:ln/>
        </p:spPr>
        <p:txBody>
          <a:bodyPr wrap="square" lIns="0" tIns="0" rIns="0" bIns="0" rtlCol="0" anchor="ctr"/>
          <a:lstStyle/>
          <a:p>
            <a:pPr>
              <a:lnSpc>
                <a:spcPct val="130000"/>
              </a:lnSpc>
            </a:pPr>
            <a:r>
              <a:rPr lang="en-US" sz="1800" b="1" dirty="0">
                <a:solidFill>
                  <a:srgbClr val="4A3F8C"/>
                </a:solidFill>
                <a:latin typeface="Liter" pitchFamily="34" charset="0"/>
                <a:ea typeface="Liter" pitchFamily="34" charset="-122"/>
                <a:cs typeface="Liter" pitchFamily="34" charset="-120"/>
              </a:rPr>
              <a:t>AI-Powered Authentication</a:t>
            </a:r>
            <a:endParaRPr lang="en-US" sz="1600" dirty="0"/>
          </a:p>
        </p:txBody>
      </p:sp>
      <p:sp>
        <p:nvSpPr>
          <p:cNvPr id="72" name="Shape 70"/>
          <p:cNvSpPr/>
          <p:nvPr/>
        </p:nvSpPr>
        <p:spPr>
          <a:xfrm>
            <a:off x="8496300" y="6426200"/>
            <a:ext cx="406400" cy="406400"/>
          </a:xfrm>
          <a:custGeom>
            <a:avLst/>
            <a:gdLst/>
            <a:ahLst/>
            <a:cxnLst/>
            <a:rect l="l" t="t" r="r" b="b"/>
            <a:pathLst>
              <a:path w="406400" h="406400">
                <a:moveTo>
                  <a:pt x="203200" y="0"/>
                </a:moveTo>
                <a:lnTo>
                  <a:pt x="203200" y="0"/>
                </a:lnTo>
                <a:cubicBezTo>
                  <a:pt x="315349" y="0"/>
                  <a:pt x="406400" y="91051"/>
                  <a:pt x="406400" y="203200"/>
                </a:cubicBezTo>
                <a:lnTo>
                  <a:pt x="406400" y="203200"/>
                </a:lnTo>
                <a:cubicBezTo>
                  <a:pt x="406400" y="315349"/>
                  <a:pt x="315349" y="406400"/>
                  <a:pt x="203200" y="406400"/>
                </a:cubicBezTo>
                <a:lnTo>
                  <a:pt x="203200" y="406400"/>
                </a:lnTo>
                <a:cubicBezTo>
                  <a:pt x="91051" y="406400"/>
                  <a:pt x="0" y="315349"/>
                  <a:pt x="0" y="203200"/>
                </a:cubicBezTo>
                <a:lnTo>
                  <a:pt x="0" y="203200"/>
                </a:lnTo>
                <a:cubicBezTo>
                  <a:pt x="0" y="91051"/>
                  <a:pt x="91051" y="0"/>
                  <a:pt x="203200" y="0"/>
                </a:cubicBezTo>
                <a:close/>
              </a:path>
            </a:pathLst>
          </a:custGeom>
          <a:solidFill>
            <a:srgbClr val="D4AF37">
              <a:alpha val="20000"/>
            </a:srgbClr>
          </a:solidFill>
          <a:ln/>
        </p:spPr>
      </p:sp>
      <p:sp>
        <p:nvSpPr>
          <p:cNvPr id="73" name="Text 71"/>
          <p:cNvSpPr/>
          <p:nvPr/>
        </p:nvSpPr>
        <p:spPr>
          <a:xfrm>
            <a:off x="8671256" y="6502400"/>
            <a:ext cx="139700" cy="254000"/>
          </a:xfrm>
          <a:prstGeom prst="rect">
            <a:avLst/>
          </a:prstGeom>
          <a:noFill/>
          <a:ln/>
        </p:spPr>
        <p:txBody>
          <a:bodyPr wrap="square" lIns="0" tIns="0" rIns="0" bIns="0" rtlCol="0" anchor="ctr"/>
          <a:lstStyle/>
          <a:p>
            <a:pPr>
              <a:lnSpc>
                <a:spcPct val="120000"/>
              </a:lnSpc>
            </a:pPr>
            <a:r>
              <a:rPr lang="en-US" sz="1400" b="1" dirty="0">
                <a:solidFill>
                  <a:srgbClr val="D4AF37"/>
                </a:solidFill>
                <a:latin typeface="Quattrocento Sans" pitchFamily="34" charset="0"/>
                <a:ea typeface="Quattrocento Sans" pitchFamily="34" charset="-122"/>
                <a:cs typeface="Quattrocento Sans" pitchFamily="34" charset="-120"/>
              </a:rPr>
              <a:t>1</a:t>
            </a:r>
            <a:endParaRPr lang="en-US" sz="1600" dirty="0"/>
          </a:p>
        </p:txBody>
      </p:sp>
      <p:sp>
        <p:nvSpPr>
          <p:cNvPr id="74" name="Text 72"/>
          <p:cNvSpPr/>
          <p:nvPr/>
        </p:nvSpPr>
        <p:spPr>
          <a:xfrm>
            <a:off x="9055100" y="6426200"/>
            <a:ext cx="46355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Asset Submission</a:t>
            </a:r>
            <a:endParaRPr lang="en-US" sz="1600" dirty="0"/>
          </a:p>
        </p:txBody>
      </p:sp>
      <p:sp>
        <p:nvSpPr>
          <p:cNvPr id="75" name="Text 73"/>
          <p:cNvSpPr/>
          <p:nvPr/>
        </p:nvSpPr>
        <p:spPr>
          <a:xfrm>
            <a:off x="9055100" y="6731000"/>
            <a:ext cx="46228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Digital files with provenance documentation and spiritual significance</a:t>
            </a:r>
            <a:endParaRPr lang="en-US" sz="1600" dirty="0"/>
          </a:p>
        </p:txBody>
      </p:sp>
      <p:sp>
        <p:nvSpPr>
          <p:cNvPr id="76" name="Shape 74"/>
          <p:cNvSpPr/>
          <p:nvPr/>
        </p:nvSpPr>
        <p:spPr>
          <a:xfrm>
            <a:off x="8496300" y="7035800"/>
            <a:ext cx="406400" cy="406400"/>
          </a:xfrm>
          <a:custGeom>
            <a:avLst/>
            <a:gdLst/>
            <a:ahLst/>
            <a:cxnLst/>
            <a:rect l="l" t="t" r="r" b="b"/>
            <a:pathLst>
              <a:path w="406400" h="406400">
                <a:moveTo>
                  <a:pt x="203200" y="0"/>
                </a:moveTo>
                <a:lnTo>
                  <a:pt x="203200" y="0"/>
                </a:lnTo>
                <a:cubicBezTo>
                  <a:pt x="315349" y="0"/>
                  <a:pt x="406400" y="91051"/>
                  <a:pt x="406400" y="203200"/>
                </a:cubicBezTo>
                <a:lnTo>
                  <a:pt x="406400" y="203200"/>
                </a:lnTo>
                <a:cubicBezTo>
                  <a:pt x="406400" y="315349"/>
                  <a:pt x="315349" y="406400"/>
                  <a:pt x="203200" y="406400"/>
                </a:cubicBezTo>
                <a:lnTo>
                  <a:pt x="203200" y="406400"/>
                </a:lnTo>
                <a:cubicBezTo>
                  <a:pt x="91051" y="406400"/>
                  <a:pt x="0" y="315349"/>
                  <a:pt x="0" y="203200"/>
                </a:cubicBezTo>
                <a:lnTo>
                  <a:pt x="0" y="203200"/>
                </a:lnTo>
                <a:cubicBezTo>
                  <a:pt x="0" y="91051"/>
                  <a:pt x="91051" y="0"/>
                  <a:pt x="203200" y="0"/>
                </a:cubicBezTo>
                <a:close/>
              </a:path>
            </a:pathLst>
          </a:custGeom>
          <a:solidFill>
            <a:srgbClr val="4A3F8C">
              <a:alpha val="30196"/>
            </a:srgbClr>
          </a:solidFill>
          <a:ln/>
        </p:spPr>
      </p:sp>
      <p:sp>
        <p:nvSpPr>
          <p:cNvPr id="77" name="Text 75"/>
          <p:cNvSpPr/>
          <p:nvPr/>
        </p:nvSpPr>
        <p:spPr>
          <a:xfrm>
            <a:off x="8654190" y="7112000"/>
            <a:ext cx="177800" cy="254000"/>
          </a:xfrm>
          <a:prstGeom prst="rect">
            <a:avLst/>
          </a:prstGeom>
          <a:noFill/>
          <a:ln/>
        </p:spPr>
        <p:txBody>
          <a:bodyPr wrap="square" lIns="0" tIns="0" rIns="0" bIns="0" rtlCol="0" anchor="ctr"/>
          <a:lstStyle/>
          <a:p>
            <a:pPr>
              <a:lnSpc>
                <a:spcPct val="120000"/>
              </a:lnSpc>
            </a:pPr>
            <a:r>
              <a:rPr lang="en-US" sz="1400" b="1" dirty="0">
                <a:solidFill>
                  <a:srgbClr val="4A3F8C"/>
                </a:solidFill>
                <a:latin typeface="Quattrocento Sans" pitchFamily="34" charset="0"/>
                <a:ea typeface="Quattrocento Sans" pitchFamily="34" charset="-122"/>
                <a:cs typeface="Quattrocento Sans" pitchFamily="34" charset="-120"/>
              </a:rPr>
              <a:t>2</a:t>
            </a:r>
            <a:endParaRPr lang="en-US" sz="1600" dirty="0"/>
          </a:p>
        </p:txBody>
      </p:sp>
      <p:sp>
        <p:nvSpPr>
          <p:cNvPr id="78" name="Text 76"/>
          <p:cNvSpPr/>
          <p:nvPr/>
        </p:nvSpPr>
        <p:spPr>
          <a:xfrm>
            <a:off x="9055100" y="7035800"/>
            <a:ext cx="45466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AI Analysis</a:t>
            </a:r>
            <a:endParaRPr lang="en-US" sz="1600" dirty="0"/>
          </a:p>
        </p:txBody>
      </p:sp>
      <p:sp>
        <p:nvSpPr>
          <p:cNvPr id="79" name="Text 77"/>
          <p:cNvSpPr/>
          <p:nvPr/>
        </p:nvSpPr>
        <p:spPr>
          <a:xfrm>
            <a:off x="9055100" y="7340600"/>
            <a:ext cx="45339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Computer vision and NLP for authentication, valuation, classification</a:t>
            </a:r>
            <a:endParaRPr lang="en-US" sz="1600" dirty="0"/>
          </a:p>
        </p:txBody>
      </p:sp>
      <p:sp>
        <p:nvSpPr>
          <p:cNvPr id="80" name="Shape 78"/>
          <p:cNvSpPr/>
          <p:nvPr/>
        </p:nvSpPr>
        <p:spPr>
          <a:xfrm>
            <a:off x="8496300" y="7645400"/>
            <a:ext cx="406400" cy="406400"/>
          </a:xfrm>
          <a:custGeom>
            <a:avLst/>
            <a:gdLst/>
            <a:ahLst/>
            <a:cxnLst/>
            <a:rect l="l" t="t" r="r" b="b"/>
            <a:pathLst>
              <a:path w="406400" h="406400">
                <a:moveTo>
                  <a:pt x="203200" y="0"/>
                </a:moveTo>
                <a:lnTo>
                  <a:pt x="203200" y="0"/>
                </a:lnTo>
                <a:cubicBezTo>
                  <a:pt x="315349" y="0"/>
                  <a:pt x="406400" y="91051"/>
                  <a:pt x="406400" y="203200"/>
                </a:cubicBezTo>
                <a:lnTo>
                  <a:pt x="406400" y="203200"/>
                </a:lnTo>
                <a:cubicBezTo>
                  <a:pt x="406400" y="315349"/>
                  <a:pt x="315349" y="406400"/>
                  <a:pt x="203200" y="406400"/>
                </a:cubicBezTo>
                <a:lnTo>
                  <a:pt x="203200" y="406400"/>
                </a:lnTo>
                <a:cubicBezTo>
                  <a:pt x="91051" y="406400"/>
                  <a:pt x="0" y="315349"/>
                  <a:pt x="0" y="203200"/>
                </a:cubicBezTo>
                <a:lnTo>
                  <a:pt x="0" y="203200"/>
                </a:lnTo>
                <a:cubicBezTo>
                  <a:pt x="0" y="91051"/>
                  <a:pt x="91051" y="0"/>
                  <a:pt x="203200" y="0"/>
                </a:cubicBezTo>
                <a:close/>
              </a:path>
            </a:pathLst>
          </a:custGeom>
          <a:solidFill>
            <a:srgbClr val="D4AF37">
              <a:alpha val="20000"/>
            </a:srgbClr>
          </a:solidFill>
          <a:ln/>
        </p:spPr>
      </p:sp>
      <p:sp>
        <p:nvSpPr>
          <p:cNvPr id="81" name="Text 79"/>
          <p:cNvSpPr/>
          <p:nvPr/>
        </p:nvSpPr>
        <p:spPr>
          <a:xfrm>
            <a:off x="8651875" y="7721600"/>
            <a:ext cx="177800" cy="254000"/>
          </a:xfrm>
          <a:prstGeom prst="rect">
            <a:avLst/>
          </a:prstGeom>
          <a:noFill/>
          <a:ln/>
        </p:spPr>
        <p:txBody>
          <a:bodyPr wrap="square" lIns="0" tIns="0" rIns="0" bIns="0" rtlCol="0" anchor="ctr"/>
          <a:lstStyle/>
          <a:p>
            <a:pPr>
              <a:lnSpc>
                <a:spcPct val="120000"/>
              </a:lnSpc>
            </a:pPr>
            <a:r>
              <a:rPr lang="en-US" sz="1400" b="1" dirty="0">
                <a:solidFill>
                  <a:srgbClr val="D4AF37"/>
                </a:solidFill>
                <a:latin typeface="Quattrocento Sans" pitchFamily="34" charset="0"/>
                <a:ea typeface="Quattrocento Sans" pitchFamily="34" charset="-122"/>
                <a:cs typeface="Quattrocento Sans" pitchFamily="34" charset="-120"/>
              </a:rPr>
              <a:t>3</a:t>
            </a:r>
            <a:endParaRPr lang="en-US" sz="1600" dirty="0"/>
          </a:p>
        </p:txBody>
      </p:sp>
      <p:sp>
        <p:nvSpPr>
          <p:cNvPr id="82" name="Text 80"/>
          <p:cNvSpPr/>
          <p:nvPr/>
        </p:nvSpPr>
        <p:spPr>
          <a:xfrm>
            <a:off x="9055100" y="7645400"/>
            <a:ext cx="46863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Curator Review</a:t>
            </a:r>
            <a:endParaRPr lang="en-US" sz="1600" dirty="0"/>
          </a:p>
        </p:txBody>
      </p:sp>
      <p:sp>
        <p:nvSpPr>
          <p:cNvPr id="83" name="Text 81"/>
          <p:cNvSpPr/>
          <p:nvPr/>
        </p:nvSpPr>
        <p:spPr>
          <a:xfrm>
            <a:off x="9055100" y="7950200"/>
            <a:ext cx="46736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DAO governance ensuring cultural sensitivity and spiritual authenticity</a:t>
            </a:r>
            <a:endParaRPr lang="en-US" sz="1600" dirty="0"/>
          </a:p>
        </p:txBody>
      </p:sp>
      <p:sp>
        <p:nvSpPr>
          <p:cNvPr id="84" name="Shape 82"/>
          <p:cNvSpPr/>
          <p:nvPr/>
        </p:nvSpPr>
        <p:spPr>
          <a:xfrm>
            <a:off x="8496300" y="8305800"/>
            <a:ext cx="6985000" cy="965200"/>
          </a:xfrm>
          <a:custGeom>
            <a:avLst/>
            <a:gdLst/>
            <a:ahLst/>
            <a:cxnLst/>
            <a:rect l="l" t="t" r="r" b="b"/>
            <a:pathLst>
              <a:path w="6985000" h="965200">
                <a:moveTo>
                  <a:pt x="101597" y="0"/>
                </a:moveTo>
                <a:lnTo>
                  <a:pt x="6883403" y="0"/>
                </a:lnTo>
                <a:cubicBezTo>
                  <a:pt x="6939513" y="0"/>
                  <a:pt x="6985000" y="45487"/>
                  <a:pt x="6985000" y="101597"/>
                </a:cubicBezTo>
                <a:lnTo>
                  <a:pt x="6985000" y="863603"/>
                </a:lnTo>
                <a:cubicBezTo>
                  <a:pt x="6985000" y="919713"/>
                  <a:pt x="6939513" y="965200"/>
                  <a:pt x="6883403" y="965200"/>
                </a:cubicBezTo>
                <a:lnTo>
                  <a:pt x="101597" y="965200"/>
                </a:lnTo>
                <a:cubicBezTo>
                  <a:pt x="45487" y="965200"/>
                  <a:pt x="0" y="919713"/>
                  <a:pt x="0" y="863603"/>
                </a:cubicBezTo>
                <a:lnTo>
                  <a:pt x="0" y="101597"/>
                </a:lnTo>
                <a:cubicBezTo>
                  <a:pt x="0" y="45487"/>
                  <a:pt x="45487" y="0"/>
                  <a:pt x="101597" y="0"/>
                </a:cubicBezTo>
                <a:close/>
              </a:path>
            </a:pathLst>
          </a:custGeom>
          <a:solidFill>
            <a:srgbClr val="0F0F1A"/>
          </a:solidFill>
          <a:ln/>
        </p:spPr>
      </p:sp>
      <p:sp>
        <p:nvSpPr>
          <p:cNvPr id="85" name="Text 83"/>
          <p:cNvSpPr/>
          <p:nvPr/>
        </p:nvSpPr>
        <p:spPr>
          <a:xfrm>
            <a:off x="8648700" y="8458200"/>
            <a:ext cx="67691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Asset Classification Dimensions</a:t>
            </a:r>
            <a:endParaRPr lang="en-US" sz="1600" dirty="0"/>
          </a:p>
        </p:txBody>
      </p:sp>
      <p:sp>
        <p:nvSpPr>
          <p:cNvPr id="86" name="Shape 84"/>
          <p:cNvSpPr/>
          <p:nvPr/>
        </p:nvSpPr>
        <p:spPr>
          <a:xfrm>
            <a:off x="8648700" y="8813800"/>
            <a:ext cx="1409700" cy="304800"/>
          </a:xfrm>
          <a:custGeom>
            <a:avLst/>
            <a:gdLst/>
            <a:ahLst/>
            <a:cxnLst/>
            <a:rect l="l" t="t" r="r" b="b"/>
            <a:pathLst>
              <a:path w="1409700" h="304800">
                <a:moveTo>
                  <a:pt x="50801" y="0"/>
                </a:moveTo>
                <a:lnTo>
                  <a:pt x="1358899" y="0"/>
                </a:lnTo>
                <a:cubicBezTo>
                  <a:pt x="1386956" y="0"/>
                  <a:pt x="1409700" y="22744"/>
                  <a:pt x="1409700" y="50801"/>
                </a:cubicBezTo>
                <a:lnTo>
                  <a:pt x="1409700" y="253999"/>
                </a:lnTo>
                <a:cubicBezTo>
                  <a:pt x="1409700" y="282056"/>
                  <a:pt x="1386956" y="304800"/>
                  <a:pt x="1358899" y="304800"/>
                </a:cubicBezTo>
                <a:lnTo>
                  <a:pt x="50801" y="304800"/>
                </a:lnTo>
                <a:cubicBezTo>
                  <a:pt x="22744" y="304800"/>
                  <a:pt x="0" y="282056"/>
                  <a:pt x="0" y="253999"/>
                </a:cubicBezTo>
                <a:lnTo>
                  <a:pt x="0" y="50801"/>
                </a:lnTo>
                <a:cubicBezTo>
                  <a:pt x="0" y="22763"/>
                  <a:pt x="22763" y="0"/>
                  <a:pt x="50801" y="0"/>
                </a:cubicBezTo>
                <a:close/>
              </a:path>
            </a:pathLst>
          </a:custGeom>
          <a:solidFill>
            <a:srgbClr val="4A3F8C">
              <a:alpha val="30196"/>
            </a:srgbClr>
          </a:solidFill>
          <a:ln/>
        </p:spPr>
      </p:sp>
      <p:sp>
        <p:nvSpPr>
          <p:cNvPr id="87" name="Text 85"/>
          <p:cNvSpPr/>
          <p:nvPr/>
        </p:nvSpPr>
        <p:spPr>
          <a:xfrm>
            <a:off x="8648700" y="8813800"/>
            <a:ext cx="1485900" cy="304800"/>
          </a:xfrm>
          <a:prstGeom prst="rect">
            <a:avLst/>
          </a:prstGeom>
          <a:noFill/>
          <a:ln/>
        </p:spPr>
        <p:txBody>
          <a:bodyPr wrap="square" lIns="101600" tIns="50800" rIns="101600" bIns="50800" rtlCol="0" anchor="ctr"/>
          <a:lstStyle/>
          <a:p>
            <a:pPr>
              <a:lnSpc>
                <a:spcPct val="110000"/>
              </a:lnSpc>
            </a:pPr>
            <a:r>
              <a:rPr lang="en-US" sz="1200" dirty="0">
                <a:solidFill>
                  <a:srgbClr val="F5F5F5">
                    <a:alpha val="80000"/>
                  </a:srgbClr>
                </a:solidFill>
                <a:latin typeface="Quattrocento Sans" pitchFamily="34" charset="0"/>
                <a:ea typeface="Quattrocento Sans" pitchFamily="34" charset="-122"/>
                <a:cs typeface="Quattrocento Sans" pitchFamily="34" charset="-120"/>
              </a:rPr>
              <a:t>Religious Tradition</a:t>
            </a:r>
            <a:endParaRPr lang="en-US" sz="1600" dirty="0"/>
          </a:p>
        </p:txBody>
      </p:sp>
      <p:sp>
        <p:nvSpPr>
          <p:cNvPr id="88" name="Shape 86"/>
          <p:cNvSpPr/>
          <p:nvPr/>
        </p:nvSpPr>
        <p:spPr>
          <a:xfrm>
            <a:off x="10162845" y="8813800"/>
            <a:ext cx="1346200" cy="304800"/>
          </a:xfrm>
          <a:custGeom>
            <a:avLst/>
            <a:gdLst/>
            <a:ahLst/>
            <a:cxnLst/>
            <a:rect l="l" t="t" r="r" b="b"/>
            <a:pathLst>
              <a:path w="1346200" h="304800">
                <a:moveTo>
                  <a:pt x="50801" y="0"/>
                </a:moveTo>
                <a:lnTo>
                  <a:pt x="1295399" y="0"/>
                </a:lnTo>
                <a:cubicBezTo>
                  <a:pt x="1323456" y="0"/>
                  <a:pt x="1346200" y="22744"/>
                  <a:pt x="1346200" y="50801"/>
                </a:cubicBezTo>
                <a:lnTo>
                  <a:pt x="1346200" y="253999"/>
                </a:lnTo>
                <a:cubicBezTo>
                  <a:pt x="1346200" y="282056"/>
                  <a:pt x="1323456" y="304800"/>
                  <a:pt x="1295399" y="304800"/>
                </a:cubicBezTo>
                <a:lnTo>
                  <a:pt x="50801" y="304800"/>
                </a:lnTo>
                <a:cubicBezTo>
                  <a:pt x="22744" y="304800"/>
                  <a:pt x="0" y="282056"/>
                  <a:pt x="0" y="253999"/>
                </a:cubicBezTo>
                <a:lnTo>
                  <a:pt x="0" y="50801"/>
                </a:lnTo>
                <a:cubicBezTo>
                  <a:pt x="0" y="22763"/>
                  <a:pt x="22763" y="0"/>
                  <a:pt x="50801" y="0"/>
                </a:cubicBezTo>
                <a:close/>
              </a:path>
            </a:pathLst>
          </a:custGeom>
          <a:solidFill>
            <a:srgbClr val="4A3F8C">
              <a:alpha val="30196"/>
            </a:srgbClr>
          </a:solidFill>
          <a:ln/>
        </p:spPr>
      </p:sp>
      <p:sp>
        <p:nvSpPr>
          <p:cNvPr id="89" name="Text 87"/>
          <p:cNvSpPr/>
          <p:nvPr/>
        </p:nvSpPr>
        <p:spPr>
          <a:xfrm>
            <a:off x="10162845" y="8813800"/>
            <a:ext cx="1422400" cy="304800"/>
          </a:xfrm>
          <a:prstGeom prst="rect">
            <a:avLst/>
          </a:prstGeom>
          <a:noFill/>
          <a:ln/>
        </p:spPr>
        <p:txBody>
          <a:bodyPr wrap="square" lIns="101600" tIns="50800" rIns="101600" bIns="50800" rtlCol="0" anchor="ctr"/>
          <a:lstStyle/>
          <a:p>
            <a:pPr>
              <a:lnSpc>
                <a:spcPct val="110000"/>
              </a:lnSpc>
            </a:pPr>
            <a:r>
              <a:rPr lang="en-US" sz="1200" dirty="0">
                <a:solidFill>
                  <a:srgbClr val="F5F5F5">
                    <a:alpha val="80000"/>
                  </a:srgbClr>
                </a:solidFill>
                <a:latin typeface="Quattrocento Sans" pitchFamily="34" charset="0"/>
                <a:ea typeface="Quattrocento Sans" pitchFamily="34" charset="-122"/>
                <a:cs typeface="Quattrocento Sans" pitchFamily="34" charset="-120"/>
              </a:rPr>
              <a:t>Sacredness Level</a:t>
            </a:r>
            <a:endParaRPr lang="en-US" sz="1600" dirty="0"/>
          </a:p>
        </p:txBody>
      </p:sp>
      <p:sp>
        <p:nvSpPr>
          <p:cNvPr id="90" name="Shape 88"/>
          <p:cNvSpPr/>
          <p:nvPr/>
        </p:nvSpPr>
        <p:spPr>
          <a:xfrm>
            <a:off x="11605485" y="8813800"/>
            <a:ext cx="1536700" cy="304800"/>
          </a:xfrm>
          <a:custGeom>
            <a:avLst/>
            <a:gdLst/>
            <a:ahLst/>
            <a:cxnLst/>
            <a:rect l="l" t="t" r="r" b="b"/>
            <a:pathLst>
              <a:path w="1536700" h="304800">
                <a:moveTo>
                  <a:pt x="50801" y="0"/>
                </a:moveTo>
                <a:lnTo>
                  <a:pt x="1485899" y="0"/>
                </a:lnTo>
                <a:cubicBezTo>
                  <a:pt x="1513956" y="0"/>
                  <a:pt x="1536700" y="22744"/>
                  <a:pt x="1536700" y="50801"/>
                </a:cubicBezTo>
                <a:lnTo>
                  <a:pt x="1536700" y="253999"/>
                </a:lnTo>
                <a:cubicBezTo>
                  <a:pt x="1536700" y="282056"/>
                  <a:pt x="1513956" y="304800"/>
                  <a:pt x="1485899" y="304800"/>
                </a:cubicBezTo>
                <a:lnTo>
                  <a:pt x="50801" y="304800"/>
                </a:lnTo>
                <a:cubicBezTo>
                  <a:pt x="22744" y="304800"/>
                  <a:pt x="0" y="282056"/>
                  <a:pt x="0" y="253999"/>
                </a:cubicBezTo>
                <a:lnTo>
                  <a:pt x="0" y="50801"/>
                </a:lnTo>
                <a:cubicBezTo>
                  <a:pt x="0" y="22763"/>
                  <a:pt x="22763" y="0"/>
                  <a:pt x="50801" y="0"/>
                </a:cubicBezTo>
                <a:close/>
              </a:path>
            </a:pathLst>
          </a:custGeom>
          <a:solidFill>
            <a:srgbClr val="4A3F8C">
              <a:alpha val="30196"/>
            </a:srgbClr>
          </a:solidFill>
          <a:ln/>
        </p:spPr>
      </p:sp>
      <p:sp>
        <p:nvSpPr>
          <p:cNvPr id="91" name="Text 89"/>
          <p:cNvSpPr/>
          <p:nvPr/>
        </p:nvSpPr>
        <p:spPr>
          <a:xfrm>
            <a:off x="11605485" y="8813800"/>
            <a:ext cx="1612900" cy="304800"/>
          </a:xfrm>
          <a:prstGeom prst="rect">
            <a:avLst/>
          </a:prstGeom>
          <a:noFill/>
          <a:ln/>
        </p:spPr>
        <p:txBody>
          <a:bodyPr wrap="square" lIns="101600" tIns="50800" rIns="101600" bIns="50800" rtlCol="0" anchor="ctr"/>
          <a:lstStyle/>
          <a:p>
            <a:pPr>
              <a:lnSpc>
                <a:spcPct val="110000"/>
              </a:lnSpc>
            </a:pPr>
            <a:r>
              <a:rPr lang="en-US" sz="1200" dirty="0">
                <a:solidFill>
                  <a:srgbClr val="F5F5F5">
                    <a:alpha val="80000"/>
                  </a:srgbClr>
                </a:solidFill>
                <a:latin typeface="Quattrocento Sans" pitchFamily="34" charset="0"/>
                <a:ea typeface="Quattrocento Sans" pitchFamily="34" charset="-122"/>
                <a:cs typeface="Quattrocento Sans" pitchFamily="34" charset="-120"/>
              </a:rPr>
              <a:t>Temporal Sensitivity</a:t>
            </a:r>
            <a:endParaRPr lang="en-US" sz="1600" dirty="0"/>
          </a:p>
        </p:txBody>
      </p:sp>
      <p:sp>
        <p:nvSpPr>
          <p:cNvPr id="92" name="Shape 90"/>
          <p:cNvSpPr/>
          <p:nvPr/>
        </p:nvSpPr>
        <p:spPr>
          <a:xfrm>
            <a:off x="13248548" y="8813800"/>
            <a:ext cx="1409700" cy="304800"/>
          </a:xfrm>
          <a:custGeom>
            <a:avLst/>
            <a:gdLst/>
            <a:ahLst/>
            <a:cxnLst/>
            <a:rect l="l" t="t" r="r" b="b"/>
            <a:pathLst>
              <a:path w="1409700" h="304800">
                <a:moveTo>
                  <a:pt x="50801" y="0"/>
                </a:moveTo>
                <a:lnTo>
                  <a:pt x="1358899" y="0"/>
                </a:lnTo>
                <a:cubicBezTo>
                  <a:pt x="1386956" y="0"/>
                  <a:pt x="1409700" y="22744"/>
                  <a:pt x="1409700" y="50801"/>
                </a:cubicBezTo>
                <a:lnTo>
                  <a:pt x="1409700" y="253999"/>
                </a:lnTo>
                <a:cubicBezTo>
                  <a:pt x="1409700" y="282056"/>
                  <a:pt x="1386956" y="304800"/>
                  <a:pt x="1358899" y="304800"/>
                </a:cubicBezTo>
                <a:lnTo>
                  <a:pt x="50801" y="304800"/>
                </a:lnTo>
                <a:cubicBezTo>
                  <a:pt x="22744" y="304800"/>
                  <a:pt x="0" y="282056"/>
                  <a:pt x="0" y="253999"/>
                </a:cubicBezTo>
                <a:lnTo>
                  <a:pt x="0" y="50801"/>
                </a:lnTo>
                <a:cubicBezTo>
                  <a:pt x="0" y="22763"/>
                  <a:pt x="22763" y="0"/>
                  <a:pt x="50801" y="0"/>
                </a:cubicBezTo>
                <a:close/>
              </a:path>
            </a:pathLst>
          </a:custGeom>
          <a:solidFill>
            <a:srgbClr val="4A3F8C">
              <a:alpha val="30196"/>
            </a:srgbClr>
          </a:solidFill>
          <a:ln/>
        </p:spPr>
      </p:sp>
      <p:sp>
        <p:nvSpPr>
          <p:cNvPr id="93" name="Text 91"/>
          <p:cNvSpPr/>
          <p:nvPr/>
        </p:nvSpPr>
        <p:spPr>
          <a:xfrm>
            <a:off x="13248548" y="8813800"/>
            <a:ext cx="1485900" cy="304800"/>
          </a:xfrm>
          <a:prstGeom prst="rect">
            <a:avLst/>
          </a:prstGeom>
          <a:noFill/>
          <a:ln/>
        </p:spPr>
        <p:txBody>
          <a:bodyPr wrap="square" lIns="101600" tIns="50800" rIns="101600" bIns="50800" rtlCol="0" anchor="ctr"/>
          <a:lstStyle/>
          <a:p>
            <a:pPr>
              <a:lnSpc>
                <a:spcPct val="110000"/>
              </a:lnSpc>
            </a:pPr>
            <a:r>
              <a:rPr lang="en-US" sz="1200" dirty="0">
                <a:solidFill>
                  <a:srgbClr val="F5F5F5">
                    <a:alpha val="80000"/>
                  </a:srgbClr>
                </a:solidFill>
                <a:latin typeface="Quattrocento Sans" pitchFamily="34" charset="0"/>
                <a:ea typeface="Quattrocento Sans" pitchFamily="34" charset="-122"/>
                <a:cs typeface="Quattrocento Sans" pitchFamily="34" charset="-120"/>
              </a:rPr>
              <a:t>Relational Context</a:t>
            </a:r>
            <a:endParaRPr lang="en-US" sz="1600" dirty="0"/>
          </a:p>
        </p:txBody>
      </p:sp>
    </p:spTree>
  </p:cSld>
  <p:clrMapOvr>
    <a:masterClrMapping/>
  </p:clrMapOvr>
  <p:transition>
    <p:fade/>
    <p:spd val="med"/>
  </p:transition>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F0F1A"/>
        </a:solidFill>
      </p:bgPr>
    </p:bg>
    <p:spTree>
      <p:nvGrpSpPr>
        <p:cNvPr id="1" name=""/>
        <p:cNvGrpSpPr/>
        <p:nvPr/>
      </p:nvGrpSpPr>
      <p:grpSpPr>
        <a:xfrm>
          <a:off x="0" y="0"/>
          <a:ext cx="0" cy="0"/>
          <a:chOff x="0" y="0"/>
          <a:chExt cx="0" cy="0"/>
        </a:xfrm>
      </p:grpSpPr>
      <p:sp>
        <p:nvSpPr>
          <p:cNvPr id="2" name="Text 0"/>
          <p:cNvSpPr/>
          <p:nvPr/>
        </p:nvSpPr>
        <p:spPr>
          <a:xfrm>
            <a:off x="508000" y="508000"/>
            <a:ext cx="15328900" cy="254000"/>
          </a:xfrm>
          <a:prstGeom prst="rect">
            <a:avLst/>
          </a:prstGeom>
          <a:noFill/>
          <a:ln/>
        </p:spPr>
        <p:txBody>
          <a:bodyPr wrap="square" lIns="0" tIns="0" rIns="0" bIns="0" rtlCol="0" anchor="ctr"/>
          <a:lstStyle/>
          <a:p>
            <a:pPr>
              <a:lnSpc>
                <a:spcPct val="120000"/>
              </a:lnSpc>
            </a:pPr>
            <a:r>
              <a:rPr lang="en-US" sz="1400" b="1" spc="140" kern="0" dirty="0">
                <a:solidFill>
                  <a:srgbClr val="D4AF37"/>
                </a:solidFill>
                <a:latin typeface="Liter" pitchFamily="34" charset="0"/>
                <a:ea typeface="Liter" pitchFamily="34" charset="-122"/>
                <a:cs typeface="Liter" pitchFamily="34" charset="-120"/>
              </a:rPr>
              <a:t>TOKENOMICS</a:t>
            </a:r>
            <a:endParaRPr lang="en-US" sz="1600" dirty="0"/>
          </a:p>
        </p:txBody>
      </p:sp>
      <p:sp>
        <p:nvSpPr>
          <p:cNvPr id="3" name="Text 1"/>
          <p:cNvSpPr/>
          <p:nvPr/>
        </p:nvSpPr>
        <p:spPr>
          <a:xfrm>
            <a:off x="508000" y="863600"/>
            <a:ext cx="15468600" cy="571500"/>
          </a:xfrm>
          <a:prstGeom prst="rect">
            <a:avLst/>
          </a:prstGeom>
          <a:noFill/>
          <a:ln/>
        </p:spPr>
        <p:txBody>
          <a:bodyPr wrap="square" lIns="0" tIns="0" rIns="0" bIns="0" rtlCol="0" anchor="ctr"/>
          <a:lstStyle/>
          <a:p>
            <a:pPr>
              <a:lnSpc>
                <a:spcPct val="100000"/>
              </a:lnSpc>
            </a:pPr>
            <a:r>
              <a:rPr lang="en-US" sz="3600" b="1" dirty="0">
                <a:solidFill>
                  <a:srgbClr val="F5F5F5"/>
                </a:solidFill>
                <a:latin typeface="Oranienbaum" pitchFamily="34" charset="0"/>
                <a:ea typeface="Oranienbaum" pitchFamily="34" charset="-122"/>
                <a:cs typeface="Oranienbaum" pitchFamily="34" charset="-120"/>
              </a:rPr>
              <a:t>Sustainable Token Economic Model</a:t>
            </a:r>
            <a:endParaRPr lang="en-US" sz="1600" dirty="0"/>
          </a:p>
        </p:txBody>
      </p:sp>
      <p:sp>
        <p:nvSpPr>
          <p:cNvPr id="4" name="Shape 2"/>
          <p:cNvSpPr/>
          <p:nvPr/>
        </p:nvSpPr>
        <p:spPr>
          <a:xfrm>
            <a:off x="514350" y="1644650"/>
            <a:ext cx="3683000" cy="1435100"/>
          </a:xfrm>
          <a:custGeom>
            <a:avLst/>
            <a:gdLst/>
            <a:ahLst/>
            <a:cxnLst/>
            <a:rect l="l" t="t" r="r" b="b"/>
            <a:pathLst>
              <a:path w="3683000" h="1435100">
                <a:moveTo>
                  <a:pt x="152393" y="0"/>
                </a:moveTo>
                <a:lnTo>
                  <a:pt x="3530607" y="0"/>
                </a:lnTo>
                <a:cubicBezTo>
                  <a:pt x="3614771" y="0"/>
                  <a:pt x="3683000" y="68229"/>
                  <a:pt x="3683000" y="152393"/>
                </a:cubicBezTo>
                <a:lnTo>
                  <a:pt x="3683000" y="1282707"/>
                </a:lnTo>
                <a:cubicBezTo>
                  <a:pt x="3683000" y="1366871"/>
                  <a:pt x="3614771" y="1435100"/>
                  <a:pt x="3530607" y="1435100"/>
                </a:cubicBezTo>
                <a:lnTo>
                  <a:pt x="152393" y="1435100"/>
                </a:lnTo>
                <a:cubicBezTo>
                  <a:pt x="68285" y="1435100"/>
                  <a:pt x="0" y="1366815"/>
                  <a:pt x="0" y="1282707"/>
                </a:cubicBezTo>
                <a:lnTo>
                  <a:pt x="0" y="152393"/>
                </a:lnTo>
                <a:cubicBezTo>
                  <a:pt x="0" y="68285"/>
                  <a:pt x="68285" y="0"/>
                  <a:pt x="152393" y="0"/>
                </a:cubicBezTo>
                <a:close/>
              </a:path>
            </a:pathLst>
          </a:custGeom>
          <a:gradFill rotWithShape="1" flip="none">
            <a:gsLst>
              <a:gs pos="0">
                <a:srgbClr val="1A1A2E"/>
              </a:gs>
              <a:gs pos="100000">
                <a:srgbClr val="4A3F8C">
                  <a:alpha val="20000"/>
                </a:srgbClr>
              </a:gs>
            </a:gsLst>
            <a:lin ang="2700000" scaled="1"/>
          </a:gradFill>
          <a:ln w="12700">
            <a:solidFill>
              <a:srgbClr val="D4AF37">
                <a:alpha val="30196"/>
              </a:srgbClr>
            </a:solidFill>
            <a:prstDash val="solid"/>
          </a:ln>
        </p:spPr>
      </p:sp>
      <p:sp>
        <p:nvSpPr>
          <p:cNvPr id="5" name="Text 3"/>
          <p:cNvSpPr/>
          <p:nvPr/>
        </p:nvSpPr>
        <p:spPr>
          <a:xfrm>
            <a:off x="679450" y="1854200"/>
            <a:ext cx="3352800" cy="254000"/>
          </a:xfrm>
          <a:prstGeom prst="rect">
            <a:avLst/>
          </a:prstGeom>
          <a:noFill/>
          <a:ln/>
        </p:spPr>
        <p:txBody>
          <a:bodyPr wrap="square" lIns="0" tIns="0" rIns="0" bIns="0" rtlCol="0" anchor="ctr"/>
          <a:lstStyle/>
          <a:p>
            <a:pPr algn="ct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Total Supply</a:t>
            </a:r>
            <a:endParaRPr lang="en-US" sz="1600" dirty="0"/>
          </a:p>
        </p:txBody>
      </p:sp>
      <p:sp>
        <p:nvSpPr>
          <p:cNvPr id="6" name="Text 4"/>
          <p:cNvSpPr/>
          <p:nvPr/>
        </p:nvSpPr>
        <p:spPr>
          <a:xfrm>
            <a:off x="628650" y="2159000"/>
            <a:ext cx="3454400" cy="457200"/>
          </a:xfrm>
          <a:prstGeom prst="rect">
            <a:avLst/>
          </a:prstGeom>
          <a:noFill/>
          <a:ln/>
        </p:spPr>
        <p:txBody>
          <a:bodyPr wrap="square" lIns="0" tIns="0" rIns="0" bIns="0" rtlCol="0" anchor="ctr"/>
          <a:lstStyle/>
          <a:p>
            <a:pPr algn="ctr">
              <a:lnSpc>
                <a:spcPct val="100000"/>
              </a:lnSpc>
            </a:pPr>
            <a:r>
              <a:rPr lang="en-US" sz="3000" b="1" dirty="0">
                <a:solidFill>
                  <a:srgbClr val="D4AF37"/>
                </a:solidFill>
                <a:latin typeface="Oranienbaum" pitchFamily="34" charset="0"/>
                <a:ea typeface="Oranienbaum" pitchFamily="34" charset="-122"/>
                <a:cs typeface="Oranienbaum" pitchFamily="34" charset="-120"/>
              </a:rPr>
              <a:t>99.9B</a:t>
            </a:r>
            <a:endParaRPr lang="en-US" sz="1600" dirty="0"/>
          </a:p>
        </p:txBody>
      </p:sp>
      <p:sp>
        <p:nvSpPr>
          <p:cNvPr id="7" name="Text 5"/>
          <p:cNvSpPr/>
          <p:nvPr/>
        </p:nvSpPr>
        <p:spPr>
          <a:xfrm>
            <a:off x="685800" y="2667000"/>
            <a:ext cx="3340100" cy="203200"/>
          </a:xfrm>
          <a:prstGeom prst="rect">
            <a:avLst/>
          </a:prstGeom>
          <a:noFill/>
          <a:ln/>
        </p:spPr>
        <p:txBody>
          <a:bodyPr wrap="square" lIns="0" tIns="0" rIns="0" bIns="0" rtlCol="0" anchor="ctr"/>
          <a:lstStyle/>
          <a:p>
            <a:pPr algn="ct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AMONEY Tokens</a:t>
            </a:r>
            <a:endParaRPr lang="en-US" sz="1600" dirty="0"/>
          </a:p>
        </p:txBody>
      </p:sp>
      <p:sp>
        <p:nvSpPr>
          <p:cNvPr id="8" name="Shape 6"/>
          <p:cNvSpPr/>
          <p:nvPr/>
        </p:nvSpPr>
        <p:spPr>
          <a:xfrm>
            <a:off x="4362450" y="1644650"/>
            <a:ext cx="3683000" cy="1435100"/>
          </a:xfrm>
          <a:custGeom>
            <a:avLst/>
            <a:gdLst/>
            <a:ahLst/>
            <a:cxnLst/>
            <a:rect l="l" t="t" r="r" b="b"/>
            <a:pathLst>
              <a:path w="3683000" h="1435100">
                <a:moveTo>
                  <a:pt x="152393" y="0"/>
                </a:moveTo>
                <a:lnTo>
                  <a:pt x="3530607" y="0"/>
                </a:lnTo>
                <a:cubicBezTo>
                  <a:pt x="3614771" y="0"/>
                  <a:pt x="3683000" y="68229"/>
                  <a:pt x="3683000" y="152393"/>
                </a:cubicBezTo>
                <a:lnTo>
                  <a:pt x="3683000" y="1282707"/>
                </a:lnTo>
                <a:cubicBezTo>
                  <a:pt x="3683000" y="1366871"/>
                  <a:pt x="3614771" y="1435100"/>
                  <a:pt x="3530607" y="1435100"/>
                </a:cubicBezTo>
                <a:lnTo>
                  <a:pt x="152393" y="1435100"/>
                </a:lnTo>
                <a:cubicBezTo>
                  <a:pt x="68285" y="1435100"/>
                  <a:pt x="0" y="1366815"/>
                  <a:pt x="0" y="1282707"/>
                </a:cubicBezTo>
                <a:lnTo>
                  <a:pt x="0" y="152393"/>
                </a:lnTo>
                <a:cubicBezTo>
                  <a:pt x="0" y="68285"/>
                  <a:pt x="68285" y="0"/>
                  <a:pt x="152393" y="0"/>
                </a:cubicBezTo>
                <a:close/>
              </a:path>
            </a:pathLst>
          </a:custGeom>
          <a:gradFill rotWithShape="1" flip="none">
            <a:gsLst>
              <a:gs pos="0">
                <a:srgbClr val="1A1A2E"/>
              </a:gs>
              <a:gs pos="100000">
                <a:srgbClr val="4A3F8C">
                  <a:alpha val="20000"/>
                </a:srgbClr>
              </a:gs>
            </a:gsLst>
            <a:lin ang="2700000" scaled="1"/>
          </a:gradFill>
          <a:ln w="12700">
            <a:solidFill>
              <a:srgbClr val="4A3F8C">
                <a:alpha val="30196"/>
              </a:srgbClr>
            </a:solidFill>
            <a:prstDash val="solid"/>
          </a:ln>
        </p:spPr>
      </p:sp>
      <p:sp>
        <p:nvSpPr>
          <p:cNvPr id="9" name="Text 7"/>
          <p:cNvSpPr/>
          <p:nvPr/>
        </p:nvSpPr>
        <p:spPr>
          <a:xfrm>
            <a:off x="4527550" y="1854200"/>
            <a:ext cx="3352800" cy="254000"/>
          </a:xfrm>
          <a:prstGeom prst="rect">
            <a:avLst/>
          </a:prstGeom>
          <a:noFill/>
          <a:ln/>
        </p:spPr>
        <p:txBody>
          <a:bodyPr wrap="square" lIns="0" tIns="0" rIns="0" bIns="0" rtlCol="0" anchor="ctr"/>
          <a:lstStyle/>
          <a:p>
            <a:pPr algn="ct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Token Standard</a:t>
            </a:r>
            <a:endParaRPr lang="en-US" sz="1600" dirty="0"/>
          </a:p>
        </p:txBody>
      </p:sp>
      <p:sp>
        <p:nvSpPr>
          <p:cNvPr id="10" name="Text 8"/>
          <p:cNvSpPr/>
          <p:nvPr/>
        </p:nvSpPr>
        <p:spPr>
          <a:xfrm>
            <a:off x="4476750" y="2159000"/>
            <a:ext cx="3454400" cy="457200"/>
          </a:xfrm>
          <a:prstGeom prst="rect">
            <a:avLst/>
          </a:prstGeom>
          <a:noFill/>
          <a:ln/>
        </p:spPr>
        <p:txBody>
          <a:bodyPr wrap="square" lIns="0" tIns="0" rIns="0" bIns="0" rtlCol="0" anchor="ctr"/>
          <a:lstStyle/>
          <a:p>
            <a:pPr algn="ctr">
              <a:lnSpc>
                <a:spcPct val="100000"/>
              </a:lnSpc>
            </a:pPr>
            <a:r>
              <a:rPr lang="en-US" sz="3000" b="1" dirty="0">
                <a:solidFill>
                  <a:srgbClr val="4A3F8C"/>
                </a:solidFill>
                <a:latin typeface="Oranienbaum" pitchFamily="34" charset="0"/>
                <a:ea typeface="Oranienbaum" pitchFamily="34" charset="-122"/>
                <a:cs typeface="Oranienbaum" pitchFamily="34" charset="-120"/>
              </a:rPr>
              <a:t>ERC-20</a:t>
            </a:r>
            <a:endParaRPr lang="en-US" sz="1600" dirty="0"/>
          </a:p>
        </p:txBody>
      </p:sp>
      <p:sp>
        <p:nvSpPr>
          <p:cNvPr id="11" name="Text 9"/>
          <p:cNvSpPr/>
          <p:nvPr/>
        </p:nvSpPr>
        <p:spPr>
          <a:xfrm>
            <a:off x="4533900" y="2667000"/>
            <a:ext cx="3340100" cy="203200"/>
          </a:xfrm>
          <a:prstGeom prst="rect">
            <a:avLst/>
          </a:prstGeom>
          <a:noFill/>
          <a:ln/>
        </p:spPr>
        <p:txBody>
          <a:bodyPr wrap="square" lIns="0" tIns="0" rIns="0" bIns="0" rtlCol="0" anchor="ctr"/>
          <a:lstStyle/>
          <a:p>
            <a:pPr algn="ct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Ethereum Compatible</a:t>
            </a:r>
            <a:endParaRPr lang="en-US" sz="1600" dirty="0"/>
          </a:p>
        </p:txBody>
      </p:sp>
      <p:sp>
        <p:nvSpPr>
          <p:cNvPr id="12" name="Shape 10"/>
          <p:cNvSpPr/>
          <p:nvPr/>
        </p:nvSpPr>
        <p:spPr>
          <a:xfrm>
            <a:off x="8210550" y="1644650"/>
            <a:ext cx="3683000" cy="1435100"/>
          </a:xfrm>
          <a:custGeom>
            <a:avLst/>
            <a:gdLst/>
            <a:ahLst/>
            <a:cxnLst/>
            <a:rect l="l" t="t" r="r" b="b"/>
            <a:pathLst>
              <a:path w="3683000" h="1435100">
                <a:moveTo>
                  <a:pt x="152393" y="0"/>
                </a:moveTo>
                <a:lnTo>
                  <a:pt x="3530607" y="0"/>
                </a:lnTo>
                <a:cubicBezTo>
                  <a:pt x="3614771" y="0"/>
                  <a:pt x="3683000" y="68229"/>
                  <a:pt x="3683000" y="152393"/>
                </a:cubicBezTo>
                <a:lnTo>
                  <a:pt x="3683000" y="1282707"/>
                </a:lnTo>
                <a:cubicBezTo>
                  <a:pt x="3683000" y="1366871"/>
                  <a:pt x="3614771" y="1435100"/>
                  <a:pt x="3530607" y="1435100"/>
                </a:cubicBezTo>
                <a:lnTo>
                  <a:pt x="152393" y="1435100"/>
                </a:lnTo>
                <a:cubicBezTo>
                  <a:pt x="68285" y="1435100"/>
                  <a:pt x="0" y="1366815"/>
                  <a:pt x="0" y="1282707"/>
                </a:cubicBezTo>
                <a:lnTo>
                  <a:pt x="0" y="152393"/>
                </a:lnTo>
                <a:cubicBezTo>
                  <a:pt x="0" y="68285"/>
                  <a:pt x="68285" y="0"/>
                  <a:pt x="152393" y="0"/>
                </a:cubicBezTo>
                <a:close/>
              </a:path>
            </a:pathLst>
          </a:custGeom>
          <a:gradFill rotWithShape="1" flip="none">
            <a:gsLst>
              <a:gs pos="0">
                <a:srgbClr val="1A1A2E"/>
              </a:gs>
              <a:gs pos="100000">
                <a:srgbClr val="4A3F8C">
                  <a:alpha val="20000"/>
                </a:srgbClr>
              </a:gs>
            </a:gsLst>
            <a:lin ang="2700000" scaled="1"/>
          </a:gradFill>
          <a:ln w="12700">
            <a:solidFill>
              <a:srgbClr val="D4AF37">
                <a:alpha val="30196"/>
              </a:srgbClr>
            </a:solidFill>
            <a:prstDash val="solid"/>
          </a:ln>
        </p:spPr>
      </p:sp>
      <p:sp>
        <p:nvSpPr>
          <p:cNvPr id="13" name="Text 11"/>
          <p:cNvSpPr/>
          <p:nvPr/>
        </p:nvSpPr>
        <p:spPr>
          <a:xfrm>
            <a:off x="8375650" y="1854200"/>
            <a:ext cx="3352800" cy="254000"/>
          </a:xfrm>
          <a:prstGeom prst="rect">
            <a:avLst/>
          </a:prstGeom>
          <a:noFill/>
          <a:ln/>
        </p:spPr>
        <p:txBody>
          <a:bodyPr wrap="square" lIns="0" tIns="0" rIns="0" bIns="0" rtlCol="0" anchor="ctr"/>
          <a:lstStyle/>
          <a:p>
            <a:pPr algn="ct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Decimal Places</a:t>
            </a:r>
            <a:endParaRPr lang="en-US" sz="1600" dirty="0"/>
          </a:p>
        </p:txBody>
      </p:sp>
      <p:sp>
        <p:nvSpPr>
          <p:cNvPr id="14" name="Text 12"/>
          <p:cNvSpPr/>
          <p:nvPr/>
        </p:nvSpPr>
        <p:spPr>
          <a:xfrm>
            <a:off x="8324850" y="2159000"/>
            <a:ext cx="3454400" cy="457200"/>
          </a:xfrm>
          <a:prstGeom prst="rect">
            <a:avLst/>
          </a:prstGeom>
          <a:noFill/>
          <a:ln/>
        </p:spPr>
        <p:txBody>
          <a:bodyPr wrap="square" lIns="0" tIns="0" rIns="0" bIns="0" rtlCol="0" anchor="ctr"/>
          <a:lstStyle/>
          <a:p>
            <a:pPr algn="ctr">
              <a:lnSpc>
                <a:spcPct val="100000"/>
              </a:lnSpc>
            </a:pPr>
            <a:r>
              <a:rPr lang="en-US" sz="3000" b="1" dirty="0">
                <a:solidFill>
                  <a:srgbClr val="D4AF37"/>
                </a:solidFill>
                <a:latin typeface="Oranienbaum" pitchFamily="34" charset="0"/>
                <a:ea typeface="Oranienbaum" pitchFamily="34" charset="-122"/>
                <a:cs typeface="Oranienbaum" pitchFamily="34" charset="-120"/>
              </a:rPr>
              <a:t>9</a:t>
            </a:r>
            <a:endParaRPr lang="en-US" sz="1600" dirty="0"/>
          </a:p>
        </p:txBody>
      </p:sp>
      <p:sp>
        <p:nvSpPr>
          <p:cNvPr id="15" name="Text 13"/>
          <p:cNvSpPr/>
          <p:nvPr/>
        </p:nvSpPr>
        <p:spPr>
          <a:xfrm>
            <a:off x="8382000" y="2667000"/>
            <a:ext cx="3340100" cy="203200"/>
          </a:xfrm>
          <a:prstGeom prst="rect">
            <a:avLst/>
          </a:prstGeom>
          <a:noFill/>
          <a:ln/>
        </p:spPr>
        <p:txBody>
          <a:bodyPr wrap="square" lIns="0" tIns="0" rIns="0" bIns="0" rtlCol="0" anchor="ctr"/>
          <a:lstStyle/>
          <a:p>
            <a:pPr algn="ct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Precision</a:t>
            </a:r>
            <a:endParaRPr lang="en-US" sz="1600" dirty="0"/>
          </a:p>
        </p:txBody>
      </p:sp>
      <p:sp>
        <p:nvSpPr>
          <p:cNvPr id="16" name="Shape 14"/>
          <p:cNvSpPr/>
          <p:nvPr/>
        </p:nvSpPr>
        <p:spPr>
          <a:xfrm>
            <a:off x="12058650" y="1644650"/>
            <a:ext cx="3683000" cy="1435100"/>
          </a:xfrm>
          <a:custGeom>
            <a:avLst/>
            <a:gdLst/>
            <a:ahLst/>
            <a:cxnLst/>
            <a:rect l="l" t="t" r="r" b="b"/>
            <a:pathLst>
              <a:path w="3683000" h="1435100">
                <a:moveTo>
                  <a:pt x="152393" y="0"/>
                </a:moveTo>
                <a:lnTo>
                  <a:pt x="3530607" y="0"/>
                </a:lnTo>
                <a:cubicBezTo>
                  <a:pt x="3614771" y="0"/>
                  <a:pt x="3683000" y="68229"/>
                  <a:pt x="3683000" y="152393"/>
                </a:cubicBezTo>
                <a:lnTo>
                  <a:pt x="3683000" y="1282707"/>
                </a:lnTo>
                <a:cubicBezTo>
                  <a:pt x="3683000" y="1366871"/>
                  <a:pt x="3614771" y="1435100"/>
                  <a:pt x="3530607" y="1435100"/>
                </a:cubicBezTo>
                <a:lnTo>
                  <a:pt x="152393" y="1435100"/>
                </a:lnTo>
                <a:cubicBezTo>
                  <a:pt x="68285" y="1435100"/>
                  <a:pt x="0" y="1366815"/>
                  <a:pt x="0" y="1282707"/>
                </a:cubicBezTo>
                <a:lnTo>
                  <a:pt x="0" y="152393"/>
                </a:lnTo>
                <a:cubicBezTo>
                  <a:pt x="0" y="68285"/>
                  <a:pt x="68285" y="0"/>
                  <a:pt x="152393" y="0"/>
                </a:cubicBezTo>
                <a:close/>
              </a:path>
            </a:pathLst>
          </a:custGeom>
          <a:gradFill rotWithShape="1" flip="none">
            <a:gsLst>
              <a:gs pos="0">
                <a:srgbClr val="1A1A2E"/>
              </a:gs>
              <a:gs pos="100000">
                <a:srgbClr val="4A3F8C">
                  <a:alpha val="20000"/>
                </a:srgbClr>
              </a:gs>
            </a:gsLst>
            <a:lin ang="2700000" scaled="1"/>
          </a:gradFill>
          <a:ln w="12700">
            <a:solidFill>
              <a:srgbClr val="4A3F8C">
                <a:alpha val="30196"/>
              </a:srgbClr>
            </a:solidFill>
            <a:prstDash val="solid"/>
          </a:ln>
        </p:spPr>
      </p:sp>
      <p:sp>
        <p:nvSpPr>
          <p:cNvPr id="17" name="Text 15"/>
          <p:cNvSpPr/>
          <p:nvPr/>
        </p:nvSpPr>
        <p:spPr>
          <a:xfrm>
            <a:off x="12223750" y="1854200"/>
            <a:ext cx="3352800" cy="254000"/>
          </a:xfrm>
          <a:prstGeom prst="rect">
            <a:avLst/>
          </a:prstGeom>
          <a:noFill/>
          <a:ln/>
        </p:spPr>
        <p:txBody>
          <a:bodyPr wrap="square" lIns="0" tIns="0" rIns="0" bIns="0" rtlCol="0" anchor="ctr"/>
          <a:lstStyle/>
          <a:p>
            <a:pPr algn="ct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Primary Chains</a:t>
            </a:r>
            <a:endParaRPr lang="en-US" sz="1600" dirty="0"/>
          </a:p>
        </p:txBody>
      </p:sp>
      <p:sp>
        <p:nvSpPr>
          <p:cNvPr id="18" name="Text 16"/>
          <p:cNvSpPr/>
          <p:nvPr/>
        </p:nvSpPr>
        <p:spPr>
          <a:xfrm>
            <a:off x="12204700" y="2159000"/>
            <a:ext cx="3390900" cy="317500"/>
          </a:xfrm>
          <a:prstGeom prst="rect">
            <a:avLst/>
          </a:prstGeom>
          <a:noFill/>
          <a:ln/>
        </p:spPr>
        <p:txBody>
          <a:bodyPr wrap="square" lIns="0" tIns="0" rIns="0" bIns="0" rtlCol="0" anchor="ctr"/>
          <a:lstStyle/>
          <a:p>
            <a:pPr algn="ctr">
              <a:lnSpc>
                <a:spcPct val="100000"/>
              </a:lnSpc>
            </a:pPr>
            <a:r>
              <a:rPr lang="en-US" sz="2000" b="1" dirty="0">
                <a:solidFill>
                  <a:srgbClr val="4A3F8C"/>
                </a:solidFill>
                <a:latin typeface="Oranienbaum" pitchFamily="34" charset="0"/>
                <a:ea typeface="Oranienbaum" pitchFamily="34" charset="-122"/>
                <a:cs typeface="Oranienbaum" pitchFamily="34" charset="-120"/>
              </a:rPr>
              <a:t>ETH • MATIC • SUI</a:t>
            </a:r>
            <a:endParaRPr lang="en-US" sz="1600" dirty="0"/>
          </a:p>
        </p:txBody>
      </p:sp>
      <p:sp>
        <p:nvSpPr>
          <p:cNvPr id="19" name="Text 17"/>
          <p:cNvSpPr/>
          <p:nvPr/>
        </p:nvSpPr>
        <p:spPr>
          <a:xfrm>
            <a:off x="12230100" y="2527300"/>
            <a:ext cx="3340100" cy="203200"/>
          </a:xfrm>
          <a:prstGeom prst="rect">
            <a:avLst/>
          </a:prstGeom>
          <a:noFill/>
          <a:ln/>
        </p:spPr>
        <p:txBody>
          <a:bodyPr wrap="square" lIns="0" tIns="0" rIns="0" bIns="0" rtlCol="0" anchor="ctr"/>
          <a:lstStyle/>
          <a:p>
            <a:pPr algn="ct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Multi-Chain</a:t>
            </a:r>
            <a:endParaRPr lang="en-US" sz="1600" dirty="0"/>
          </a:p>
        </p:txBody>
      </p:sp>
      <p:sp>
        <p:nvSpPr>
          <p:cNvPr id="20" name="Shape 18"/>
          <p:cNvSpPr/>
          <p:nvPr/>
        </p:nvSpPr>
        <p:spPr>
          <a:xfrm>
            <a:off x="514350" y="3295650"/>
            <a:ext cx="7505700" cy="4229100"/>
          </a:xfrm>
          <a:custGeom>
            <a:avLst/>
            <a:gdLst/>
            <a:ahLst/>
            <a:cxnLst/>
            <a:rect l="l" t="t" r="r" b="b"/>
            <a:pathLst>
              <a:path w="7505700" h="4229100">
                <a:moveTo>
                  <a:pt x="152417" y="0"/>
                </a:moveTo>
                <a:lnTo>
                  <a:pt x="7353283" y="0"/>
                </a:lnTo>
                <a:cubicBezTo>
                  <a:pt x="7437461" y="0"/>
                  <a:pt x="7505700" y="68239"/>
                  <a:pt x="7505700" y="152417"/>
                </a:cubicBezTo>
                <a:lnTo>
                  <a:pt x="7505700" y="4076683"/>
                </a:lnTo>
                <a:cubicBezTo>
                  <a:pt x="7505700" y="4160861"/>
                  <a:pt x="7437461" y="4229100"/>
                  <a:pt x="7353283" y="4229100"/>
                </a:cubicBezTo>
                <a:lnTo>
                  <a:pt x="152417" y="4229100"/>
                </a:lnTo>
                <a:cubicBezTo>
                  <a:pt x="68239" y="4229100"/>
                  <a:pt x="0" y="4160861"/>
                  <a:pt x="0" y="4076683"/>
                </a:cubicBezTo>
                <a:lnTo>
                  <a:pt x="0" y="152417"/>
                </a:lnTo>
                <a:cubicBezTo>
                  <a:pt x="0" y="68296"/>
                  <a:pt x="68296" y="0"/>
                  <a:pt x="152417" y="0"/>
                </a:cubicBezTo>
                <a:close/>
              </a:path>
            </a:pathLst>
          </a:custGeom>
          <a:gradFill rotWithShape="1" flip="none">
            <a:gsLst>
              <a:gs pos="0">
                <a:srgbClr val="1A1A2E"/>
              </a:gs>
              <a:gs pos="100000">
                <a:srgbClr val="4A3F8C">
                  <a:alpha val="20000"/>
                </a:srgbClr>
              </a:gs>
            </a:gsLst>
            <a:lin ang="2700000" scaled="1"/>
          </a:gradFill>
          <a:ln w="12700">
            <a:solidFill>
              <a:srgbClr val="D4AF37">
                <a:alpha val="30196"/>
              </a:srgbClr>
            </a:solidFill>
            <a:prstDash val="solid"/>
          </a:ln>
        </p:spPr>
      </p:sp>
      <p:sp>
        <p:nvSpPr>
          <p:cNvPr id="21" name="Shape 19"/>
          <p:cNvSpPr/>
          <p:nvPr/>
        </p:nvSpPr>
        <p:spPr>
          <a:xfrm>
            <a:off x="820738" y="3619500"/>
            <a:ext cx="200025" cy="228600"/>
          </a:xfrm>
          <a:custGeom>
            <a:avLst/>
            <a:gdLst/>
            <a:ahLst/>
            <a:cxnLst/>
            <a:rect l="l" t="t" r="r" b="b"/>
            <a:pathLst>
              <a:path w="200025" h="228600">
                <a:moveTo>
                  <a:pt x="71661" y="-11787"/>
                </a:moveTo>
                <a:cubicBezTo>
                  <a:pt x="75813" y="-15270"/>
                  <a:pt x="81930" y="-15136"/>
                  <a:pt x="85904" y="-11385"/>
                </a:cubicBezTo>
                <a:cubicBezTo>
                  <a:pt x="91395" y="-6206"/>
                  <a:pt x="96307" y="-491"/>
                  <a:pt x="101039" y="5313"/>
                </a:cubicBezTo>
                <a:cubicBezTo>
                  <a:pt x="107067" y="12680"/>
                  <a:pt x="114300" y="22414"/>
                  <a:pt x="121265" y="33977"/>
                </a:cubicBezTo>
                <a:cubicBezTo>
                  <a:pt x="123587" y="30941"/>
                  <a:pt x="125730" y="28262"/>
                  <a:pt x="127605" y="25985"/>
                </a:cubicBezTo>
                <a:cubicBezTo>
                  <a:pt x="128096" y="25405"/>
                  <a:pt x="128588" y="24780"/>
                  <a:pt x="129079" y="24155"/>
                </a:cubicBezTo>
                <a:cubicBezTo>
                  <a:pt x="132606" y="19779"/>
                  <a:pt x="136981" y="14287"/>
                  <a:pt x="142830" y="14287"/>
                </a:cubicBezTo>
                <a:cubicBezTo>
                  <a:pt x="148813" y="14287"/>
                  <a:pt x="153010" y="19601"/>
                  <a:pt x="156582" y="24155"/>
                </a:cubicBezTo>
                <a:cubicBezTo>
                  <a:pt x="157163" y="24914"/>
                  <a:pt x="157743" y="25628"/>
                  <a:pt x="158323" y="26298"/>
                </a:cubicBezTo>
                <a:cubicBezTo>
                  <a:pt x="162922" y="31834"/>
                  <a:pt x="169039" y="39826"/>
                  <a:pt x="175156" y="49694"/>
                </a:cubicBezTo>
                <a:cubicBezTo>
                  <a:pt x="187300" y="69294"/>
                  <a:pt x="199980" y="97200"/>
                  <a:pt x="199980" y="128543"/>
                </a:cubicBezTo>
                <a:cubicBezTo>
                  <a:pt x="199980" y="183773"/>
                  <a:pt x="155198" y="228555"/>
                  <a:pt x="99968" y="228555"/>
                </a:cubicBezTo>
                <a:cubicBezTo>
                  <a:pt x="44738" y="228555"/>
                  <a:pt x="0" y="183818"/>
                  <a:pt x="0" y="128588"/>
                </a:cubicBezTo>
                <a:cubicBezTo>
                  <a:pt x="0" y="87913"/>
                  <a:pt x="18351" y="52685"/>
                  <a:pt x="35942" y="28129"/>
                </a:cubicBezTo>
                <a:cubicBezTo>
                  <a:pt x="44827" y="15761"/>
                  <a:pt x="53667" y="5849"/>
                  <a:pt x="60320" y="-938"/>
                </a:cubicBezTo>
                <a:cubicBezTo>
                  <a:pt x="63981" y="-4688"/>
                  <a:pt x="67687" y="-8394"/>
                  <a:pt x="71705" y="-11743"/>
                </a:cubicBezTo>
                <a:close/>
                <a:moveTo>
                  <a:pt x="100772" y="185738"/>
                </a:moveTo>
                <a:cubicBezTo>
                  <a:pt x="112068" y="185738"/>
                  <a:pt x="122069" y="182612"/>
                  <a:pt x="131490" y="176361"/>
                </a:cubicBezTo>
                <a:cubicBezTo>
                  <a:pt x="150287" y="163235"/>
                  <a:pt x="155332" y="136981"/>
                  <a:pt x="144036" y="116354"/>
                </a:cubicBezTo>
                <a:cubicBezTo>
                  <a:pt x="142027" y="112335"/>
                  <a:pt x="136892" y="112068"/>
                  <a:pt x="133990" y="115461"/>
                </a:cubicBezTo>
                <a:lnTo>
                  <a:pt x="122739" y="128543"/>
                </a:lnTo>
                <a:cubicBezTo>
                  <a:pt x="119792" y="131936"/>
                  <a:pt x="114479" y="131847"/>
                  <a:pt x="111710" y="128320"/>
                </a:cubicBezTo>
                <a:cubicBezTo>
                  <a:pt x="103986" y="118452"/>
                  <a:pt x="89788" y="100459"/>
                  <a:pt x="82555" y="91261"/>
                </a:cubicBezTo>
                <a:cubicBezTo>
                  <a:pt x="80144" y="88181"/>
                  <a:pt x="75768" y="87690"/>
                  <a:pt x="72956" y="90413"/>
                </a:cubicBezTo>
                <a:cubicBezTo>
                  <a:pt x="64785" y="98361"/>
                  <a:pt x="49962" y="115773"/>
                  <a:pt x="49962" y="136981"/>
                </a:cubicBezTo>
                <a:cubicBezTo>
                  <a:pt x="49962" y="167610"/>
                  <a:pt x="72554" y="185738"/>
                  <a:pt x="100727" y="185738"/>
                </a:cubicBezTo>
                <a:close/>
              </a:path>
            </a:pathLst>
          </a:custGeom>
          <a:solidFill>
            <a:srgbClr val="D4AF37"/>
          </a:solidFill>
          <a:ln/>
        </p:spPr>
      </p:sp>
      <p:sp>
        <p:nvSpPr>
          <p:cNvPr id="22" name="Text 20"/>
          <p:cNvSpPr/>
          <p:nvPr/>
        </p:nvSpPr>
        <p:spPr>
          <a:xfrm>
            <a:off x="1066800" y="3556000"/>
            <a:ext cx="6807200" cy="355600"/>
          </a:xfrm>
          <a:prstGeom prst="rect">
            <a:avLst/>
          </a:prstGeom>
          <a:noFill/>
          <a:ln/>
        </p:spPr>
        <p:txBody>
          <a:bodyPr wrap="square" lIns="0" tIns="0" rIns="0" bIns="0" rtlCol="0" anchor="ctr"/>
          <a:lstStyle/>
          <a:p>
            <a:pPr>
              <a:lnSpc>
                <a:spcPct val="130000"/>
              </a:lnSpc>
            </a:pPr>
            <a:r>
              <a:rPr lang="en-US" sz="1800" b="1" dirty="0">
                <a:solidFill>
                  <a:srgbClr val="D4AF37"/>
                </a:solidFill>
                <a:latin typeface="Liter" pitchFamily="34" charset="0"/>
                <a:ea typeface="Liter" pitchFamily="34" charset="-122"/>
                <a:cs typeface="Liter" pitchFamily="34" charset="-120"/>
              </a:rPr>
              <a:t>Deflationary Mechanisms</a:t>
            </a:r>
            <a:endParaRPr lang="en-US" sz="1600" dirty="0"/>
          </a:p>
        </p:txBody>
      </p:sp>
      <p:sp>
        <p:nvSpPr>
          <p:cNvPr id="23" name="Shape 21"/>
          <p:cNvSpPr/>
          <p:nvPr/>
        </p:nvSpPr>
        <p:spPr>
          <a:xfrm>
            <a:off x="774700" y="4064000"/>
            <a:ext cx="6985000" cy="965200"/>
          </a:xfrm>
          <a:custGeom>
            <a:avLst/>
            <a:gdLst/>
            <a:ahLst/>
            <a:cxnLst/>
            <a:rect l="l" t="t" r="r" b="b"/>
            <a:pathLst>
              <a:path w="6985000" h="965200">
                <a:moveTo>
                  <a:pt x="101597" y="0"/>
                </a:moveTo>
                <a:lnTo>
                  <a:pt x="6883403" y="0"/>
                </a:lnTo>
                <a:cubicBezTo>
                  <a:pt x="6939513" y="0"/>
                  <a:pt x="6985000" y="45487"/>
                  <a:pt x="6985000" y="101597"/>
                </a:cubicBezTo>
                <a:lnTo>
                  <a:pt x="6985000" y="863603"/>
                </a:lnTo>
                <a:cubicBezTo>
                  <a:pt x="6985000" y="919713"/>
                  <a:pt x="6939513" y="965200"/>
                  <a:pt x="6883403" y="965200"/>
                </a:cubicBezTo>
                <a:lnTo>
                  <a:pt x="101597" y="965200"/>
                </a:lnTo>
                <a:cubicBezTo>
                  <a:pt x="45487" y="965200"/>
                  <a:pt x="0" y="919713"/>
                  <a:pt x="0" y="863603"/>
                </a:cubicBezTo>
                <a:lnTo>
                  <a:pt x="0" y="101597"/>
                </a:lnTo>
                <a:cubicBezTo>
                  <a:pt x="0" y="45487"/>
                  <a:pt x="45487" y="0"/>
                  <a:pt x="101597" y="0"/>
                </a:cubicBezTo>
                <a:close/>
              </a:path>
            </a:pathLst>
          </a:custGeom>
          <a:solidFill>
            <a:srgbClr val="0F0F1A"/>
          </a:solidFill>
          <a:ln/>
        </p:spPr>
      </p:sp>
      <p:sp>
        <p:nvSpPr>
          <p:cNvPr id="24" name="Text 22"/>
          <p:cNvSpPr/>
          <p:nvPr/>
        </p:nvSpPr>
        <p:spPr>
          <a:xfrm>
            <a:off x="927100" y="4241800"/>
            <a:ext cx="16256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Transaction Burn</a:t>
            </a:r>
            <a:endParaRPr lang="en-US" sz="1600" dirty="0"/>
          </a:p>
        </p:txBody>
      </p:sp>
      <p:sp>
        <p:nvSpPr>
          <p:cNvPr id="25" name="Text 23"/>
          <p:cNvSpPr/>
          <p:nvPr/>
        </p:nvSpPr>
        <p:spPr>
          <a:xfrm>
            <a:off x="7150100" y="4216400"/>
            <a:ext cx="584200" cy="355600"/>
          </a:xfrm>
          <a:prstGeom prst="rect">
            <a:avLst/>
          </a:prstGeom>
          <a:noFill/>
          <a:ln/>
        </p:spPr>
        <p:txBody>
          <a:bodyPr wrap="square" lIns="0" tIns="0" rIns="0" bIns="0" rtlCol="0" anchor="ctr"/>
          <a:lstStyle/>
          <a:p>
            <a:pPr>
              <a:lnSpc>
                <a:spcPct val="120000"/>
              </a:lnSpc>
            </a:pPr>
            <a:r>
              <a:rPr lang="en-US" sz="2000" b="1" dirty="0">
                <a:solidFill>
                  <a:srgbClr val="D4AF37"/>
                </a:solidFill>
                <a:latin typeface="Oranienbaum" pitchFamily="34" charset="0"/>
                <a:ea typeface="Oranienbaum" pitchFamily="34" charset="-122"/>
                <a:cs typeface="Oranienbaum" pitchFamily="34" charset="-120"/>
              </a:rPr>
              <a:t>0.5%</a:t>
            </a:r>
            <a:endParaRPr lang="en-US" sz="1600" dirty="0"/>
          </a:p>
        </p:txBody>
      </p:sp>
      <p:sp>
        <p:nvSpPr>
          <p:cNvPr id="26" name="Text 24"/>
          <p:cNvSpPr/>
          <p:nvPr/>
        </p:nvSpPr>
        <p:spPr>
          <a:xfrm>
            <a:off x="927100" y="4622800"/>
            <a:ext cx="67691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Of every transaction permanently removed from circulation</a:t>
            </a:r>
            <a:endParaRPr lang="en-US" sz="1600" dirty="0"/>
          </a:p>
        </p:txBody>
      </p:sp>
      <p:sp>
        <p:nvSpPr>
          <p:cNvPr id="27" name="Shape 25"/>
          <p:cNvSpPr/>
          <p:nvPr/>
        </p:nvSpPr>
        <p:spPr>
          <a:xfrm>
            <a:off x="774700" y="5181600"/>
            <a:ext cx="6985000" cy="965200"/>
          </a:xfrm>
          <a:custGeom>
            <a:avLst/>
            <a:gdLst/>
            <a:ahLst/>
            <a:cxnLst/>
            <a:rect l="l" t="t" r="r" b="b"/>
            <a:pathLst>
              <a:path w="6985000" h="965200">
                <a:moveTo>
                  <a:pt x="101597" y="0"/>
                </a:moveTo>
                <a:lnTo>
                  <a:pt x="6883403" y="0"/>
                </a:lnTo>
                <a:cubicBezTo>
                  <a:pt x="6939513" y="0"/>
                  <a:pt x="6985000" y="45487"/>
                  <a:pt x="6985000" y="101597"/>
                </a:cubicBezTo>
                <a:lnTo>
                  <a:pt x="6985000" y="863603"/>
                </a:lnTo>
                <a:cubicBezTo>
                  <a:pt x="6985000" y="919713"/>
                  <a:pt x="6939513" y="965200"/>
                  <a:pt x="6883403" y="965200"/>
                </a:cubicBezTo>
                <a:lnTo>
                  <a:pt x="101597" y="965200"/>
                </a:lnTo>
                <a:cubicBezTo>
                  <a:pt x="45487" y="965200"/>
                  <a:pt x="0" y="919713"/>
                  <a:pt x="0" y="863603"/>
                </a:cubicBezTo>
                <a:lnTo>
                  <a:pt x="0" y="101597"/>
                </a:lnTo>
                <a:cubicBezTo>
                  <a:pt x="0" y="45487"/>
                  <a:pt x="45487" y="0"/>
                  <a:pt x="101597" y="0"/>
                </a:cubicBezTo>
                <a:close/>
              </a:path>
            </a:pathLst>
          </a:custGeom>
          <a:solidFill>
            <a:srgbClr val="0F0F1A"/>
          </a:solidFill>
          <a:ln/>
        </p:spPr>
      </p:sp>
      <p:sp>
        <p:nvSpPr>
          <p:cNvPr id="28" name="Text 26"/>
          <p:cNvSpPr/>
          <p:nvPr/>
        </p:nvSpPr>
        <p:spPr>
          <a:xfrm>
            <a:off x="927100" y="5359400"/>
            <a:ext cx="16256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Minting Fee Burn</a:t>
            </a:r>
            <a:endParaRPr lang="en-US" sz="1600" dirty="0"/>
          </a:p>
        </p:txBody>
      </p:sp>
      <p:sp>
        <p:nvSpPr>
          <p:cNvPr id="29" name="Text 27"/>
          <p:cNvSpPr/>
          <p:nvPr/>
        </p:nvSpPr>
        <p:spPr>
          <a:xfrm>
            <a:off x="6847814" y="5334000"/>
            <a:ext cx="889000" cy="355600"/>
          </a:xfrm>
          <a:prstGeom prst="rect">
            <a:avLst/>
          </a:prstGeom>
          <a:noFill/>
          <a:ln/>
        </p:spPr>
        <p:txBody>
          <a:bodyPr wrap="square" lIns="0" tIns="0" rIns="0" bIns="0" rtlCol="0" anchor="ctr"/>
          <a:lstStyle/>
          <a:p>
            <a:pPr>
              <a:lnSpc>
                <a:spcPct val="120000"/>
              </a:lnSpc>
            </a:pPr>
            <a:r>
              <a:rPr lang="en-US" sz="2000" b="1" dirty="0">
                <a:solidFill>
                  <a:srgbClr val="4A3F8C"/>
                </a:solidFill>
                <a:latin typeface="Oranienbaum" pitchFamily="34" charset="0"/>
                <a:ea typeface="Oranienbaum" pitchFamily="34" charset="-122"/>
                <a:cs typeface="Oranienbaum" pitchFamily="34" charset="-120"/>
              </a:rPr>
              <a:t>30-50%</a:t>
            </a:r>
            <a:endParaRPr lang="en-US" sz="1600" dirty="0"/>
          </a:p>
        </p:txBody>
      </p:sp>
      <p:sp>
        <p:nvSpPr>
          <p:cNvPr id="30" name="Text 28"/>
          <p:cNvSpPr/>
          <p:nvPr/>
        </p:nvSpPr>
        <p:spPr>
          <a:xfrm>
            <a:off x="927100" y="5740400"/>
            <a:ext cx="67691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Percentage of NFT minting fees burned</a:t>
            </a:r>
            <a:endParaRPr lang="en-US" sz="1600" dirty="0"/>
          </a:p>
        </p:txBody>
      </p:sp>
      <p:sp>
        <p:nvSpPr>
          <p:cNvPr id="31" name="Shape 29"/>
          <p:cNvSpPr/>
          <p:nvPr/>
        </p:nvSpPr>
        <p:spPr>
          <a:xfrm>
            <a:off x="774700" y="6299200"/>
            <a:ext cx="6985000" cy="965200"/>
          </a:xfrm>
          <a:custGeom>
            <a:avLst/>
            <a:gdLst/>
            <a:ahLst/>
            <a:cxnLst/>
            <a:rect l="l" t="t" r="r" b="b"/>
            <a:pathLst>
              <a:path w="6985000" h="965200">
                <a:moveTo>
                  <a:pt x="101597" y="0"/>
                </a:moveTo>
                <a:lnTo>
                  <a:pt x="6883403" y="0"/>
                </a:lnTo>
                <a:cubicBezTo>
                  <a:pt x="6939513" y="0"/>
                  <a:pt x="6985000" y="45487"/>
                  <a:pt x="6985000" y="101597"/>
                </a:cubicBezTo>
                <a:lnTo>
                  <a:pt x="6985000" y="863603"/>
                </a:lnTo>
                <a:cubicBezTo>
                  <a:pt x="6985000" y="919713"/>
                  <a:pt x="6939513" y="965200"/>
                  <a:pt x="6883403" y="965200"/>
                </a:cubicBezTo>
                <a:lnTo>
                  <a:pt x="101597" y="965200"/>
                </a:lnTo>
                <a:cubicBezTo>
                  <a:pt x="45487" y="965200"/>
                  <a:pt x="0" y="919713"/>
                  <a:pt x="0" y="863603"/>
                </a:cubicBezTo>
                <a:lnTo>
                  <a:pt x="0" y="101597"/>
                </a:lnTo>
                <a:cubicBezTo>
                  <a:pt x="0" y="45487"/>
                  <a:pt x="45487" y="0"/>
                  <a:pt x="101597" y="0"/>
                </a:cubicBezTo>
                <a:close/>
              </a:path>
            </a:pathLst>
          </a:custGeom>
          <a:solidFill>
            <a:srgbClr val="0F0F1A"/>
          </a:solidFill>
          <a:ln/>
        </p:spPr>
      </p:sp>
      <p:sp>
        <p:nvSpPr>
          <p:cNvPr id="32" name="Text 30"/>
          <p:cNvSpPr/>
          <p:nvPr/>
        </p:nvSpPr>
        <p:spPr>
          <a:xfrm>
            <a:off x="927100" y="6477000"/>
            <a:ext cx="22352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Vault Maintenance Burn</a:t>
            </a:r>
            <a:endParaRPr lang="en-US" sz="1600" dirty="0"/>
          </a:p>
        </p:txBody>
      </p:sp>
      <p:sp>
        <p:nvSpPr>
          <p:cNvPr id="33" name="Text 31"/>
          <p:cNvSpPr/>
          <p:nvPr/>
        </p:nvSpPr>
        <p:spPr>
          <a:xfrm>
            <a:off x="7184364" y="6451600"/>
            <a:ext cx="546100" cy="355600"/>
          </a:xfrm>
          <a:prstGeom prst="rect">
            <a:avLst/>
          </a:prstGeom>
          <a:noFill/>
          <a:ln/>
        </p:spPr>
        <p:txBody>
          <a:bodyPr wrap="square" lIns="0" tIns="0" rIns="0" bIns="0" rtlCol="0" anchor="ctr"/>
          <a:lstStyle/>
          <a:p>
            <a:pPr>
              <a:lnSpc>
                <a:spcPct val="120000"/>
              </a:lnSpc>
            </a:pPr>
            <a:r>
              <a:rPr lang="en-US" sz="2000" b="1" dirty="0">
                <a:solidFill>
                  <a:srgbClr val="D4AF37"/>
                </a:solidFill>
                <a:latin typeface="Oranienbaum" pitchFamily="34" charset="0"/>
                <a:ea typeface="Oranienbaum" pitchFamily="34" charset="-122"/>
                <a:cs typeface="Oranienbaum" pitchFamily="34" charset="-120"/>
              </a:rPr>
              <a:t>40%</a:t>
            </a:r>
            <a:endParaRPr lang="en-US" sz="1600" dirty="0"/>
          </a:p>
        </p:txBody>
      </p:sp>
      <p:sp>
        <p:nvSpPr>
          <p:cNvPr id="34" name="Text 32"/>
          <p:cNvSpPr/>
          <p:nvPr/>
        </p:nvSpPr>
        <p:spPr>
          <a:xfrm>
            <a:off x="927100" y="6858000"/>
            <a:ext cx="67691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Of annual vault maintenance fees</a:t>
            </a:r>
            <a:endParaRPr lang="en-US" sz="1600" dirty="0"/>
          </a:p>
        </p:txBody>
      </p:sp>
      <p:sp>
        <p:nvSpPr>
          <p:cNvPr id="35" name="Shape 33"/>
          <p:cNvSpPr/>
          <p:nvPr/>
        </p:nvSpPr>
        <p:spPr>
          <a:xfrm>
            <a:off x="514350" y="7740650"/>
            <a:ext cx="7505700" cy="3721100"/>
          </a:xfrm>
          <a:custGeom>
            <a:avLst/>
            <a:gdLst/>
            <a:ahLst/>
            <a:cxnLst/>
            <a:rect l="l" t="t" r="r" b="b"/>
            <a:pathLst>
              <a:path w="7505700" h="3721100">
                <a:moveTo>
                  <a:pt x="152416" y="0"/>
                </a:moveTo>
                <a:lnTo>
                  <a:pt x="7353284" y="0"/>
                </a:lnTo>
                <a:cubicBezTo>
                  <a:pt x="7437461" y="0"/>
                  <a:pt x="7505700" y="68239"/>
                  <a:pt x="7505700" y="152416"/>
                </a:cubicBezTo>
                <a:lnTo>
                  <a:pt x="7505700" y="3568684"/>
                </a:lnTo>
                <a:cubicBezTo>
                  <a:pt x="7505700" y="3652861"/>
                  <a:pt x="7437461" y="3721100"/>
                  <a:pt x="7353284" y="3721100"/>
                </a:cubicBezTo>
                <a:lnTo>
                  <a:pt x="152416" y="3721100"/>
                </a:lnTo>
                <a:cubicBezTo>
                  <a:pt x="68239" y="3721100"/>
                  <a:pt x="0" y="3652861"/>
                  <a:pt x="0" y="3568684"/>
                </a:cubicBezTo>
                <a:lnTo>
                  <a:pt x="0" y="152416"/>
                </a:lnTo>
                <a:cubicBezTo>
                  <a:pt x="0" y="68295"/>
                  <a:pt x="68295" y="0"/>
                  <a:pt x="152416" y="0"/>
                </a:cubicBezTo>
                <a:close/>
              </a:path>
            </a:pathLst>
          </a:custGeom>
          <a:gradFill rotWithShape="1" flip="none">
            <a:gsLst>
              <a:gs pos="0">
                <a:srgbClr val="1A1A2E"/>
              </a:gs>
              <a:gs pos="100000">
                <a:srgbClr val="4A3F8C">
                  <a:alpha val="20000"/>
                </a:srgbClr>
              </a:gs>
            </a:gsLst>
            <a:lin ang="2700000" scaled="1"/>
          </a:gradFill>
          <a:ln w="12700">
            <a:solidFill>
              <a:srgbClr val="4A3F8C">
                <a:alpha val="30196"/>
              </a:srgbClr>
            </a:solidFill>
            <a:prstDash val="solid"/>
          </a:ln>
        </p:spPr>
      </p:sp>
      <p:sp>
        <p:nvSpPr>
          <p:cNvPr id="36" name="Shape 34"/>
          <p:cNvSpPr/>
          <p:nvPr/>
        </p:nvSpPr>
        <p:spPr>
          <a:xfrm>
            <a:off x="806450" y="8064500"/>
            <a:ext cx="228600" cy="228600"/>
          </a:xfrm>
          <a:custGeom>
            <a:avLst/>
            <a:gdLst/>
            <a:ahLst/>
            <a:cxnLst/>
            <a:rect l="l" t="t" r="r" b="b"/>
            <a:pathLst>
              <a:path w="228600" h="228600">
                <a:moveTo>
                  <a:pt x="114300" y="0"/>
                </a:moveTo>
                <a:cubicBezTo>
                  <a:pt x="177384" y="0"/>
                  <a:pt x="228600" y="51216"/>
                  <a:pt x="228600" y="114300"/>
                </a:cubicBezTo>
                <a:cubicBezTo>
                  <a:pt x="228600" y="177384"/>
                  <a:pt x="177384" y="228600"/>
                  <a:pt x="114300" y="228600"/>
                </a:cubicBezTo>
                <a:cubicBezTo>
                  <a:pt x="51216" y="228600"/>
                  <a:pt x="0" y="177384"/>
                  <a:pt x="0" y="114300"/>
                </a:cubicBezTo>
                <a:cubicBezTo>
                  <a:pt x="0" y="51216"/>
                  <a:pt x="51216" y="0"/>
                  <a:pt x="114300" y="0"/>
                </a:cubicBezTo>
                <a:close/>
                <a:moveTo>
                  <a:pt x="103584" y="53578"/>
                </a:moveTo>
                <a:lnTo>
                  <a:pt x="103584" y="114300"/>
                </a:lnTo>
                <a:cubicBezTo>
                  <a:pt x="103584" y="117872"/>
                  <a:pt x="105370" y="121221"/>
                  <a:pt x="108362" y="123230"/>
                </a:cubicBezTo>
                <a:lnTo>
                  <a:pt x="151224" y="151805"/>
                </a:lnTo>
                <a:cubicBezTo>
                  <a:pt x="156136" y="155109"/>
                  <a:pt x="162788" y="153769"/>
                  <a:pt x="166092" y="148813"/>
                </a:cubicBezTo>
                <a:cubicBezTo>
                  <a:pt x="169396" y="143857"/>
                  <a:pt x="168057" y="137249"/>
                  <a:pt x="163101" y="133945"/>
                </a:cubicBezTo>
                <a:lnTo>
                  <a:pt x="125016" y="108585"/>
                </a:lnTo>
                <a:lnTo>
                  <a:pt x="125016" y="53578"/>
                </a:lnTo>
                <a:cubicBezTo>
                  <a:pt x="125016" y="47640"/>
                  <a:pt x="120238" y="42863"/>
                  <a:pt x="114300" y="42863"/>
                </a:cubicBezTo>
                <a:cubicBezTo>
                  <a:pt x="108362" y="42863"/>
                  <a:pt x="103584" y="47640"/>
                  <a:pt x="103584" y="53578"/>
                </a:cubicBezTo>
                <a:close/>
              </a:path>
            </a:pathLst>
          </a:custGeom>
          <a:solidFill>
            <a:srgbClr val="4A3F8C"/>
          </a:solidFill>
          <a:ln/>
        </p:spPr>
      </p:sp>
      <p:sp>
        <p:nvSpPr>
          <p:cNvPr id="37" name="Text 35"/>
          <p:cNvSpPr/>
          <p:nvPr/>
        </p:nvSpPr>
        <p:spPr>
          <a:xfrm>
            <a:off x="1066800" y="8001000"/>
            <a:ext cx="6807200" cy="355600"/>
          </a:xfrm>
          <a:prstGeom prst="rect">
            <a:avLst/>
          </a:prstGeom>
          <a:noFill/>
          <a:ln/>
        </p:spPr>
        <p:txBody>
          <a:bodyPr wrap="square" lIns="0" tIns="0" rIns="0" bIns="0" rtlCol="0" anchor="ctr"/>
          <a:lstStyle/>
          <a:p>
            <a:pPr>
              <a:lnSpc>
                <a:spcPct val="130000"/>
              </a:lnSpc>
            </a:pPr>
            <a:r>
              <a:rPr lang="en-US" sz="1800" b="1" dirty="0">
                <a:solidFill>
                  <a:srgbClr val="4A3F8C"/>
                </a:solidFill>
                <a:latin typeface="Liter" pitchFamily="34" charset="0"/>
                <a:ea typeface="Liter" pitchFamily="34" charset="-122"/>
                <a:cs typeface="Liter" pitchFamily="34" charset="-120"/>
              </a:rPr>
              <a:t>Vesting Schedules</a:t>
            </a:r>
            <a:endParaRPr lang="en-US" sz="1600" dirty="0"/>
          </a:p>
        </p:txBody>
      </p:sp>
      <p:sp>
        <p:nvSpPr>
          <p:cNvPr id="38" name="Shape 36"/>
          <p:cNvSpPr/>
          <p:nvPr/>
        </p:nvSpPr>
        <p:spPr>
          <a:xfrm>
            <a:off x="774700" y="8509000"/>
            <a:ext cx="6985000" cy="1270000"/>
          </a:xfrm>
          <a:custGeom>
            <a:avLst/>
            <a:gdLst/>
            <a:ahLst/>
            <a:cxnLst/>
            <a:rect l="l" t="t" r="r" b="b"/>
            <a:pathLst>
              <a:path w="6985000" h="1270000">
                <a:moveTo>
                  <a:pt x="101600" y="0"/>
                </a:moveTo>
                <a:lnTo>
                  <a:pt x="6883400" y="0"/>
                </a:lnTo>
                <a:cubicBezTo>
                  <a:pt x="6939475" y="0"/>
                  <a:pt x="6985000" y="45525"/>
                  <a:pt x="6985000" y="101600"/>
                </a:cubicBezTo>
                <a:lnTo>
                  <a:pt x="6985000" y="1168400"/>
                </a:lnTo>
                <a:cubicBezTo>
                  <a:pt x="6985000" y="1224475"/>
                  <a:pt x="6939475" y="1270000"/>
                  <a:pt x="6883400" y="1270000"/>
                </a:cubicBezTo>
                <a:lnTo>
                  <a:pt x="101600" y="1270000"/>
                </a:lnTo>
                <a:cubicBezTo>
                  <a:pt x="45525" y="1270000"/>
                  <a:pt x="0" y="1224475"/>
                  <a:pt x="0" y="1168400"/>
                </a:cubicBezTo>
                <a:lnTo>
                  <a:pt x="0" y="101600"/>
                </a:lnTo>
                <a:cubicBezTo>
                  <a:pt x="0" y="45525"/>
                  <a:pt x="45525" y="0"/>
                  <a:pt x="101600" y="0"/>
                </a:cubicBezTo>
                <a:close/>
              </a:path>
            </a:pathLst>
          </a:custGeom>
          <a:solidFill>
            <a:srgbClr val="0F0F1A"/>
          </a:solidFill>
          <a:ln/>
        </p:spPr>
      </p:sp>
      <p:sp>
        <p:nvSpPr>
          <p:cNvPr id="39" name="Text 37"/>
          <p:cNvSpPr/>
          <p:nvPr/>
        </p:nvSpPr>
        <p:spPr>
          <a:xfrm>
            <a:off x="927100" y="8661400"/>
            <a:ext cx="67818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Team &amp; Founders</a:t>
            </a:r>
            <a:endParaRPr lang="en-US" sz="1600" dirty="0"/>
          </a:p>
        </p:txBody>
      </p:sp>
      <p:sp>
        <p:nvSpPr>
          <p:cNvPr id="40" name="Text 38"/>
          <p:cNvSpPr/>
          <p:nvPr/>
        </p:nvSpPr>
        <p:spPr>
          <a:xfrm>
            <a:off x="927100" y="9067800"/>
            <a:ext cx="3365500" cy="203200"/>
          </a:xfrm>
          <a:prstGeom prst="rect">
            <a:avLst/>
          </a:prstGeom>
          <a:noFill/>
          <a:ln/>
        </p:spPr>
        <p:txBody>
          <a:bodyPr wrap="square" lIns="0" tIns="0" rIns="0" bIns="0" rtlCol="0" anchor="ctr"/>
          <a:lstStyle/>
          <a:p>
            <a:pP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Cliff Period</a:t>
            </a:r>
            <a:endParaRPr lang="en-US" sz="1600" dirty="0"/>
          </a:p>
        </p:txBody>
      </p:sp>
      <p:sp>
        <p:nvSpPr>
          <p:cNvPr id="41" name="Text 39"/>
          <p:cNvSpPr/>
          <p:nvPr/>
        </p:nvSpPr>
        <p:spPr>
          <a:xfrm>
            <a:off x="927100" y="9271000"/>
            <a:ext cx="3403600" cy="355600"/>
          </a:xfrm>
          <a:prstGeom prst="rect">
            <a:avLst/>
          </a:prstGeom>
          <a:noFill/>
          <a:ln/>
        </p:spPr>
        <p:txBody>
          <a:bodyPr wrap="square" lIns="0" tIns="0" rIns="0" bIns="0" rtlCol="0" anchor="ctr"/>
          <a:lstStyle/>
          <a:p>
            <a:pPr>
              <a:lnSpc>
                <a:spcPct val="130000"/>
              </a:lnSpc>
            </a:pPr>
            <a:r>
              <a:rPr lang="en-US" sz="1800" b="1" dirty="0">
                <a:solidFill>
                  <a:srgbClr val="D4AF37"/>
                </a:solidFill>
                <a:latin typeface="Oranienbaum" pitchFamily="34" charset="0"/>
                <a:ea typeface="Oranienbaum" pitchFamily="34" charset="-122"/>
                <a:cs typeface="Oranienbaum" pitchFamily="34" charset="-120"/>
              </a:rPr>
              <a:t>24 mo</a:t>
            </a:r>
            <a:endParaRPr lang="en-US" sz="1600" dirty="0"/>
          </a:p>
        </p:txBody>
      </p:sp>
      <p:sp>
        <p:nvSpPr>
          <p:cNvPr id="42" name="Text 40"/>
          <p:cNvSpPr/>
          <p:nvPr/>
        </p:nvSpPr>
        <p:spPr>
          <a:xfrm>
            <a:off x="4318000" y="9067800"/>
            <a:ext cx="3365500" cy="203200"/>
          </a:xfrm>
          <a:prstGeom prst="rect">
            <a:avLst/>
          </a:prstGeom>
          <a:noFill/>
          <a:ln/>
        </p:spPr>
        <p:txBody>
          <a:bodyPr wrap="square" lIns="0" tIns="0" rIns="0" bIns="0" rtlCol="0" anchor="ctr"/>
          <a:lstStyle/>
          <a:p>
            <a:pP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Linear Vesting</a:t>
            </a:r>
            <a:endParaRPr lang="en-US" sz="1600" dirty="0"/>
          </a:p>
        </p:txBody>
      </p:sp>
      <p:sp>
        <p:nvSpPr>
          <p:cNvPr id="43" name="Text 41"/>
          <p:cNvSpPr/>
          <p:nvPr/>
        </p:nvSpPr>
        <p:spPr>
          <a:xfrm>
            <a:off x="4318000" y="9271000"/>
            <a:ext cx="3403600" cy="355600"/>
          </a:xfrm>
          <a:prstGeom prst="rect">
            <a:avLst/>
          </a:prstGeom>
          <a:noFill/>
          <a:ln/>
        </p:spPr>
        <p:txBody>
          <a:bodyPr wrap="square" lIns="0" tIns="0" rIns="0" bIns="0" rtlCol="0" anchor="ctr"/>
          <a:lstStyle/>
          <a:p>
            <a:pPr>
              <a:lnSpc>
                <a:spcPct val="130000"/>
              </a:lnSpc>
            </a:pPr>
            <a:r>
              <a:rPr lang="en-US" sz="1800" b="1" dirty="0">
                <a:solidFill>
                  <a:srgbClr val="4A3F8C"/>
                </a:solidFill>
                <a:latin typeface="Oranienbaum" pitchFamily="34" charset="0"/>
                <a:ea typeface="Oranienbaum" pitchFamily="34" charset="-122"/>
                <a:cs typeface="Oranienbaum" pitchFamily="34" charset="-120"/>
              </a:rPr>
              <a:t>36 mo</a:t>
            </a:r>
            <a:endParaRPr lang="en-US" sz="1600" dirty="0"/>
          </a:p>
        </p:txBody>
      </p:sp>
      <p:sp>
        <p:nvSpPr>
          <p:cNvPr id="44" name="Shape 42"/>
          <p:cNvSpPr/>
          <p:nvPr/>
        </p:nvSpPr>
        <p:spPr>
          <a:xfrm>
            <a:off x="774700" y="9931400"/>
            <a:ext cx="6985000" cy="1270000"/>
          </a:xfrm>
          <a:custGeom>
            <a:avLst/>
            <a:gdLst/>
            <a:ahLst/>
            <a:cxnLst/>
            <a:rect l="l" t="t" r="r" b="b"/>
            <a:pathLst>
              <a:path w="6985000" h="1270000">
                <a:moveTo>
                  <a:pt x="101600" y="0"/>
                </a:moveTo>
                <a:lnTo>
                  <a:pt x="6883400" y="0"/>
                </a:lnTo>
                <a:cubicBezTo>
                  <a:pt x="6939475" y="0"/>
                  <a:pt x="6985000" y="45525"/>
                  <a:pt x="6985000" y="101600"/>
                </a:cubicBezTo>
                <a:lnTo>
                  <a:pt x="6985000" y="1168400"/>
                </a:lnTo>
                <a:cubicBezTo>
                  <a:pt x="6985000" y="1224475"/>
                  <a:pt x="6939475" y="1270000"/>
                  <a:pt x="6883400" y="1270000"/>
                </a:cubicBezTo>
                <a:lnTo>
                  <a:pt x="101600" y="1270000"/>
                </a:lnTo>
                <a:cubicBezTo>
                  <a:pt x="45525" y="1270000"/>
                  <a:pt x="0" y="1224475"/>
                  <a:pt x="0" y="1168400"/>
                </a:cubicBezTo>
                <a:lnTo>
                  <a:pt x="0" y="101600"/>
                </a:lnTo>
                <a:cubicBezTo>
                  <a:pt x="0" y="45525"/>
                  <a:pt x="45525" y="0"/>
                  <a:pt x="101600" y="0"/>
                </a:cubicBezTo>
                <a:close/>
              </a:path>
            </a:pathLst>
          </a:custGeom>
          <a:solidFill>
            <a:srgbClr val="0F0F1A"/>
          </a:solidFill>
          <a:ln/>
        </p:spPr>
      </p:sp>
      <p:sp>
        <p:nvSpPr>
          <p:cNvPr id="45" name="Text 43"/>
          <p:cNvSpPr/>
          <p:nvPr/>
        </p:nvSpPr>
        <p:spPr>
          <a:xfrm>
            <a:off x="927100" y="10083800"/>
            <a:ext cx="67818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Community Rewards</a:t>
            </a:r>
            <a:endParaRPr lang="en-US" sz="1600" dirty="0"/>
          </a:p>
        </p:txBody>
      </p:sp>
      <p:sp>
        <p:nvSpPr>
          <p:cNvPr id="46" name="Text 44"/>
          <p:cNvSpPr/>
          <p:nvPr/>
        </p:nvSpPr>
        <p:spPr>
          <a:xfrm>
            <a:off x="927100" y="10490200"/>
            <a:ext cx="3365500" cy="203200"/>
          </a:xfrm>
          <a:prstGeom prst="rect">
            <a:avLst/>
          </a:prstGeom>
          <a:noFill/>
          <a:ln/>
        </p:spPr>
        <p:txBody>
          <a:bodyPr wrap="square" lIns="0" tIns="0" rIns="0" bIns="0" rtlCol="0" anchor="ctr"/>
          <a:lstStyle/>
          <a:p>
            <a:pP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Distribution</a:t>
            </a:r>
            <a:endParaRPr lang="en-US" sz="1600" dirty="0"/>
          </a:p>
        </p:txBody>
      </p:sp>
      <p:sp>
        <p:nvSpPr>
          <p:cNvPr id="47" name="Text 45"/>
          <p:cNvSpPr/>
          <p:nvPr/>
        </p:nvSpPr>
        <p:spPr>
          <a:xfrm>
            <a:off x="927100" y="10693400"/>
            <a:ext cx="3403600" cy="355600"/>
          </a:xfrm>
          <a:prstGeom prst="rect">
            <a:avLst/>
          </a:prstGeom>
          <a:noFill/>
          <a:ln/>
        </p:spPr>
        <p:txBody>
          <a:bodyPr wrap="square" lIns="0" tIns="0" rIns="0" bIns="0" rtlCol="0" anchor="ctr"/>
          <a:lstStyle/>
          <a:p>
            <a:pPr>
              <a:lnSpc>
                <a:spcPct val="130000"/>
              </a:lnSpc>
            </a:pPr>
            <a:r>
              <a:rPr lang="en-US" sz="1800" b="1" dirty="0">
                <a:solidFill>
                  <a:srgbClr val="D4AF37"/>
                </a:solidFill>
                <a:latin typeface="Oranienbaum" pitchFamily="34" charset="0"/>
                <a:ea typeface="Oranienbaum" pitchFamily="34" charset="-122"/>
                <a:cs typeface="Oranienbaum" pitchFamily="34" charset="-120"/>
              </a:rPr>
              <a:t>24-48 mo</a:t>
            </a:r>
            <a:endParaRPr lang="en-US" sz="1600" dirty="0"/>
          </a:p>
        </p:txBody>
      </p:sp>
      <p:sp>
        <p:nvSpPr>
          <p:cNvPr id="48" name="Text 46"/>
          <p:cNvSpPr/>
          <p:nvPr/>
        </p:nvSpPr>
        <p:spPr>
          <a:xfrm>
            <a:off x="4318000" y="10490200"/>
            <a:ext cx="3365500" cy="203200"/>
          </a:xfrm>
          <a:prstGeom prst="rect">
            <a:avLst/>
          </a:prstGeom>
          <a:noFill/>
          <a:ln/>
        </p:spPr>
        <p:txBody>
          <a:bodyPr wrap="square" lIns="0" tIns="0" rIns="0" bIns="0" rtlCol="0" anchor="ctr"/>
          <a:lstStyle/>
          <a:p>
            <a:pP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Bonus</a:t>
            </a:r>
            <a:endParaRPr lang="en-US" sz="1600" dirty="0"/>
          </a:p>
        </p:txBody>
      </p:sp>
      <p:sp>
        <p:nvSpPr>
          <p:cNvPr id="49" name="Text 47"/>
          <p:cNvSpPr/>
          <p:nvPr/>
        </p:nvSpPr>
        <p:spPr>
          <a:xfrm>
            <a:off x="4318000" y="10693400"/>
            <a:ext cx="3403600" cy="355600"/>
          </a:xfrm>
          <a:prstGeom prst="rect">
            <a:avLst/>
          </a:prstGeom>
          <a:noFill/>
          <a:ln/>
        </p:spPr>
        <p:txBody>
          <a:bodyPr wrap="square" lIns="0" tIns="0" rIns="0" bIns="0" rtlCol="0" anchor="ctr"/>
          <a:lstStyle/>
          <a:p>
            <a:pPr>
              <a:lnSpc>
                <a:spcPct val="130000"/>
              </a:lnSpc>
            </a:pPr>
            <a:r>
              <a:rPr lang="en-US" sz="1800" b="1" dirty="0">
                <a:solidFill>
                  <a:srgbClr val="4A3F8C"/>
                </a:solidFill>
                <a:latin typeface="Oranienbaum" pitchFamily="34" charset="0"/>
                <a:ea typeface="Oranienbaum" pitchFamily="34" charset="-122"/>
                <a:cs typeface="Oranienbaum" pitchFamily="34" charset="-120"/>
              </a:rPr>
              <a:t>Active</a:t>
            </a:r>
            <a:endParaRPr lang="en-US" sz="1600" dirty="0"/>
          </a:p>
        </p:txBody>
      </p:sp>
      <p:sp>
        <p:nvSpPr>
          <p:cNvPr id="50" name="Shape 48"/>
          <p:cNvSpPr/>
          <p:nvPr/>
        </p:nvSpPr>
        <p:spPr>
          <a:xfrm>
            <a:off x="8235950" y="3295650"/>
            <a:ext cx="7505700" cy="5905500"/>
          </a:xfrm>
          <a:custGeom>
            <a:avLst/>
            <a:gdLst/>
            <a:ahLst/>
            <a:cxnLst/>
            <a:rect l="l" t="t" r="r" b="b"/>
            <a:pathLst>
              <a:path w="7505700" h="5905500">
                <a:moveTo>
                  <a:pt x="152421" y="0"/>
                </a:moveTo>
                <a:lnTo>
                  <a:pt x="7353279" y="0"/>
                </a:lnTo>
                <a:cubicBezTo>
                  <a:pt x="7437459" y="0"/>
                  <a:pt x="7505700" y="68241"/>
                  <a:pt x="7505700" y="152421"/>
                </a:cubicBezTo>
                <a:lnTo>
                  <a:pt x="7505700" y="5753079"/>
                </a:lnTo>
                <a:cubicBezTo>
                  <a:pt x="7505700" y="5837259"/>
                  <a:pt x="7437459" y="5905500"/>
                  <a:pt x="7353279" y="5905500"/>
                </a:cubicBezTo>
                <a:lnTo>
                  <a:pt x="152421" y="5905500"/>
                </a:lnTo>
                <a:cubicBezTo>
                  <a:pt x="68241" y="5905500"/>
                  <a:pt x="0" y="5837259"/>
                  <a:pt x="0" y="5753079"/>
                </a:cubicBezTo>
                <a:lnTo>
                  <a:pt x="0" y="152421"/>
                </a:lnTo>
                <a:cubicBezTo>
                  <a:pt x="0" y="68241"/>
                  <a:pt x="68241" y="0"/>
                  <a:pt x="152421" y="0"/>
                </a:cubicBezTo>
                <a:close/>
              </a:path>
            </a:pathLst>
          </a:custGeom>
          <a:gradFill rotWithShape="1" flip="none">
            <a:gsLst>
              <a:gs pos="0">
                <a:srgbClr val="1A1A2E"/>
              </a:gs>
              <a:gs pos="100000">
                <a:srgbClr val="4A3F8C">
                  <a:alpha val="20000"/>
                </a:srgbClr>
              </a:gs>
            </a:gsLst>
            <a:lin ang="2700000" scaled="1"/>
          </a:gradFill>
          <a:ln w="12700">
            <a:solidFill>
              <a:srgbClr val="D4AF37">
                <a:alpha val="30196"/>
              </a:srgbClr>
            </a:solidFill>
            <a:prstDash val="solid"/>
          </a:ln>
        </p:spPr>
      </p:sp>
      <p:sp>
        <p:nvSpPr>
          <p:cNvPr id="51" name="Shape 49"/>
          <p:cNvSpPr/>
          <p:nvPr/>
        </p:nvSpPr>
        <p:spPr>
          <a:xfrm>
            <a:off x="8513763" y="3619500"/>
            <a:ext cx="257175" cy="228600"/>
          </a:xfrm>
          <a:custGeom>
            <a:avLst/>
            <a:gdLst/>
            <a:ahLst/>
            <a:cxnLst/>
            <a:rect l="l" t="t" r="r" b="b"/>
            <a:pathLst>
              <a:path w="257175" h="228600">
                <a:moveTo>
                  <a:pt x="228779" y="107156"/>
                </a:moveTo>
                <a:lnTo>
                  <a:pt x="150197" y="107156"/>
                </a:lnTo>
                <a:cubicBezTo>
                  <a:pt x="142295" y="107156"/>
                  <a:pt x="135910" y="100772"/>
                  <a:pt x="135910" y="92869"/>
                </a:cubicBezTo>
                <a:lnTo>
                  <a:pt x="135910" y="14288"/>
                </a:lnTo>
                <a:cubicBezTo>
                  <a:pt x="135910" y="6385"/>
                  <a:pt x="142339" y="-89"/>
                  <a:pt x="150153" y="938"/>
                </a:cubicBezTo>
                <a:cubicBezTo>
                  <a:pt x="197927" y="7278"/>
                  <a:pt x="235788" y="45140"/>
                  <a:pt x="242128" y="92913"/>
                </a:cubicBezTo>
                <a:cubicBezTo>
                  <a:pt x="243155" y="100727"/>
                  <a:pt x="236681" y="107156"/>
                  <a:pt x="228779" y="107156"/>
                </a:cubicBezTo>
                <a:close/>
                <a:moveTo>
                  <a:pt x="99387" y="16609"/>
                </a:moveTo>
                <a:cubicBezTo>
                  <a:pt x="107469" y="14913"/>
                  <a:pt x="114479" y="21521"/>
                  <a:pt x="114479" y="29781"/>
                </a:cubicBezTo>
                <a:lnTo>
                  <a:pt x="114479" y="117872"/>
                </a:lnTo>
                <a:cubicBezTo>
                  <a:pt x="114479" y="120372"/>
                  <a:pt x="115372" y="122783"/>
                  <a:pt x="116934" y="124703"/>
                </a:cubicBezTo>
                <a:lnTo>
                  <a:pt x="175915" y="195873"/>
                </a:lnTo>
                <a:cubicBezTo>
                  <a:pt x="181139" y="202168"/>
                  <a:pt x="180023" y="211678"/>
                  <a:pt x="172834" y="215563"/>
                </a:cubicBezTo>
                <a:cubicBezTo>
                  <a:pt x="157609" y="223867"/>
                  <a:pt x="140151" y="228600"/>
                  <a:pt x="121622" y="228600"/>
                </a:cubicBezTo>
                <a:cubicBezTo>
                  <a:pt x="62463" y="228600"/>
                  <a:pt x="14466" y="180603"/>
                  <a:pt x="14466" y="121444"/>
                </a:cubicBezTo>
                <a:cubicBezTo>
                  <a:pt x="14466" y="69875"/>
                  <a:pt x="50855" y="26834"/>
                  <a:pt x="99387" y="16609"/>
                </a:cubicBezTo>
                <a:close/>
                <a:moveTo>
                  <a:pt x="213330" y="128588"/>
                </a:moveTo>
                <a:lnTo>
                  <a:pt x="241905" y="128588"/>
                </a:lnTo>
                <a:cubicBezTo>
                  <a:pt x="250165" y="128588"/>
                  <a:pt x="256773" y="135597"/>
                  <a:pt x="255077" y="143679"/>
                </a:cubicBezTo>
                <a:cubicBezTo>
                  <a:pt x="250522" y="165289"/>
                  <a:pt x="239450" y="184487"/>
                  <a:pt x="224001" y="199132"/>
                </a:cubicBezTo>
                <a:cubicBezTo>
                  <a:pt x="218509" y="204356"/>
                  <a:pt x="209892" y="203240"/>
                  <a:pt x="205070" y="197391"/>
                </a:cubicBezTo>
                <a:lnTo>
                  <a:pt x="167387" y="151983"/>
                </a:lnTo>
                <a:cubicBezTo>
                  <a:pt x="159663" y="142652"/>
                  <a:pt x="166315" y="128588"/>
                  <a:pt x="178371" y="128588"/>
                </a:cubicBezTo>
                <a:lnTo>
                  <a:pt x="213286" y="128588"/>
                </a:lnTo>
                <a:close/>
              </a:path>
            </a:pathLst>
          </a:custGeom>
          <a:solidFill>
            <a:srgbClr val="D4AF37"/>
          </a:solidFill>
          <a:ln/>
        </p:spPr>
      </p:sp>
      <p:sp>
        <p:nvSpPr>
          <p:cNvPr id="52" name="Text 50"/>
          <p:cNvSpPr/>
          <p:nvPr/>
        </p:nvSpPr>
        <p:spPr>
          <a:xfrm>
            <a:off x="8788400" y="3556000"/>
            <a:ext cx="6807200" cy="355600"/>
          </a:xfrm>
          <a:prstGeom prst="rect">
            <a:avLst/>
          </a:prstGeom>
          <a:noFill/>
          <a:ln/>
        </p:spPr>
        <p:txBody>
          <a:bodyPr wrap="square" lIns="0" tIns="0" rIns="0" bIns="0" rtlCol="0" anchor="ctr"/>
          <a:lstStyle/>
          <a:p>
            <a:pPr>
              <a:lnSpc>
                <a:spcPct val="130000"/>
              </a:lnSpc>
            </a:pPr>
            <a:r>
              <a:rPr lang="en-US" sz="1800" b="1" dirty="0">
                <a:solidFill>
                  <a:srgbClr val="D4AF37"/>
                </a:solidFill>
                <a:latin typeface="Liter" pitchFamily="34" charset="0"/>
                <a:ea typeface="Liter" pitchFamily="34" charset="-122"/>
                <a:cs typeface="Liter" pitchFamily="34" charset="-120"/>
              </a:rPr>
              <a:t>Token Allocation Strategy</a:t>
            </a:r>
            <a:endParaRPr lang="en-US" sz="1600" dirty="0"/>
          </a:p>
        </p:txBody>
      </p:sp>
      <p:pic>
        <p:nvPicPr>
          <p:cNvPr id="53" name="Image 0" descr="https://kimi-img.moonshot.cn/pub/slides/26-01-30-11:17:12-d5u25e3id4m8jn1fucug">    </p:cNvPr>
          <p:cNvPicPr>
            <a:picLocks noChangeAspect="1"/>
          </p:cNvPicPr>
          <p:nvPr/>
        </p:nvPicPr>
        <p:blipFill>
          <a:blip r:embed="rId1"/>
          <a:srcRect l="0" r="0" t="0" b="0"/>
          <a:stretch/>
        </p:blipFill>
        <p:spPr>
          <a:xfrm>
            <a:off x="8496300" y="4064000"/>
            <a:ext cx="6985000" cy="3556000"/>
          </a:xfrm>
          <a:prstGeom prst="roundRect">
            <a:avLst>
              <a:gd name="adj" fmla="val 0"/>
            </a:avLst>
          </a:prstGeom>
        </p:spPr>
      </p:pic>
      <p:sp>
        <p:nvSpPr>
          <p:cNvPr id="54" name="Shape 51"/>
          <p:cNvSpPr/>
          <p:nvPr/>
        </p:nvSpPr>
        <p:spPr>
          <a:xfrm>
            <a:off x="8235950" y="9417050"/>
            <a:ext cx="7505700" cy="2044700"/>
          </a:xfrm>
          <a:custGeom>
            <a:avLst/>
            <a:gdLst/>
            <a:ahLst/>
            <a:cxnLst/>
            <a:rect l="l" t="t" r="r" b="b"/>
            <a:pathLst>
              <a:path w="7505700" h="2044700">
                <a:moveTo>
                  <a:pt x="152391" y="0"/>
                </a:moveTo>
                <a:lnTo>
                  <a:pt x="7353309" y="0"/>
                </a:lnTo>
                <a:cubicBezTo>
                  <a:pt x="7437472" y="0"/>
                  <a:pt x="7505700" y="68228"/>
                  <a:pt x="7505700" y="152391"/>
                </a:cubicBezTo>
                <a:lnTo>
                  <a:pt x="7505700" y="1892309"/>
                </a:lnTo>
                <a:cubicBezTo>
                  <a:pt x="7505700" y="1976472"/>
                  <a:pt x="7437472" y="2044700"/>
                  <a:pt x="7353309" y="2044700"/>
                </a:cubicBezTo>
                <a:lnTo>
                  <a:pt x="152391" y="2044700"/>
                </a:lnTo>
                <a:cubicBezTo>
                  <a:pt x="68228" y="2044700"/>
                  <a:pt x="0" y="1976472"/>
                  <a:pt x="0" y="1892309"/>
                </a:cubicBezTo>
                <a:lnTo>
                  <a:pt x="0" y="152391"/>
                </a:lnTo>
                <a:cubicBezTo>
                  <a:pt x="0" y="68284"/>
                  <a:pt x="68284" y="0"/>
                  <a:pt x="152391" y="0"/>
                </a:cubicBezTo>
                <a:close/>
              </a:path>
            </a:pathLst>
          </a:custGeom>
          <a:gradFill rotWithShape="1" flip="none">
            <a:gsLst>
              <a:gs pos="0">
                <a:srgbClr val="1A1A2E"/>
              </a:gs>
              <a:gs pos="100000">
                <a:srgbClr val="4A3F8C">
                  <a:alpha val="20000"/>
                </a:srgbClr>
              </a:gs>
            </a:gsLst>
            <a:lin ang="2700000" scaled="1"/>
          </a:gradFill>
          <a:ln w="12700">
            <a:solidFill>
              <a:srgbClr val="4A3F8C">
                <a:alpha val="30196"/>
              </a:srgbClr>
            </a:solidFill>
            <a:prstDash val="solid"/>
          </a:ln>
        </p:spPr>
      </p:sp>
      <p:sp>
        <p:nvSpPr>
          <p:cNvPr id="55" name="Shape 52"/>
          <p:cNvSpPr/>
          <p:nvPr/>
        </p:nvSpPr>
        <p:spPr>
          <a:xfrm>
            <a:off x="8499475" y="9740900"/>
            <a:ext cx="285750" cy="228600"/>
          </a:xfrm>
          <a:custGeom>
            <a:avLst/>
            <a:gdLst/>
            <a:ahLst/>
            <a:cxnLst/>
            <a:rect l="l" t="t" r="r" b="b"/>
            <a:pathLst>
              <a:path w="285750" h="228600">
                <a:moveTo>
                  <a:pt x="185693" y="93985"/>
                </a:moveTo>
                <a:cubicBezTo>
                  <a:pt x="191140" y="92512"/>
                  <a:pt x="196855" y="95101"/>
                  <a:pt x="199311" y="100146"/>
                </a:cubicBezTo>
                <a:lnTo>
                  <a:pt x="207615" y="116934"/>
                </a:lnTo>
                <a:cubicBezTo>
                  <a:pt x="212214" y="117559"/>
                  <a:pt x="216724" y="118809"/>
                  <a:pt x="220965" y="120551"/>
                </a:cubicBezTo>
                <a:lnTo>
                  <a:pt x="236592" y="110148"/>
                </a:lnTo>
                <a:cubicBezTo>
                  <a:pt x="241280" y="107022"/>
                  <a:pt x="247486" y="107647"/>
                  <a:pt x="251460" y="111621"/>
                </a:cubicBezTo>
                <a:lnTo>
                  <a:pt x="260033" y="120194"/>
                </a:lnTo>
                <a:cubicBezTo>
                  <a:pt x="264006" y="124167"/>
                  <a:pt x="264631" y="130418"/>
                  <a:pt x="261506" y="135062"/>
                </a:cubicBezTo>
                <a:lnTo>
                  <a:pt x="251103" y="150644"/>
                </a:lnTo>
                <a:cubicBezTo>
                  <a:pt x="251951" y="152742"/>
                  <a:pt x="252710" y="154930"/>
                  <a:pt x="253335" y="157207"/>
                </a:cubicBezTo>
                <a:cubicBezTo>
                  <a:pt x="253960" y="159484"/>
                  <a:pt x="254362" y="161717"/>
                  <a:pt x="254675" y="163994"/>
                </a:cubicBezTo>
                <a:lnTo>
                  <a:pt x="271507" y="172298"/>
                </a:lnTo>
                <a:cubicBezTo>
                  <a:pt x="276552" y="174799"/>
                  <a:pt x="279142" y="180514"/>
                  <a:pt x="277669" y="185916"/>
                </a:cubicBezTo>
                <a:lnTo>
                  <a:pt x="274543" y="197614"/>
                </a:lnTo>
                <a:cubicBezTo>
                  <a:pt x="273070" y="203016"/>
                  <a:pt x="268025" y="206678"/>
                  <a:pt x="262399" y="206320"/>
                </a:cubicBezTo>
                <a:lnTo>
                  <a:pt x="243647" y="205115"/>
                </a:lnTo>
                <a:cubicBezTo>
                  <a:pt x="240834" y="208731"/>
                  <a:pt x="237574" y="212080"/>
                  <a:pt x="233869" y="214938"/>
                </a:cubicBezTo>
                <a:lnTo>
                  <a:pt x="235074" y="233645"/>
                </a:lnTo>
                <a:cubicBezTo>
                  <a:pt x="235431" y="239271"/>
                  <a:pt x="231770" y="244361"/>
                  <a:pt x="226368" y="245790"/>
                </a:cubicBezTo>
                <a:lnTo>
                  <a:pt x="214670" y="248915"/>
                </a:lnTo>
                <a:cubicBezTo>
                  <a:pt x="209223" y="250388"/>
                  <a:pt x="203552" y="247799"/>
                  <a:pt x="201052" y="242754"/>
                </a:cubicBezTo>
                <a:lnTo>
                  <a:pt x="192747" y="225966"/>
                </a:lnTo>
                <a:cubicBezTo>
                  <a:pt x="188149" y="225341"/>
                  <a:pt x="183639" y="224091"/>
                  <a:pt x="179397" y="222349"/>
                </a:cubicBezTo>
                <a:lnTo>
                  <a:pt x="163770" y="232752"/>
                </a:lnTo>
                <a:cubicBezTo>
                  <a:pt x="159082" y="235878"/>
                  <a:pt x="152876" y="235253"/>
                  <a:pt x="148903" y="231279"/>
                </a:cubicBezTo>
                <a:lnTo>
                  <a:pt x="140330" y="222706"/>
                </a:lnTo>
                <a:cubicBezTo>
                  <a:pt x="136356" y="218733"/>
                  <a:pt x="135731" y="212527"/>
                  <a:pt x="138857" y="207838"/>
                </a:cubicBezTo>
                <a:lnTo>
                  <a:pt x="149260" y="192212"/>
                </a:lnTo>
                <a:cubicBezTo>
                  <a:pt x="148411" y="190113"/>
                  <a:pt x="147652" y="187925"/>
                  <a:pt x="147027" y="185648"/>
                </a:cubicBezTo>
                <a:cubicBezTo>
                  <a:pt x="146402" y="183371"/>
                  <a:pt x="146000" y="181094"/>
                  <a:pt x="145688" y="178862"/>
                </a:cubicBezTo>
                <a:lnTo>
                  <a:pt x="128855" y="170557"/>
                </a:lnTo>
                <a:cubicBezTo>
                  <a:pt x="123810" y="168057"/>
                  <a:pt x="121265" y="162342"/>
                  <a:pt x="122694" y="156939"/>
                </a:cubicBezTo>
                <a:lnTo>
                  <a:pt x="125819" y="145241"/>
                </a:lnTo>
                <a:cubicBezTo>
                  <a:pt x="127293" y="139839"/>
                  <a:pt x="132338" y="136178"/>
                  <a:pt x="137964" y="136535"/>
                </a:cubicBezTo>
                <a:lnTo>
                  <a:pt x="156671" y="137740"/>
                </a:lnTo>
                <a:cubicBezTo>
                  <a:pt x="159484" y="134124"/>
                  <a:pt x="162744" y="130775"/>
                  <a:pt x="166449" y="127918"/>
                </a:cubicBezTo>
                <a:lnTo>
                  <a:pt x="165244" y="109255"/>
                </a:lnTo>
                <a:cubicBezTo>
                  <a:pt x="164887" y="103629"/>
                  <a:pt x="168548" y="98539"/>
                  <a:pt x="173950" y="97110"/>
                </a:cubicBezTo>
                <a:lnTo>
                  <a:pt x="185648" y="93985"/>
                </a:lnTo>
                <a:close/>
                <a:moveTo>
                  <a:pt x="200204" y="151805"/>
                </a:moveTo>
                <a:cubicBezTo>
                  <a:pt x="189361" y="151817"/>
                  <a:pt x="180568" y="160630"/>
                  <a:pt x="180581" y="171472"/>
                </a:cubicBezTo>
                <a:cubicBezTo>
                  <a:pt x="180593" y="182315"/>
                  <a:pt x="189406" y="191108"/>
                  <a:pt x="200248" y="191095"/>
                </a:cubicBezTo>
                <a:cubicBezTo>
                  <a:pt x="211091" y="191083"/>
                  <a:pt x="219884" y="182270"/>
                  <a:pt x="219871" y="171428"/>
                </a:cubicBezTo>
                <a:cubicBezTo>
                  <a:pt x="219859" y="160585"/>
                  <a:pt x="211046" y="151792"/>
                  <a:pt x="200204" y="151805"/>
                </a:cubicBezTo>
                <a:close/>
                <a:moveTo>
                  <a:pt x="100414" y="-20315"/>
                </a:moveTo>
                <a:lnTo>
                  <a:pt x="112112" y="-17190"/>
                </a:lnTo>
                <a:cubicBezTo>
                  <a:pt x="117515" y="-15716"/>
                  <a:pt x="121176" y="-10626"/>
                  <a:pt x="120819" y="-5045"/>
                </a:cubicBezTo>
                <a:lnTo>
                  <a:pt x="119613" y="13618"/>
                </a:lnTo>
                <a:cubicBezTo>
                  <a:pt x="123319" y="16475"/>
                  <a:pt x="126578" y="19779"/>
                  <a:pt x="129391" y="23440"/>
                </a:cubicBezTo>
                <a:lnTo>
                  <a:pt x="148144" y="22235"/>
                </a:lnTo>
                <a:cubicBezTo>
                  <a:pt x="153725" y="21878"/>
                  <a:pt x="158814" y="25539"/>
                  <a:pt x="160288" y="30941"/>
                </a:cubicBezTo>
                <a:lnTo>
                  <a:pt x="163413" y="42639"/>
                </a:lnTo>
                <a:cubicBezTo>
                  <a:pt x="164842" y="48042"/>
                  <a:pt x="162297" y="53757"/>
                  <a:pt x="157252" y="56257"/>
                </a:cubicBezTo>
                <a:lnTo>
                  <a:pt x="140419" y="64562"/>
                </a:lnTo>
                <a:cubicBezTo>
                  <a:pt x="140107" y="66839"/>
                  <a:pt x="139660" y="69116"/>
                  <a:pt x="139080" y="71348"/>
                </a:cubicBezTo>
                <a:cubicBezTo>
                  <a:pt x="138499" y="73581"/>
                  <a:pt x="137696" y="75813"/>
                  <a:pt x="136847" y="77912"/>
                </a:cubicBezTo>
                <a:lnTo>
                  <a:pt x="147251" y="93538"/>
                </a:lnTo>
                <a:cubicBezTo>
                  <a:pt x="150376" y="98227"/>
                  <a:pt x="149751" y="104433"/>
                  <a:pt x="145777" y="108406"/>
                </a:cubicBezTo>
                <a:lnTo>
                  <a:pt x="137205" y="116979"/>
                </a:lnTo>
                <a:cubicBezTo>
                  <a:pt x="133231" y="120953"/>
                  <a:pt x="127025" y="121578"/>
                  <a:pt x="122337" y="118452"/>
                </a:cubicBezTo>
                <a:lnTo>
                  <a:pt x="106710" y="108049"/>
                </a:lnTo>
                <a:cubicBezTo>
                  <a:pt x="102468" y="109791"/>
                  <a:pt x="97959" y="111041"/>
                  <a:pt x="93360" y="111666"/>
                </a:cubicBezTo>
                <a:lnTo>
                  <a:pt x="85055" y="128454"/>
                </a:lnTo>
                <a:cubicBezTo>
                  <a:pt x="82555" y="133499"/>
                  <a:pt x="76840" y="136044"/>
                  <a:pt x="71438" y="134615"/>
                </a:cubicBezTo>
                <a:lnTo>
                  <a:pt x="59740" y="131490"/>
                </a:lnTo>
                <a:cubicBezTo>
                  <a:pt x="54293" y="130016"/>
                  <a:pt x="50676" y="124926"/>
                  <a:pt x="51033" y="119345"/>
                </a:cubicBezTo>
                <a:lnTo>
                  <a:pt x="52239" y="100638"/>
                </a:lnTo>
                <a:cubicBezTo>
                  <a:pt x="48533" y="97780"/>
                  <a:pt x="45274" y="94476"/>
                  <a:pt x="42461" y="90815"/>
                </a:cubicBezTo>
                <a:lnTo>
                  <a:pt x="23708" y="92020"/>
                </a:lnTo>
                <a:cubicBezTo>
                  <a:pt x="18127" y="92378"/>
                  <a:pt x="13037" y="88716"/>
                  <a:pt x="11564" y="83314"/>
                </a:cubicBezTo>
                <a:lnTo>
                  <a:pt x="8439" y="71616"/>
                </a:lnTo>
                <a:cubicBezTo>
                  <a:pt x="7010" y="66214"/>
                  <a:pt x="9555" y="60499"/>
                  <a:pt x="14600" y="57998"/>
                </a:cubicBezTo>
                <a:lnTo>
                  <a:pt x="31433" y="49694"/>
                </a:lnTo>
                <a:cubicBezTo>
                  <a:pt x="31745" y="47417"/>
                  <a:pt x="32192" y="45184"/>
                  <a:pt x="32772" y="42907"/>
                </a:cubicBezTo>
                <a:cubicBezTo>
                  <a:pt x="33397" y="40630"/>
                  <a:pt x="34111" y="38442"/>
                  <a:pt x="35004" y="36344"/>
                </a:cubicBezTo>
                <a:lnTo>
                  <a:pt x="24601" y="20762"/>
                </a:lnTo>
                <a:cubicBezTo>
                  <a:pt x="21476" y="16073"/>
                  <a:pt x="22101" y="9867"/>
                  <a:pt x="26075" y="5894"/>
                </a:cubicBezTo>
                <a:lnTo>
                  <a:pt x="34647" y="-2679"/>
                </a:lnTo>
                <a:cubicBezTo>
                  <a:pt x="38621" y="-6653"/>
                  <a:pt x="44827" y="-7278"/>
                  <a:pt x="49515" y="-4152"/>
                </a:cubicBezTo>
                <a:lnTo>
                  <a:pt x="65142" y="6251"/>
                </a:lnTo>
                <a:cubicBezTo>
                  <a:pt x="69384" y="4509"/>
                  <a:pt x="73893" y="3259"/>
                  <a:pt x="78492" y="2634"/>
                </a:cubicBezTo>
                <a:lnTo>
                  <a:pt x="86797" y="-14154"/>
                </a:lnTo>
                <a:cubicBezTo>
                  <a:pt x="89297" y="-19199"/>
                  <a:pt x="94967" y="-21744"/>
                  <a:pt x="100414" y="-20315"/>
                </a:cubicBezTo>
                <a:close/>
                <a:moveTo>
                  <a:pt x="85904" y="37505"/>
                </a:moveTo>
                <a:cubicBezTo>
                  <a:pt x="75061" y="37505"/>
                  <a:pt x="66258" y="46307"/>
                  <a:pt x="66258" y="57150"/>
                </a:cubicBezTo>
                <a:cubicBezTo>
                  <a:pt x="66258" y="67993"/>
                  <a:pt x="75061" y="76795"/>
                  <a:pt x="85904" y="76795"/>
                </a:cubicBezTo>
                <a:cubicBezTo>
                  <a:pt x="96746" y="76795"/>
                  <a:pt x="105549" y="67993"/>
                  <a:pt x="105549" y="57150"/>
                </a:cubicBezTo>
                <a:cubicBezTo>
                  <a:pt x="105549" y="46307"/>
                  <a:pt x="96746" y="37505"/>
                  <a:pt x="85904" y="37505"/>
                </a:cubicBezTo>
                <a:close/>
              </a:path>
            </a:pathLst>
          </a:custGeom>
          <a:solidFill>
            <a:srgbClr val="4A3F8C"/>
          </a:solidFill>
          <a:ln/>
        </p:spPr>
      </p:sp>
      <p:sp>
        <p:nvSpPr>
          <p:cNvPr id="56" name="Text 53"/>
          <p:cNvSpPr/>
          <p:nvPr/>
        </p:nvSpPr>
        <p:spPr>
          <a:xfrm>
            <a:off x="8788400" y="9677400"/>
            <a:ext cx="6807200" cy="355600"/>
          </a:xfrm>
          <a:prstGeom prst="rect">
            <a:avLst/>
          </a:prstGeom>
          <a:noFill/>
          <a:ln/>
        </p:spPr>
        <p:txBody>
          <a:bodyPr wrap="square" lIns="0" tIns="0" rIns="0" bIns="0" rtlCol="0" anchor="ctr"/>
          <a:lstStyle/>
          <a:p>
            <a:pPr>
              <a:lnSpc>
                <a:spcPct val="130000"/>
              </a:lnSpc>
            </a:pPr>
            <a:r>
              <a:rPr lang="en-US" sz="1800" b="1" dirty="0">
                <a:solidFill>
                  <a:srgbClr val="4A3F8C"/>
                </a:solidFill>
                <a:latin typeface="Liter" pitchFamily="34" charset="0"/>
                <a:ea typeface="Liter" pitchFamily="34" charset="-122"/>
                <a:cs typeface="Liter" pitchFamily="34" charset="-120"/>
              </a:rPr>
              <a:t>Core Utilities</a:t>
            </a:r>
            <a:endParaRPr lang="en-US" sz="1600" dirty="0"/>
          </a:p>
        </p:txBody>
      </p:sp>
      <p:sp>
        <p:nvSpPr>
          <p:cNvPr id="57" name="Shape 54"/>
          <p:cNvSpPr/>
          <p:nvPr/>
        </p:nvSpPr>
        <p:spPr>
          <a:xfrm>
            <a:off x="8496300" y="10185400"/>
            <a:ext cx="3441700" cy="457200"/>
          </a:xfrm>
          <a:custGeom>
            <a:avLst/>
            <a:gdLst/>
            <a:ahLst/>
            <a:cxnLst/>
            <a:rect l="l" t="t" r="r" b="b"/>
            <a:pathLst>
              <a:path w="3441700" h="457200">
                <a:moveTo>
                  <a:pt x="101599" y="0"/>
                </a:moveTo>
                <a:lnTo>
                  <a:pt x="3340101" y="0"/>
                </a:lnTo>
                <a:cubicBezTo>
                  <a:pt x="3396213" y="0"/>
                  <a:pt x="3441700" y="45487"/>
                  <a:pt x="3441700" y="101599"/>
                </a:cubicBezTo>
                <a:lnTo>
                  <a:pt x="3441700" y="355601"/>
                </a:lnTo>
                <a:cubicBezTo>
                  <a:pt x="3441700" y="411713"/>
                  <a:pt x="3396213" y="457200"/>
                  <a:pt x="3340101" y="457200"/>
                </a:cubicBezTo>
                <a:lnTo>
                  <a:pt x="101599" y="457200"/>
                </a:lnTo>
                <a:cubicBezTo>
                  <a:pt x="45525" y="457200"/>
                  <a:pt x="0" y="411675"/>
                  <a:pt x="0" y="355601"/>
                </a:cubicBezTo>
                <a:lnTo>
                  <a:pt x="0" y="101599"/>
                </a:lnTo>
                <a:cubicBezTo>
                  <a:pt x="0" y="45525"/>
                  <a:pt x="45525" y="0"/>
                  <a:pt x="101599" y="0"/>
                </a:cubicBezTo>
                <a:close/>
              </a:path>
            </a:pathLst>
          </a:custGeom>
          <a:solidFill>
            <a:srgbClr val="0F0F1A"/>
          </a:solidFill>
          <a:ln/>
        </p:spPr>
      </p:sp>
      <p:sp>
        <p:nvSpPr>
          <p:cNvPr id="58" name="Shape 55"/>
          <p:cNvSpPr/>
          <p:nvPr/>
        </p:nvSpPr>
        <p:spPr>
          <a:xfrm>
            <a:off x="8597900" y="10312400"/>
            <a:ext cx="254000" cy="203200"/>
          </a:xfrm>
          <a:custGeom>
            <a:avLst/>
            <a:gdLst/>
            <a:ahLst/>
            <a:cxnLst/>
            <a:rect l="l" t="t" r="r" b="b"/>
            <a:pathLst>
              <a:path w="254000" h="203200">
                <a:moveTo>
                  <a:pt x="97988" y="7263"/>
                </a:moveTo>
                <a:lnTo>
                  <a:pt x="107553" y="1508"/>
                </a:lnTo>
                <a:cubicBezTo>
                  <a:pt x="116126" y="-3651"/>
                  <a:pt x="125928" y="-6350"/>
                  <a:pt x="135930" y="-6350"/>
                </a:cubicBezTo>
                <a:cubicBezTo>
                  <a:pt x="150535" y="-6350"/>
                  <a:pt x="164584" y="-556"/>
                  <a:pt x="174903" y="9803"/>
                </a:cubicBezTo>
                <a:lnTo>
                  <a:pt x="200263" y="35163"/>
                </a:lnTo>
                <a:cubicBezTo>
                  <a:pt x="206216" y="41116"/>
                  <a:pt x="209550" y="49213"/>
                  <a:pt x="209550" y="57626"/>
                </a:cubicBezTo>
                <a:lnTo>
                  <a:pt x="209550" y="69890"/>
                </a:lnTo>
                <a:lnTo>
                  <a:pt x="217368" y="77708"/>
                </a:lnTo>
                <a:lnTo>
                  <a:pt x="217368" y="77708"/>
                </a:lnTo>
                <a:cubicBezTo>
                  <a:pt x="223560" y="71517"/>
                  <a:pt x="233601" y="71517"/>
                  <a:pt x="239832" y="77708"/>
                </a:cubicBezTo>
                <a:cubicBezTo>
                  <a:pt x="246063" y="83899"/>
                  <a:pt x="246023" y="93940"/>
                  <a:pt x="239832" y="100171"/>
                </a:cubicBezTo>
                <a:lnTo>
                  <a:pt x="214432" y="125571"/>
                </a:lnTo>
                <a:cubicBezTo>
                  <a:pt x="208240" y="131763"/>
                  <a:pt x="198199" y="131763"/>
                  <a:pt x="191968" y="125571"/>
                </a:cubicBezTo>
                <a:cubicBezTo>
                  <a:pt x="185738" y="119380"/>
                  <a:pt x="185777" y="109339"/>
                  <a:pt x="191968" y="103108"/>
                </a:cubicBezTo>
                <a:lnTo>
                  <a:pt x="184150" y="95250"/>
                </a:lnTo>
                <a:lnTo>
                  <a:pt x="171887" y="95250"/>
                </a:lnTo>
                <a:cubicBezTo>
                  <a:pt x="163473" y="95250"/>
                  <a:pt x="155377" y="91916"/>
                  <a:pt x="149423" y="85963"/>
                </a:cubicBezTo>
                <a:lnTo>
                  <a:pt x="129937" y="66477"/>
                </a:lnTo>
                <a:cubicBezTo>
                  <a:pt x="123984" y="60523"/>
                  <a:pt x="120650" y="52427"/>
                  <a:pt x="120650" y="44013"/>
                </a:cubicBezTo>
                <a:lnTo>
                  <a:pt x="120650" y="38973"/>
                </a:lnTo>
                <a:cubicBezTo>
                  <a:pt x="120650" y="34528"/>
                  <a:pt x="118308" y="30361"/>
                  <a:pt x="114498" y="28099"/>
                </a:cubicBezTo>
                <a:lnTo>
                  <a:pt x="97988" y="18177"/>
                </a:lnTo>
                <a:cubicBezTo>
                  <a:pt x="93861" y="15716"/>
                  <a:pt x="93861" y="9763"/>
                  <a:pt x="97988" y="7303"/>
                </a:cubicBezTo>
                <a:close/>
                <a:moveTo>
                  <a:pt x="20122" y="159822"/>
                </a:moveTo>
                <a:lnTo>
                  <a:pt x="108268" y="71676"/>
                </a:lnTo>
                <a:lnTo>
                  <a:pt x="144185" y="107593"/>
                </a:lnTo>
                <a:lnTo>
                  <a:pt x="56039" y="195739"/>
                </a:lnTo>
                <a:cubicBezTo>
                  <a:pt x="46117" y="205661"/>
                  <a:pt x="30043" y="205661"/>
                  <a:pt x="20122" y="195739"/>
                </a:cubicBezTo>
                <a:cubicBezTo>
                  <a:pt x="10200" y="185817"/>
                  <a:pt x="10200" y="169743"/>
                  <a:pt x="20122" y="159822"/>
                </a:cubicBezTo>
                <a:close/>
              </a:path>
            </a:pathLst>
          </a:custGeom>
          <a:solidFill>
            <a:srgbClr val="D4AF37"/>
          </a:solidFill>
          <a:ln/>
        </p:spPr>
      </p:sp>
      <p:sp>
        <p:nvSpPr>
          <p:cNvPr id="59" name="Text 56"/>
          <p:cNvSpPr/>
          <p:nvPr/>
        </p:nvSpPr>
        <p:spPr>
          <a:xfrm>
            <a:off x="8953500" y="10287000"/>
            <a:ext cx="16891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Minting Fee Payment</a:t>
            </a:r>
            <a:endParaRPr lang="en-US" sz="1600" dirty="0"/>
          </a:p>
        </p:txBody>
      </p:sp>
      <p:sp>
        <p:nvSpPr>
          <p:cNvPr id="60" name="Shape 57"/>
          <p:cNvSpPr/>
          <p:nvPr/>
        </p:nvSpPr>
        <p:spPr>
          <a:xfrm>
            <a:off x="12039600" y="10185400"/>
            <a:ext cx="3441700" cy="457200"/>
          </a:xfrm>
          <a:custGeom>
            <a:avLst/>
            <a:gdLst/>
            <a:ahLst/>
            <a:cxnLst/>
            <a:rect l="l" t="t" r="r" b="b"/>
            <a:pathLst>
              <a:path w="3441700" h="457200">
                <a:moveTo>
                  <a:pt x="101599" y="0"/>
                </a:moveTo>
                <a:lnTo>
                  <a:pt x="3340101" y="0"/>
                </a:lnTo>
                <a:cubicBezTo>
                  <a:pt x="3396213" y="0"/>
                  <a:pt x="3441700" y="45487"/>
                  <a:pt x="3441700" y="101599"/>
                </a:cubicBezTo>
                <a:lnTo>
                  <a:pt x="3441700" y="355601"/>
                </a:lnTo>
                <a:cubicBezTo>
                  <a:pt x="3441700" y="411713"/>
                  <a:pt x="3396213" y="457200"/>
                  <a:pt x="3340101" y="457200"/>
                </a:cubicBezTo>
                <a:lnTo>
                  <a:pt x="101599" y="457200"/>
                </a:lnTo>
                <a:cubicBezTo>
                  <a:pt x="45525" y="457200"/>
                  <a:pt x="0" y="411675"/>
                  <a:pt x="0" y="355601"/>
                </a:cubicBezTo>
                <a:lnTo>
                  <a:pt x="0" y="101599"/>
                </a:lnTo>
                <a:cubicBezTo>
                  <a:pt x="0" y="45525"/>
                  <a:pt x="45525" y="0"/>
                  <a:pt x="101599" y="0"/>
                </a:cubicBezTo>
                <a:close/>
              </a:path>
            </a:pathLst>
          </a:custGeom>
          <a:solidFill>
            <a:srgbClr val="0F0F1A"/>
          </a:solidFill>
          <a:ln/>
        </p:spPr>
      </p:sp>
      <p:sp>
        <p:nvSpPr>
          <p:cNvPr id="61" name="Shape 58"/>
          <p:cNvSpPr/>
          <p:nvPr/>
        </p:nvSpPr>
        <p:spPr>
          <a:xfrm>
            <a:off x="12166600" y="10312400"/>
            <a:ext cx="203200" cy="203200"/>
          </a:xfrm>
          <a:custGeom>
            <a:avLst/>
            <a:gdLst/>
            <a:ahLst/>
            <a:cxnLst/>
            <a:rect l="l" t="t" r="r" b="b"/>
            <a:pathLst>
              <a:path w="203200" h="203200">
                <a:moveTo>
                  <a:pt x="25400" y="12700"/>
                </a:moveTo>
                <a:cubicBezTo>
                  <a:pt x="11390" y="12700"/>
                  <a:pt x="0" y="24090"/>
                  <a:pt x="0" y="38100"/>
                </a:cubicBezTo>
                <a:lnTo>
                  <a:pt x="0" y="165100"/>
                </a:lnTo>
                <a:cubicBezTo>
                  <a:pt x="0" y="179110"/>
                  <a:pt x="11390" y="190500"/>
                  <a:pt x="25400" y="190500"/>
                </a:cubicBezTo>
                <a:cubicBezTo>
                  <a:pt x="25400" y="197525"/>
                  <a:pt x="31075" y="203200"/>
                  <a:pt x="38100" y="203200"/>
                </a:cubicBezTo>
                <a:cubicBezTo>
                  <a:pt x="45125" y="203200"/>
                  <a:pt x="50800" y="197525"/>
                  <a:pt x="50800" y="190500"/>
                </a:cubicBezTo>
                <a:lnTo>
                  <a:pt x="152400" y="190500"/>
                </a:lnTo>
                <a:cubicBezTo>
                  <a:pt x="152400" y="197525"/>
                  <a:pt x="158075" y="203200"/>
                  <a:pt x="165100" y="203200"/>
                </a:cubicBezTo>
                <a:cubicBezTo>
                  <a:pt x="172125" y="203200"/>
                  <a:pt x="177800" y="197525"/>
                  <a:pt x="177800" y="190500"/>
                </a:cubicBezTo>
                <a:cubicBezTo>
                  <a:pt x="191810" y="190500"/>
                  <a:pt x="203200" y="179110"/>
                  <a:pt x="203200" y="165100"/>
                </a:cubicBezTo>
                <a:lnTo>
                  <a:pt x="203200" y="38100"/>
                </a:lnTo>
                <a:cubicBezTo>
                  <a:pt x="203200" y="24090"/>
                  <a:pt x="191810" y="12700"/>
                  <a:pt x="177800" y="12700"/>
                </a:cubicBezTo>
                <a:lnTo>
                  <a:pt x="25400" y="12700"/>
                </a:lnTo>
                <a:close/>
                <a:moveTo>
                  <a:pt x="101600" y="101600"/>
                </a:moveTo>
                <a:cubicBezTo>
                  <a:pt x="101600" y="87581"/>
                  <a:pt x="90219" y="76200"/>
                  <a:pt x="76200" y="76200"/>
                </a:cubicBezTo>
                <a:cubicBezTo>
                  <a:pt x="62181" y="76200"/>
                  <a:pt x="50800" y="87581"/>
                  <a:pt x="50800" y="101600"/>
                </a:cubicBezTo>
                <a:cubicBezTo>
                  <a:pt x="50800" y="115619"/>
                  <a:pt x="62181" y="127000"/>
                  <a:pt x="76200" y="127000"/>
                </a:cubicBezTo>
                <a:cubicBezTo>
                  <a:pt x="90219" y="127000"/>
                  <a:pt x="101600" y="115619"/>
                  <a:pt x="101600" y="101600"/>
                </a:cubicBezTo>
                <a:close/>
                <a:moveTo>
                  <a:pt x="25400" y="101600"/>
                </a:moveTo>
                <a:cubicBezTo>
                  <a:pt x="25400" y="73563"/>
                  <a:pt x="48163" y="50800"/>
                  <a:pt x="76200" y="50800"/>
                </a:cubicBezTo>
                <a:cubicBezTo>
                  <a:pt x="104237" y="50800"/>
                  <a:pt x="127000" y="73563"/>
                  <a:pt x="127000" y="101600"/>
                </a:cubicBezTo>
                <a:cubicBezTo>
                  <a:pt x="127000" y="129637"/>
                  <a:pt x="104237" y="152400"/>
                  <a:pt x="76200" y="152400"/>
                </a:cubicBezTo>
                <a:cubicBezTo>
                  <a:pt x="48163" y="152400"/>
                  <a:pt x="25400" y="129637"/>
                  <a:pt x="25400" y="101600"/>
                </a:cubicBezTo>
                <a:close/>
                <a:moveTo>
                  <a:pt x="177800" y="82550"/>
                </a:moveTo>
                <a:cubicBezTo>
                  <a:pt x="177800" y="89614"/>
                  <a:pt x="173950" y="95766"/>
                  <a:pt x="168275" y="99060"/>
                </a:cubicBezTo>
                <a:lnTo>
                  <a:pt x="168275" y="130175"/>
                </a:lnTo>
                <a:cubicBezTo>
                  <a:pt x="168275" y="135453"/>
                  <a:pt x="164028" y="139700"/>
                  <a:pt x="158750" y="139700"/>
                </a:cubicBezTo>
                <a:cubicBezTo>
                  <a:pt x="153472" y="139700"/>
                  <a:pt x="149225" y="135453"/>
                  <a:pt x="149225" y="130175"/>
                </a:cubicBezTo>
                <a:lnTo>
                  <a:pt x="149225" y="99060"/>
                </a:lnTo>
                <a:cubicBezTo>
                  <a:pt x="143550" y="95766"/>
                  <a:pt x="139700" y="89614"/>
                  <a:pt x="139700" y="82550"/>
                </a:cubicBezTo>
                <a:cubicBezTo>
                  <a:pt x="139700" y="72033"/>
                  <a:pt x="148233" y="63500"/>
                  <a:pt x="158750" y="63500"/>
                </a:cubicBezTo>
                <a:cubicBezTo>
                  <a:pt x="169267" y="63500"/>
                  <a:pt x="177800" y="72033"/>
                  <a:pt x="177800" y="82550"/>
                </a:cubicBezTo>
                <a:close/>
              </a:path>
            </a:pathLst>
          </a:custGeom>
          <a:solidFill>
            <a:srgbClr val="4A3F8C"/>
          </a:solidFill>
          <a:ln/>
        </p:spPr>
      </p:sp>
      <p:sp>
        <p:nvSpPr>
          <p:cNvPr id="62" name="Text 59"/>
          <p:cNvSpPr/>
          <p:nvPr/>
        </p:nvSpPr>
        <p:spPr>
          <a:xfrm>
            <a:off x="12496800" y="10287000"/>
            <a:ext cx="13081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Vault Activation</a:t>
            </a:r>
            <a:endParaRPr lang="en-US" sz="1600" dirty="0"/>
          </a:p>
        </p:txBody>
      </p:sp>
      <p:sp>
        <p:nvSpPr>
          <p:cNvPr id="63" name="Shape 60"/>
          <p:cNvSpPr/>
          <p:nvPr/>
        </p:nvSpPr>
        <p:spPr>
          <a:xfrm>
            <a:off x="8496300" y="10744200"/>
            <a:ext cx="3441700" cy="457200"/>
          </a:xfrm>
          <a:custGeom>
            <a:avLst/>
            <a:gdLst/>
            <a:ahLst/>
            <a:cxnLst/>
            <a:rect l="l" t="t" r="r" b="b"/>
            <a:pathLst>
              <a:path w="3441700" h="457200">
                <a:moveTo>
                  <a:pt x="101599" y="0"/>
                </a:moveTo>
                <a:lnTo>
                  <a:pt x="3340101" y="0"/>
                </a:lnTo>
                <a:cubicBezTo>
                  <a:pt x="3396213" y="0"/>
                  <a:pt x="3441700" y="45487"/>
                  <a:pt x="3441700" y="101599"/>
                </a:cubicBezTo>
                <a:lnTo>
                  <a:pt x="3441700" y="355601"/>
                </a:lnTo>
                <a:cubicBezTo>
                  <a:pt x="3441700" y="411713"/>
                  <a:pt x="3396213" y="457200"/>
                  <a:pt x="3340101" y="457200"/>
                </a:cubicBezTo>
                <a:lnTo>
                  <a:pt x="101599" y="457200"/>
                </a:lnTo>
                <a:cubicBezTo>
                  <a:pt x="45525" y="457200"/>
                  <a:pt x="0" y="411675"/>
                  <a:pt x="0" y="355601"/>
                </a:cubicBezTo>
                <a:lnTo>
                  <a:pt x="0" y="101599"/>
                </a:lnTo>
                <a:cubicBezTo>
                  <a:pt x="0" y="45525"/>
                  <a:pt x="45525" y="0"/>
                  <a:pt x="101599" y="0"/>
                </a:cubicBezTo>
                <a:close/>
              </a:path>
            </a:pathLst>
          </a:custGeom>
          <a:solidFill>
            <a:srgbClr val="0F0F1A"/>
          </a:solidFill>
          <a:ln/>
        </p:spPr>
      </p:sp>
      <p:sp>
        <p:nvSpPr>
          <p:cNvPr id="64" name="Shape 61"/>
          <p:cNvSpPr/>
          <p:nvPr/>
        </p:nvSpPr>
        <p:spPr>
          <a:xfrm>
            <a:off x="8610600" y="10871200"/>
            <a:ext cx="228600" cy="203200"/>
          </a:xfrm>
          <a:custGeom>
            <a:avLst/>
            <a:gdLst/>
            <a:ahLst/>
            <a:cxnLst/>
            <a:rect l="l" t="t" r="r" b="b"/>
            <a:pathLst>
              <a:path w="228600" h="203200">
                <a:moveTo>
                  <a:pt x="38100" y="38100"/>
                </a:moveTo>
                <a:cubicBezTo>
                  <a:pt x="38100" y="24090"/>
                  <a:pt x="49490" y="12700"/>
                  <a:pt x="63500" y="12700"/>
                </a:cubicBezTo>
                <a:lnTo>
                  <a:pt x="165100" y="12700"/>
                </a:lnTo>
                <a:cubicBezTo>
                  <a:pt x="179110" y="12700"/>
                  <a:pt x="190500" y="24090"/>
                  <a:pt x="190500" y="38100"/>
                </a:cubicBezTo>
                <a:lnTo>
                  <a:pt x="190500" y="127000"/>
                </a:lnTo>
                <a:cubicBezTo>
                  <a:pt x="190500" y="141010"/>
                  <a:pt x="179110" y="152400"/>
                  <a:pt x="165100" y="152400"/>
                </a:cubicBezTo>
                <a:lnTo>
                  <a:pt x="63500" y="152400"/>
                </a:lnTo>
                <a:cubicBezTo>
                  <a:pt x="49490" y="152400"/>
                  <a:pt x="38100" y="141010"/>
                  <a:pt x="38100" y="127000"/>
                </a:cubicBezTo>
                <a:lnTo>
                  <a:pt x="38100" y="38100"/>
                </a:lnTo>
                <a:close/>
                <a:moveTo>
                  <a:pt x="144740" y="45879"/>
                </a:moveTo>
                <a:cubicBezTo>
                  <a:pt x="140295" y="43101"/>
                  <a:pt x="134422" y="44450"/>
                  <a:pt x="131604" y="48895"/>
                </a:cubicBezTo>
                <a:lnTo>
                  <a:pt x="107236" y="87908"/>
                </a:lnTo>
                <a:lnTo>
                  <a:pt x="96520" y="73620"/>
                </a:lnTo>
                <a:cubicBezTo>
                  <a:pt x="93345" y="69413"/>
                  <a:pt x="87392" y="68540"/>
                  <a:pt x="83185" y="71715"/>
                </a:cubicBezTo>
                <a:cubicBezTo>
                  <a:pt x="78978" y="74890"/>
                  <a:pt x="78105" y="80843"/>
                  <a:pt x="81280" y="85050"/>
                </a:cubicBezTo>
                <a:lnTo>
                  <a:pt x="100330" y="110450"/>
                </a:lnTo>
                <a:cubicBezTo>
                  <a:pt x="102195" y="112951"/>
                  <a:pt x="105212" y="114379"/>
                  <a:pt x="108347" y="114260"/>
                </a:cubicBezTo>
                <a:cubicBezTo>
                  <a:pt x="111482" y="114141"/>
                  <a:pt x="114340" y="112474"/>
                  <a:pt x="116007" y="109776"/>
                </a:cubicBezTo>
                <a:lnTo>
                  <a:pt x="147757" y="58976"/>
                </a:lnTo>
                <a:cubicBezTo>
                  <a:pt x="150535" y="54531"/>
                  <a:pt x="149185" y="48657"/>
                  <a:pt x="144740" y="45839"/>
                </a:cubicBezTo>
                <a:close/>
                <a:moveTo>
                  <a:pt x="19050" y="123825"/>
                </a:moveTo>
                <a:lnTo>
                  <a:pt x="19050" y="165100"/>
                </a:lnTo>
                <a:cubicBezTo>
                  <a:pt x="19050" y="168593"/>
                  <a:pt x="21908" y="171450"/>
                  <a:pt x="25400" y="171450"/>
                </a:cubicBezTo>
                <a:lnTo>
                  <a:pt x="203200" y="171450"/>
                </a:lnTo>
                <a:cubicBezTo>
                  <a:pt x="206692" y="171450"/>
                  <a:pt x="209550" y="168593"/>
                  <a:pt x="209550" y="165100"/>
                </a:cubicBezTo>
                <a:lnTo>
                  <a:pt x="209550" y="123825"/>
                </a:lnTo>
                <a:cubicBezTo>
                  <a:pt x="209550" y="118547"/>
                  <a:pt x="213797" y="114300"/>
                  <a:pt x="219075" y="114300"/>
                </a:cubicBezTo>
                <a:cubicBezTo>
                  <a:pt x="224353" y="114300"/>
                  <a:pt x="228600" y="118547"/>
                  <a:pt x="228600" y="123825"/>
                </a:cubicBezTo>
                <a:lnTo>
                  <a:pt x="228600" y="165100"/>
                </a:lnTo>
                <a:cubicBezTo>
                  <a:pt x="228600" y="179110"/>
                  <a:pt x="217210" y="190500"/>
                  <a:pt x="203200" y="190500"/>
                </a:cubicBezTo>
                <a:lnTo>
                  <a:pt x="25400" y="190500"/>
                </a:lnTo>
                <a:cubicBezTo>
                  <a:pt x="11390" y="190500"/>
                  <a:pt x="0" y="179110"/>
                  <a:pt x="0" y="165100"/>
                </a:cubicBezTo>
                <a:lnTo>
                  <a:pt x="0" y="123825"/>
                </a:lnTo>
                <a:cubicBezTo>
                  <a:pt x="0" y="118547"/>
                  <a:pt x="4247" y="114300"/>
                  <a:pt x="9525" y="114300"/>
                </a:cubicBezTo>
                <a:cubicBezTo>
                  <a:pt x="14803" y="114300"/>
                  <a:pt x="19050" y="118547"/>
                  <a:pt x="19050" y="123825"/>
                </a:cubicBezTo>
                <a:close/>
              </a:path>
            </a:pathLst>
          </a:custGeom>
          <a:solidFill>
            <a:srgbClr val="D4AF37"/>
          </a:solidFill>
          <a:ln/>
        </p:spPr>
      </p:sp>
      <p:sp>
        <p:nvSpPr>
          <p:cNvPr id="65" name="Text 62"/>
          <p:cNvSpPr/>
          <p:nvPr/>
        </p:nvSpPr>
        <p:spPr>
          <a:xfrm>
            <a:off x="8953500" y="10845800"/>
            <a:ext cx="15621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Governance Voting</a:t>
            </a:r>
            <a:endParaRPr lang="en-US" sz="1600" dirty="0"/>
          </a:p>
        </p:txBody>
      </p:sp>
      <p:sp>
        <p:nvSpPr>
          <p:cNvPr id="66" name="Shape 63"/>
          <p:cNvSpPr/>
          <p:nvPr/>
        </p:nvSpPr>
        <p:spPr>
          <a:xfrm>
            <a:off x="12039600" y="10744200"/>
            <a:ext cx="3441700" cy="457200"/>
          </a:xfrm>
          <a:custGeom>
            <a:avLst/>
            <a:gdLst/>
            <a:ahLst/>
            <a:cxnLst/>
            <a:rect l="l" t="t" r="r" b="b"/>
            <a:pathLst>
              <a:path w="3441700" h="457200">
                <a:moveTo>
                  <a:pt x="101599" y="0"/>
                </a:moveTo>
                <a:lnTo>
                  <a:pt x="3340101" y="0"/>
                </a:lnTo>
                <a:cubicBezTo>
                  <a:pt x="3396213" y="0"/>
                  <a:pt x="3441700" y="45487"/>
                  <a:pt x="3441700" y="101599"/>
                </a:cubicBezTo>
                <a:lnTo>
                  <a:pt x="3441700" y="355601"/>
                </a:lnTo>
                <a:cubicBezTo>
                  <a:pt x="3441700" y="411713"/>
                  <a:pt x="3396213" y="457200"/>
                  <a:pt x="3340101" y="457200"/>
                </a:cubicBezTo>
                <a:lnTo>
                  <a:pt x="101599" y="457200"/>
                </a:lnTo>
                <a:cubicBezTo>
                  <a:pt x="45525" y="457200"/>
                  <a:pt x="0" y="411675"/>
                  <a:pt x="0" y="355601"/>
                </a:cubicBezTo>
                <a:lnTo>
                  <a:pt x="0" y="101599"/>
                </a:lnTo>
                <a:cubicBezTo>
                  <a:pt x="0" y="45525"/>
                  <a:pt x="45525" y="0"/>
                  <a:pt x="101599" y="0"/>
                </a:cubicBezTo>
                <a:close/>
              </a:path>
            </a:pathLst>
          </a:custGeom>
          <a:solidFill>
            <a:srgbClr val="0F0F1A"/>
          </a:solidFill>
          <a:ln/>
        </p:spPr>
      </p:sp>
      <p:sp>
        <p:nvSpPr>
          <p:cNvPr id="67" name="Shape 64"/>
          <p:cNvSpPr/>
          <p:nvPr/>
        </p:nvSpPr>
        <p:spPr>
          <a:xfrm>
            <a:off x="12166600" y="10871200"/>
            <a:ext cx="203200" cy="203200"/>
          </a:xfrm>
          <a:custGeom>
            <a:avLst/>
            <a:gdLst/>
            <a:ahLst/>
            <a:cxnLst/>
            <a:rect l="l" t="t" r="r" b="b"/>
            <a:pathLst>
              <a:path w="203200" h="203200">
                <a:moveTo>
                  <a:pt x="50800" y="38100"/>
                </a:moveTo>
                <a:lnTo>
                  <a:pt x="50800" y="31750"/>
                </a:lnTo>
                <a:cubicBezTo>
                  <a:pt x="50800" y="14208"/>
                  <a:pt x="84931" y="0"/>
                  <a:pt x="127000" y="0"/>
                </a:cubicBezTo>
                <a:cubicBezTo>
                  <a:pt x="169069" y="0"/>
                  <a:pt x="203200" y="14208"/>
                  <a:pt x="203200" y="31750"/>
                </a:cubicBezTo>
                <a:lnTo>
                  <a:pt x="203200" y="38100"/>
                </a:lnTo>
                <a:cubicBezTo>
                  <a:pt x="203200" y="50244"/>
                  <a:pt x="186809" y="60801"/>
                  <a:pt x="162719" y="66159"/>
                </a:cubicBezTo>
                <a:cubicBezTo>
                  <a:pt x="161766" y="65048"/>
                  <a:pt x="160774" y="63976"/>
                  <a:pt x="159782" y="62984"/>
                </a:cubicBezTo>
                <a:cubicBezTo>
                  <a:pt x="153630" y="56912"/>
                  <a:pt x="145693" y="52308"/>
                  <a:pt x="137398" y="48895"/>
                </a:cubicBezTo>
                <a:cubicBezTo>
                  <a:pt x="120769" y="41950"/>
                  <a:pt x="99100" y="38140"/>
                  <a:pt x="76200" y="38140"/>
                </a:cubicBezTo>
                <a:cubicBezTo>
                  <a:pt x="67508" y="38140"/>
                  <a:pt x="59015" y="38695"/>
                  <a:pt x="50879" y="39767"/>
                </a:cubicBezTo>
                <a:cubicBezTo>
                  <a:pt x="50800" y="39251"/>
                  <a:pt x="50800" y="38695"/>
                  <a:pt x="50800" y="38140"/>
                </a:cubicBezTo>
                <a:close/>
                <a:moveTo>
                  <a:pt x="171450" y="140097"/>
                </a:moveTo>
                <a:lnTo>
                  <a:pt x="171450" y="121761"/>
                </a:lnTo>
                <a:cubicBezTo>
                  <a:pt x="177443" y="120213"/>
                  <a:pt x="183078" y="118388"/>
                  <a:pt x="188198" y="116245"/>
                </a:cubicBezTo>
                <a:cubicBezTo>
                  <a:pt x="193437" y="114062"/>
                  <a:pt x="198557" y="111403"/>
                  <a:pt x="203200" y="108188"/>
                </a:cubicBezTo>
                <a:lnTo>
                  <a:pt x="203200" y="114300"/>
                </a:lnTo>
                <a:cubicBezTo>
                  <a:pt x="203200" y="124936"/>
                  <a:pt x="190698" y="134342"/>
                  <a:pt x="171450" y="140097"/>
                </a:cubicBezTo>
                <a:close/>
                <a:moveTo>
                  <a:pt x="171450" y="101997"/>
                </a:moveTo>
                <a:lnTo>
                  <a:pt x="171450" y="88900"/>
                </a:lnTo>
                <a:cubicBezTo>
                  <a:pt x="171450" y="87114"/>
                  <a:pt x="171291" y="85408"/>
                  <a:pt x="171053" y="83741"/>
                </a:cubicBezTo>
                <a:cubicBezTo>
                  <a:pt x="177205" y="82193"/>
                  <a:pt x="182959" y="80328"/>
                  <a:pt x="188198" y="78105"/>
                </a:cubicBezTo>
                <a:cubicBezTo>
                  <a:pt x="193437" y="75883"/>
                  <a:pt x="198557" y="73263"/>
                  <a:pt x="203200" y="70048"/>
                </a:cubicBezTo>
                <a:lnTo>
                  <a:pt x="203200" y="76160"/>
                </a:lnTo>
                <a:cubicBezTo>
                  <a:pt x="203200" y="86797"/>
                  <a:pt x="190698" y="96203"/>
                  <a:pt x="171450" y="101957"/>
                </a:cubicBezTo>
                <a:close/>
                <a:moveTo>
                  <a:pt x="0" y="95250"/>
                </a:moveTo>
                <a:lnTo>
                  <a:pt x="0" y="88900"/>
                </a:lnTo>
                <a:cubicBezTo>
                  <a:pt x="0" y="71358"/>
                  <a:pt x="34131" y="57150"/>
                  <a:pt x="76200" y="57150"/>
                </a:cubicBezTo>
                <a:cubicBezTo>
                  <a:pt x="118269" y="57150"/>
                  <a:pt x="152400" y="71358"/>
                  <a:pt x="152400" y="88900"/>
                </a:cubicBezTo>
                <a:lnTo>
                  <a:pt x="152400" y="95250"/>
                </a:lnTo>
                <a:cubicBezTo>
                  <a:pt x="152400" y="112792"/>
                  <a:pt x="118269" y="127000"/>
                  <a:pt x="76200" y="127000"/>
                </a:cubicBezTo>
                <a:cubicBezTo>
                  <a:pt x="34131" y="127000"/>
                  <a:pt x="0" y="112792"/>
                  <a:pt x="0" y="95250"/>
                </a:cubicBezTo>
                <a:close/>
                <a:moveTo>
                  <a:pt x="152400" y="133350"/>
                </a:moveTo>
                <a:cubicBezTo>
                  <a:pt x="152400" y="150892"/>
                  <a:pt x="118269" y="165100"/>
                  <a:pt x="76200" y="165100"/>
                </a:cubicBezTo>
                <a:cubicBezTo>
                  <a:pt x="34131" y="165100"/>
                  <a:pt x="0" y="150892"/>
                  <a:pt x="0" y="133350"/>
                </a:cubicBezTo>
                <a:lnTo>
                  <a:pt x="0" y="127238"/>
                </a:lnTo>
                <a:cubicBezTo>
                  <a:pt x="4604" y="130453"/>
                  <a:pt x="9723" y="133072"/>
                  <a:pt x="15002" y="135295"/>
                </a:cubicBezTo>
                <a:cubicBezTo>
                  <a:pt x="31631" y="142240"/>
                  <a:pt x="53300" y="146050"/>
                  <a:pt x="76200" y="146050"/>
                </a:cubicBezTo>
                <a:cubicBezTo>
                  <a:pt x="99100" y="146050"/>
                  <a:pt x="120769" y="142200"/>
                  <a:pt x="137398" y="135295"/>
                </a:cubicBezTo>
                <a:cubicBezTo>
                  <a:pt x="142637" y="133112"/>
                  <a:pt x="147757" y="130453"/>
                  <a:pt x="152400" y="127238"/>
                </a:cubicBezTo>
                <a:lnTo>
                  <a:pt x="152400" y="133350"/>
                </a:lnTo>
                <a:close/>
                <a:moveTo>
                  <a:pt x="152400" y="165338"/>
                </a:moveTo>
                <a:lnTo>
                  <a:pt x="152400" y="171450"/>
                </a:lnTo>
                <a:cubicBezTo>
                  <a:pt x="152400" y="188992"/>
                  <a:pt x="118269" y="203200"/>
                  <a:pt x="76200" y="203200"/>
                </a:cubicBezTo>
                <a:cubicBezTo>
                  <a:pt x="34131" y="203200"/>
                  <a:pt x="0" y="188992"/>
                  <a:pt x="0" y="171450"/>
                </a:cubicBezTo>
                <a:lnTo>
                  <a:pt x="0" y="165338"/>
                </a:lnTo>
                <a:cubicBezTo>
                  <a:pt x="4604" y="168553"/>
                  <a:pt x="9723" y="171172"/>
                  <a:pt x="15002" y="173395"/>
                </a:cubicBezTo>
                <a:cubicBezTo>
                  <a:pt x="31631" y="180340"/>
                  <a:pt x="53300" y="184150"/>
                  <a:pt x="76200" y="184150"/>
                </a:cubicBezTo>
                <a:cubicBezTo>
                  <a:pt x="99100" y="184150"/>
                  <a:pt x="120769" y="180300"/>
                  <a:pt x="137398" y="173395"/>
                </a:cubicBezTo>
                <a:cubicBezTo>
                  <a:pt x="142637" y="171212"/>
                  <a:pt x="147757" y="168553"/>
                  <a:pt x="152400" y="165338"/>
                </a:cubicBezTo>
                <a:close/>
              </a:path>
            </a:pathLst>
          </a:custGeom>
          <a:solidFill>
            <a:srgbClr val="4A3F8C"/>
          </a:solidFill>
          <a:ln/>
        </p:spPr>
      </p:sp>
      <p:sp>
        <p:nvSpPr>
          <p:cNvPr id="68" name="Text 65"/>
          <p:cNvSpPr/>
          <p:nvPr/>
        </p:nvSpPr>
        <p:spPr>
          <a:xfrm>
            <a:off x="12496800" y="10845800"/>
            <a:ext cx="1358900" cy="254000"/>
          </a:xfrm>
          <a:prstGeom prst="rect">
            <a:avLst/>
          </a:prstGeom>
          <a:noFill/>
          <a:ln/>
        </p:spPr>
        <p:txBody>
          <a:bodyPr wrap="square" lIns="0" tIns="0" rIns="0" bIns="0" rtlCol="0" anchor="ctr"/>
          <a:lstStyle/>
          <a:p>
            <a:pPr>
              <a:lnSpc>
                <a:spcPct val="120000"/>
              </a:lnSpc>
            </a:pPr>
            <a:r>
              <a:rPr lang="en-US" sz="1400" dirty="0">
                <a:solidFill>
                  <a:srgbClr val="F5F5F5">
                    <a:alpha val="80000"/>
                  </a:srgbClr>
                </a:solidFill>
                <a:latin typeface="Quattrocento Sans" pitchFamily="34" charset="0"/>
                <a:ea typeface="Quattrocento Sans" pitchFamily="34" charset="-122"/>
                <a:cs typeface="Quattrocento Sans" pitchFamily="34" charset="-120"/>
              </a:rPr>
              <a:t>Staking Rewards</a:t>
            </a:r>
            <a:endParaRPr lang="en-US" sz="1600" dirty="0"/>
          </a:p>
        </p:txBody>
      </p:sp>
    </p:spTree>
  </p:cSld>
  <p:clrMapOvr>
    <a:masterClrMapping/>
  </p:clrMapOvr>
  <p:transition>
    <p:fade/>
    <p:spd val="med"/>
  </p:transition>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F0F1A"/>
        </a:solidFill>
      </p:bgPr>
    </p:bg>
    <p:spTree>
      <p:nvGrpSpPr>
        <p:cNvPr id="1" name=""/>
        <p:cNvGrpSpPr/>
        <p:nvPr/>
      </p:nvGrpSpPr>
      <p:grpSpPr>
        <a:xfrm>
          <a:off x="0" y="0"/>
          <a:ext cx="0" cy="0"/>
          <a:chOff x="0" y="0"/>
          <a:chExt cx="0" cy="0"/>
        </a:xfrm>
      </p:grpSpPr>
      <p:pic>
        <p:nvPicPr>
          <p:cNvPr id="2" name="Image 0" descr="https://kimi-web-img.moonshot.cn/img/www.shutterstock.com/a211da446be5871f8cabfeb9b732c0d41392fc2d.jpg">    </p:cNvPr>
          <p:cNvPicPr>
            <a:picLocks noChangeAspect="1"/>
          </p:cNvPicPr>
          <p:nvPr/>
        </p:nvPicPr>
        <p:blipFill>
          <a:blip r:embed="rId1">
            <a:alphaModFix amt="10000"/>
          </a:blip>
          <a:srcRect l="0" r="0" t="74" b="74"/>
          <a:stretch/>
        </p:blipFill>
        <p:spPr>
          <a:xfrm>
            <a:off x="0" y="0"/>
            <a:ext cx="16256000" cy="9144000"/>
          </a:xfrm>
          <a:prstGeom prst="roundRect">
            <a:avLst>
              <a:gd name="adj" fmla="val 0"/>
            </a:avLst>
          </a:prstGeom>
        </p:spPr>
      </p:pic>
      <p:sp>
        <p:nvSpPr>
          <p:cNvPr id="3" name="Text 0"/>
          <p:cNvSpPr/>
          <p:nvPr/>
        </p:nvSpPr>
        <p:spPr>
          <a:xfrm>
            <a:off x="508000" y="508000"/>
            <a:ext cx="15328900" cy="254000"/>
          </a:xfrm>
          <a:prstGeom prst="rect">
            <a:avLst/>
          </a:prstGeom>
          <a:noFill/>
          <a:ln/>
        </p:spPr>
        <p:txBody>
          <a:bodyPr wrap="square" lIns="0" tIns="0" rIns="0" bIns="0" rtlCol="0" anchor="ctr"/>
          <a:lstStyle/>
          <a:p>
            <a:pPr>
              <a:lnSpc>
                <a:spcPct val="120000"/>
              </a:lnSpc>
            </a:pPr>
            <a:r>
              <a:rPr lang="en-US" sz="1400" b="1" spc="140" kern="0" dirty="0">
                <a:solidFill>
                  <a:srgbClr val="D4AF37"/>
                </a:solidFill>
                <a:latin typeface="Liter" pitchFamily="34" charset="0"/>
                <a:ea typeface="Liter" pitchFamily="34" charset="-122"/>
                <a:cs typeface="Liter" pitchFamily="34" charset="-120"/>
              </a:rPr>
              <a:t>TECHNICAL FOUNDATION</a:t>
            </a:r>
            <a:endParaRPr lang="en-US" sz="1600" dirty="0"/>
          </a:p>
        </p:txBody>
      </p:sp>
      <p:sp>
        <p:nvSpPr>
          <p:cNvPr id="4" name="Text 1"/>
          <p:cNvSpPr/>
          <p:nvPr/>
        </p:nvSpPr>
        <p:spPr>
          <a:xfrm>
            <a:off x="508000" y="863600"/>
            <a:ext cx="15468600" cy="571500"/>
          </a:xfrm>
          <a:prstGeom prst="rect">
            <a:avLst/>
          </a:prstGeom>
          <a:noFill/>
          <a:ln/>
        </p:spPr>
        <p:txBody>
          <a:bodyPr wrap="square" lIns="0" tIns="0" rIns="0" bIns="0" rtlCol="0" anchor="ctr"/>
          <a:lstStyle/>
          <a:p>
            <a:pPr>
              <a:lnSpc>
                <a:spcPct val="100000"/>
              </a:lnSpc>
            </a:pPr>
            <a:r>
              <a:rPr lang="en-US" sz="3600" b="1" dirty="0">
                <a:solidFill>
                  <a:srgbClr val="F5F5F5"/>
                </a:solidFill>
                <a:latin typeface="Oranienbaum" pitchFamily="34" charset="0"/>
                <a:ea typeface="Oranienbaum" pitchFamily="34" charset="-122"/>
                <a:cs typeface="Oranienbaum" pitchFamily="34" charset="-120"/>
              </a:rPr>
              <a:t>Multi-Chain Infrastructure with Institutional Security</a:t>
            </a:r>
            <a:endParaRPr lang="en-US" sz="1600" dirty="0"/>
          </a:p>
        </p:txBody>
      </p:sp>
      <p:sp>
        <p:nvSpPr>
          <p:cNvPr id="5" name="Shape 2"/>
          <p:cNvSpPr/>
          <p:nvPr/>
        </p:nvSpPr>
        <p:spPr>
          <a:xfrm>
            <a:off x="514350" y="1644650"/>
            <a:ext cx="15227300" cy="2959100"/>
          </a:xfrm>
          <a:custGeom>
            <a:avLst/>
            <a:gdLst/>
            <a:ahLst/>
            <a:cxnLst/>
            <a:rect l="l" t="t" r="r" b="b"/>
            <a:pathLst>
              <a:path w="15227300" h="2959100">
                <a:moveTo>
                  <a:pt x="152394" y="0"/>
                </a:moveTo>
                <a:lnTo>
                  <a:pt x="15074906" y="0"/>
                </a:lnTo>
                <a:cubicBezTo>
                  <a:pt x="15159071" y="0"/>
                  <a:pt x="15227300" y="68229"/>
                  <a:pt x="15227300" y="152394"/>
                </a:cubicBezTo>
                <a:lnTo>
                  <a:pt x="15227300" y="2806706"/>
                </a:lnTo>
                <a:cubicBezTo>
                  <a:pt x="15227300" y="2890871"/>
                  <a:pt x="15159071" y="2959100"/>
                  <a:pt x="15074906" y="2959100"/>
                </a:cubicBezTo>
                <a:lnTo>
                  <a:pt x="152394" y="2959100"/>
                </a:lnTo>
                <a:cubicBezTo>
                  <a:pt x="68229" y="2959100"/>
                  <a:pt x="0" y="2890871"/>
                  <a:pt x="0" y="2806706"/>
                </a:cubicBezTo>
                <a:lnTo>
                  <a:pt x="0" y="152394"/>
                </a:lnTo>
                <a:cubicBezTo>
                  <a:pt x="0" y="68285"/>
                  <a:pt x="68285" y="0"/>
                  <a:pt x="152394" y="0"/>
                </a:cubicBezTo>
                <a:close/>
              </a:path>
            </a:pathLst>
          </a:custGeom>
          <a:gradFill rotWithShape="1" flip="none">
            <a:gsLst>
              <a:gs pos="0">
                <a:srgbClr val="1A1A2E">
                  <a:alpha val="95000"/>
                </a:srgbClr>
              </a:gs>
              <a:gs pos="100000">
                <a:srgbClr val="4A3F8C">
                  <a:alpha val="30000"/>
                </a:srgbClr>
              </a:gs>
            </a:gsLst>
            <a:lin ang="2700000" scaled="1"/>
          </a:gradFill>
          <a:ln w="12700">
            <a:solidFill>
              <a:srgbClr val="D4AF37">
                <a:alpha val="30196"/>
              </a:srgbClr>
            </a:solidFill>
            <a:prstDash val="solid"/>
          </a:ln>
        </p:spPr>
      </p:sp>
      <p:sp>
        <p:nvSpPr>
          <p:cNvPr id="6" name="Shape 3"/>
          <p:cNvSpPr/>
          <p:nvPr/>
        </p:nvSpPr>
        <p:spPr>
          <a:xfrm>
            <a:off x="792163" y="1968500"/>
            <a:ext cx="257175" cy="228600"/>
          </a:xfrm>
          <a:custGeom>
            <a:avLst/>
            <a:gdLst/>
            <a:ahLst/>
            <a:cxnLst/>
            <a:rect l="l" t="t" r="r" b="b"/>
            <a:pathLst>
              <a:path w="257175" h="228600">
                <a:moveTo>
                  <a:pt x="110728" y="39291"/>
                </a:moveTo>
                <a:lnTo>
                  <a:pt x="146447" y="39291"/>
                </a:lnTo>
                <a:lnTo>
                  <a:pt x="146447" y="60722"/>
                </a:lnTo>
                <a:lnTo>
                  <a:pt x="110728" y="60722"/>
                </a:lnTo>
                <a:lnTo>
                  <a:pt x="110728" y="39291"/>
                </a:lnTo>
                <a:close/>
                <a:moveTo>
                  <a:pt x="107156" y="14288"/>
                </a:moveTo>
                <a:cubicBezTo>
                  <a:pt x="95324" y="14288"/>
                  <a:pt x="85725" y="23887"/>
                  <a:pt x="85725" y="35719"/>
                </a:cubicBezTo>
                <a:lnTo>
                  <a:pt x="85725" y="64294"/>
                </a:lnTo>
                <a:cubicBezTo>
                  <a:pt x="85725" y="76126"/>
                  <a:pt x="95324" y="85725"/>
                  <a:pt x="107156" y="85725"/>
                </a:cubicBezTo>
                <a:lnTo>
                  <a:pt x="114300" y="85725"/>
                </a:lnTo>
                <a:lnTo>
                  <a:pt x="114300" y="100013"/>
                </a:lnTo>
                <a:lnTo>
                  <a:pt x="14288" y="100013"/>
                </a:lnTo>
                <a:cubicBezTo>
                  <a:pt x="6385" y="100013"/>
                  <a:pt x="0" y="106397"/>
                  <a:pt x="0" y="114300"/>
                </a:cubicBezTo>
                <a:cubicBezTo>
                  <a:pt x="0" y="122203"/>
                  <a:pt x="6385" y="128588"/>
                  <a:pt x="14288" y="128588"/>
                </a:cubicBezTo>
                <a:lnTo>
                  <a:pt x="57150" y="128588"/>
                </a:lnTo>
                <a:lnTo>
                  <a:pt x="57150" y="142875"/>
                </a:lnTo>
                <a:lnTo>
                  <a:pt x="50006" y="142875"/>
                </a:lnTo>
                <a:cubicBezTo>
                  <a:pt x="38174" y="142875"/>
                  <a:pt x="28575" y="152474"/>
                  <a:pt x="28575" y="164306"/>
                </a:cubicBezTo>
                <a:lnTo>
                  <a:pt x="28575" y="192881"/>
                </a:lnTo>
                <a:cubicBezTo>
                  <a:pt x="28575" y="204713"/>
                  <a:pt x="38174" y="214313"/>
                  <a:pt x="50006" y="214313"/>
                </a:cubicBezTo>
                <a:lnTo>
                  <a:pt x="92869" y="214313"/>
                </a:lnTo>
                <a:cubicBezTo>
                  <a:pt x="104701" y="214313"/>
                  <a:pt x="114300" y="204713"/>
                  <a:pt x="114300" y="192881"/>
                </a:cubicBezTo>
                <a:lnTo>
                  <a:pt x="114300" y="164306"/>
                </a:lnTo>
                <a:cubicBezTo>
                  <a:pt x="114300" y="152474"/>
                  <a:pt x="104701" y="142875"/>
                  <a:pt x="92869" y="142875"/>
                </a:cubicBezTo>
                <a:lnTo>
                  <a:pt x="85725" y="142875"/>
                </a:lnTo>
                <a:lnTo>
                  <a:pt x="85725" y="128588"/>
                </a:lnTo>
                <a:lnTo>
                  <a:pt x="171450" y="128588"/>
                </a:lnTo>
                <a:lnTo>
                  <a:pt x="171450" y="142875"/>
                </a:lnTo>
                <a:lnTo>
                  <a:pt x="164306" y="142875"/>
                </a:lnTo>
                <a:cubicBezTo>
                  <a:pt x="152474" y="142875"/>
                  <a:pt x="142875" y="152474"/>
                  <a:pt x="142875" y="164306"/>
                </a:cubicBezTo>
                <a:lnTo>
                  <a:pt x="142875" y="192881"/>
                </a:lnTo>
                <a:cubicBezTo>
                  <a:pt x="142875" y="204713"/>
                  <a:pt x="152474" y="214313"/>
                  <a:pt x="164306" y="214313"/>
                </a:cubicBezTo>
                <a:lnTo>
                  <a:pt x="207169" y="214313"/>
                </a:lnTo>
                <a:cubicBezTo>
                  <a:pt x="219001" y="214313"/>
                  <a:pt x="228600" y="204713"/>
                  <a:pt x="228600" y="192881"/>
                </a:cubicBezTo>
                <a:lnTo>
                  <a:pt x="228600" y="164306"/>
                </a:lnTo>
                <a:cubicBezTo>
                  <a:pt x="228600" y="152474"/>
                  <a:pt x="219001" y="142875"/>
                  <a:pt x="207169" y="142875"/>
                </a:cubicBezTo>
                <a:lnTo>
                  <a:pt x="200025" y="142875"/>
                </a:lnTo>
                <a:lnTo>
                  <a:pt x="200025" y="128588"/>
                </a:lnTo>
                <a:lnTo>
                  <a:pt x="242888" y="128588"/>
                </a:lnTo>
                <a:cubicBezTo>
                  <a:pt x="250790" y="128588"/>
                  <a:pt x="257175" y="122203"/>
                  <a:pt x="257175" y="114300"/>
                </a:cubicBezTo>
                <a:cubicBezTo>
                  <a:pt x="257175" y="106397"/>
                  <a:pt x="250790" y="100013"/>
                  <a:pt x="242888" y="100013"/>
                </a:cubicBezTo>
                <a:lnTo>
                  <a:pt x="142875" y="100013"/>
                </a:lnTo>
                <a:lnTo>
                  <a:pt x="142875" y="85725"/>
                </a:lnTo>
                <a:lnTo>
                  <a:pt x="150019" y="85725"/>
                </a:lnTo>
                <a:cubicBezTo>
                  <a:pt x="161851" y="85725"/>
                  <a:pt x="171450" y="76126"/>
                  <a:pt x="171450" y="64294"/>
                </a:cubicBezTo>
                <a:lnTo>
                  <a:pt x="171450" y="35719"/>
                </a:lnTo>
                <a:cubicBezTo>
                  <a:pt x="171450" y="23887"/>
                  <a:pt x="161851" y="14288"/>
                  <a:pt x="150019" y="14288"/>
                </a:cubicBezTo>
                <a:lnTo>
                  <a:pt x="107156" y="14288"/>
                </a:lnTo>
                <a:close/>
                <a:moveTo>
                  <a:pt x="200025" y="167878"/>
                </a:moveTo>
                <a:lnTo>
                  <a:pt x="203597" y="167878"/>
                </a:lnTo>
                <a:lnTo>
                  <a:pt x="203597" y="189309"/>
                </a:lnTo>
                <a:lnTo>
                  <a:pt x="167878" y="189309"/>
                </a:lnTo>
                <a:lnTo>
                  <a:pt x="167878" y="167878"/>
                </a:lnTo>
                <a:lnTo>
                  <a:pt x="200025" y="167878"/>
                </a:lnTo>
                <a:close/>
                <a:moveTo>
                  <a:pt x="85725" y="167878"/>
                </a:moveTo>
                <a:lnTo>
                  <a:pt x="89297" y="167878"/>
                </a:lnTo>
                <a:lnTo>
                  <a:pt x="89297" y="189309"/>
                </a:lnTo>
                <a:lnTo>
                  <a:pt x="53578" y="189309"/>
                </a:lnTo>
                <a:lnTo>
                  <a:pt x="53578" y="167878"/>
                </a:lnTo>
                <a:lnTo>
                  <a:pt x="85725" y="167878"/>
                </a:lnTo>
                <a:close/>
              </a:path>
            </a:pathLst>
          </a:custGeom>
          <a:solidFill>
            <a:srgbClr val="D4AF37"/>
          </a:solidFill>
          <a:ln/>
        </p:spPr>
      </p:sp>
      <p:sp>
        <p:nvSpPr>
          <p:cNvPr id="7" name="Text 4"/>
          <p:cNvSpPr/>
          <p:nvPr/>
        </p:nvSpPr>
        <p:spPr>
          <a:xfrm>
            <a:off x="1066800" y="1905000"/>
            <a:ext cx="14528800" cy="355600"/>
          </a:xfrm>
          <a:prstGeom prst="rect">
            <a:avLst/>
          </a:prstGeom>
          <a:noFill/>
          <a:ln/>
        </p:spPr>
        <p:txBody>
          <a:bodyPr wrap="square" lIns="0" tIns="0" rIns="0" bIns="0" rtlCol="0" anchor="ctr"/>
          <a:lstStyle/>
          <a:p>
            <a:pPr>
              <a:lnSpc>
                <a:spcPct val="130000"/>
              </a:lnSpc>
            </a:pPr>
            <a:r>
              <a:rPr lang="en-US" sz="1800" b="1" dirty="0">
                <a:solidFill>
                  <a:srgbClr val="D4AF37"/>
                </a:solidFill>
                <a:latin typeface="Liter" pitchFamily="34" charset="0"/>
                <a:ea typeface="Liter" pitchFamily="34" charset="-122"/>
                <a:cs typeface="Liter" pitchFamily="34" charset="-120"/>
              </a:rPr>
              <a:t>Multi-Chain Architecture Strategy</a:t>
            </a:r>
            <a:endParaRPr lang="en-US" sz="1600" dirty="0"/>
          </a:p>
        </p:txBody>
      </p:sp>
      <p:sp>
        <p:nvSpPr>
          <p:cNvPr id="8" name="Shape 5"/>
          <p:cNvSpPr/>
          <p:nvPr/>
        </p:nvSpPr>
        <p:spPr>
          <a:xfrm>
            <a:off x="774700" y="2438400"/>
            <a:ext cx="3568700" cy="1905000"/>
          </a:xfrm>
          <a:custGeom>
            <a:avLst/>
            <a:gdLst/>
            <a:ahLst/>
            <a:cxnLst/>
            <a:rect l="l" t="t" r="r" b="b"/>
            <a:pathLst>
              <a:path w="3568700" h="1905000">
                <a:moveTo>
                  <a:pt x="50800" y="0"/>
                </a:moveTo>
                <a:lnTo>
                  <a:pt x="3517900" y="0"/>
                </a:lnTo>
                <a:cubicBezTo>
                  <a:pt x="3545956" y="0"/>
                  <a:pt x="3568700" y="22744"/>
                  <a:pt x="3568700" y="50800"/>
                </a:cubicBezTo>
                <a:lnTo>
                  <a:pt x="3568700" y="1803406"/>
                </a:lnTo>
                <a:cubicBezTo>
                  <a:pt x="3568700" y="1859515"/>
                  <a:pt x="3523215" y="1905000"/>
                  <a:pt x="3467106" y="1905000"/>
                </a:cubicBezTo>
                <a:lnTo>
                  <a:pt x="101594" y="1905000"/>
                </a:lnTo>
                <a:cubicBezTo>
                  <a:pt x="45485" y="1905000"/>
                  <a:pt x="0" y="1859515"/>
                  <a:pt x="0" y="1803406"/>
                </a:cubicBezTo>
                <a:lnTo>
                  <a:pt x="0" y="50800"/>
                </a:lnTo>
                <a:cubicBezTo>
                  <a:pt x="0" y="22763"/>
                  <a:pt x="22763" y="0"/>
                  <a:pt x="50800" y="0"/>
                </a:cubicBezTo>
                <a:close/>
              </a:path>
            </a:pathLst>
          </a:custGeom>
          <a:solidFill>
            <a:srgbClr val="0F0F1A"/>
          </a:solidFill>
          <a:ln/>
        </p:spPr>
      </p:sp>
      <p:sp>
        <p:nvSpPr>
          <p:cNvPr id="9" name="Shape 6"/>
          <p:cNvSpPr/>
          <p:nvPr/>
        </p:nvSpPr>
        <p:spPr>
          <a:xfrm>
            <a:off x="774700" y="2438400"/>
            <a:ext cx="3568700" cy="50800"/>
          </a:xfrm>
          <a:custGeom>
            <a:avLst/>
            <a:gdLst/>
            <a:ahLst/>
            <a:cxnLst/>
            <a:rect l="l" t="t" r="r" b="b"/>
            <a:pathLst>
              <a:path w="3568700" h="50800">
                <a:moveTo>
                  <a:pt x="50800" y="0"/>
                </a:moveTo>
                <a:lnTo>
                  <a:pt x="3517900" y="0"/>
                </a:lnTo>
                <a:cubicBezTo>
                  <a:pt x="3545937" y="0"/>
                  <a:pt x="3568700" y="22763"/>
                  <a:pt x="3568700" y="50800"/>
                </a:cubicBezTo>
                <a:lnTo>
                  <a:pt x="3568700" y="50800"/>
                </a:lnTo>
                <a:lnTo>
                  <a:pt x="0" y="50800"/>
                </a:lnTo>
                <a:lnTo>
                  <a:pt x="0" y="50800"/>
                </a:lnTo>
                <a:cubicBezTo>
                  <a:pt x="0" y="22763"/>
                  <a:pt x="22763" y="0"/>
                  <a:pt x="50800" y="0"/>
                </a:cubicBezTo>
                <a:close/>
              </a:path>
            </a:pathLst>
          </a:custGeom>
          <a:solidFill>
            <a:srgbClr val="627EEA"/>
          </a:solidFill>
          <a:ln/>
        </p:spPr>
      </p:sp>
      <p:sp>
        <p:nvSpPr>
          <p:cNvPr id="10" name="Shape 7"/>
          <p:cNvSpPr/>
          <p:nvPr/>
        </p:nvSpPr>
        <p:spPr>
          <a:xfrm>
            <a:off x="1006475" y="2641600"/>
            <a:ext cx="158750" cy="254000"/>
          </a:xfrm>
          <a:custGeom>
            <a:avLst/>
            <a:gdLst/>
            <a:ahLst/>
            <a:cxnLst/>
            <a:rect l="l" t="t" r="r" b="b"/>
            <a:pathLst>
              <a:path w="158750" h="254000">
                <a:moveTo>
                  <a:pt x="154732" y="129381"/>
                </a:moveTo>
                <a:lnTo>
                  <a:pt x="79375" y="175419"/>
                </a:lnTo>
                <a:lnTo>
                  <a:pt x="3969" y="129381"/>
                </a:lnTo>
                <a:lnTo>
                  <a:pt x="79375" y="0"/>
                </a:lnTo>
                <a:lnTo>
                  <a:pt x="154732" y="129381"/>
                </a:lnTo>
                <a:close/>
                <a:moveTo>
                  <a:pt x="79375" y="190202"/>
                </a:moveTo>
                <a:lnTo>
                  <a:pt x="3969" y="144165"/>
                </a:lnTo>
                <a:lnTo>
                  <a:pt x="79375" y="254000"/>
                </a:lnTo>
                <a:lnTo>
                  <a:pt x="154781" y="144165"/>
                </a:lnTo>
                <a:lnTo>
                  <a:pt x="79375" y="190202"/>
                </a:lnTo>
                <a:close/>
              </a:path>
            </a:pathLst>
          </a:custGeom>
          <a:solidFill>
            <a:srgbClr val="627EEA"/>
          </a:solidFill>
          <a:ln/>
        </p:spPr>
      </p:sp>
      <p:sp>
        <p:nvSpPr>
          <p:cNvPr id="11" name="Text 8"/>
          <p:cNvSpPr/>
          <p:nvPr/>
        </p:nvSpPr>
        <p:spPr>
          <a:xfrm>
            <a:off x="1346200" y="2616200"/>
            <a:ext cx="9779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Ethereum</a:t>
            </a:r>
            <a:endParaRPr lang="en-US" sz="1600" dirty="0"/>
          </a:p>
        </p:txBody>
      </p:sp>
      <p:sp>
        <p:nvSpPr>
          <p:cNvPr id="12" name="Text 9"/>
          <p:cNvSpPr/>
          <p:nvPr/>
        </p:nvSpPr>
        <p:spPr>
          <a:xfrm>
            <a:off x="927100" y="3022600"/>
            <a:ext cx="8382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Use Case:</a:t>
            </a:r>
            <a:endParaRPr lang="en-US" sz="1600" dirty="0"/>
          </a:p>
        </p:txBody>
      </p:sp>
      <p:sp>
        <p:nvSpPr>
          <p:cNvPr id="13" name="Text 10"/>
          <p:cNvSpPr/>
          <p:nvPr/>
        </p:nvSpPr>
        <p:spPr>
          <a:xfrm>
            <a:off x="2835672" y="3022600"/>
            <a:ext cx="1435100" cy="254000"/>
          </a:xfrm>
          <a:prstGeom prst="rect">
            <a:avLst/>
          </a:prstGeom>
          <a:noFill/>
          <a:ln/>
        </p:spPr>
        <p:txBody>
          <a:bodyPr wrap="square" lIns="0" tIns="0" rIns="0" bIns="0" rtlCol="0" anchor="ctr"/>
          <a:lstStyle/>
          <a:p>
            <a:pPr>
              <a:lnSpc>
                <a:spcPct val="120000"/>
              </a:lnSpc>
            </a:pPr>
            <a:r>
              <a:rPr lang="en-US" sz="1400" dirty="0">
                <a:solidFill>
                  <a:srgbClr val="F5F5F5"/>
                </a:solidFill>
                <a:latin typeface="Quattrocento Sans" pitchFamily="34" charset="0"/>
                <a:ea typeface="Quattrocento Sans" pitchFamily="34" charset="-122"/>
                <a:cs typeface="Quattrocento Sans" pitchFamily="34" charset="-120"/>
              </a:rPr>
              <a:t>High-value vaults</a:t>
            </a:r>
            <a:endParaRPr lang="en-US" sz="1600" dirty="0"/>
          </a:p>
        </p:txBody>
      </p:sp>
      <p:sp>
        <p:nvSpPr>
          <p:cNvPr id="14" name="Text 11"/>
          <p:cNvSpPr/>
          <p:nvPr/>
        </p:nvSpPr>
        <p:spPr>
          <a:xfrm>
            <a:off x="927100" y="3327400"/>
            <a:ext cx="4191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Gas:</a:t>
            </a:r>
            <a:endParaRPr lang="en-US" sz="1600" dirty="0"/>
          </a:p>
        </p:txBody>
      </p:sp>
      <p:sp>
        <p:nvSpPr>
          <p:cNvPr id="15" name="Text 12"/>
          <p:cNvSpPr/>
          <p:nvPr/>
        </p:nvSpPr>
        <p:spPr>
          <a:xfrm>
            <a:off x="3697420" y="3327400"/>
            <a:ext cx="571500" cy="254000"/>
          </a:xfrm>
          <a:prstGeom prst="rect">
            <a:avLst/>
          </a:prstGeom>
          <a:noFill/>
          <a:ln/>
        </p:spPr>
        <p:txBody>
          <a:bodyPr wrap="square" lIns="0" tIns="0" rIns="0" bIns="0" rtlCol="0" anchor="ctr"/>
          <a:lstStyle/>
          <a:p>
            <a:pPr>
              <a:lnSpc>
                <a:spcPct val="120000"/>
              </a:lnSpc>
            </a:pPr>
            <a:r>
              <a:rPr lang="en-US" sz="1400" dirty="0">
                <a:solidFill>
                  <a:srgbClr val="D4AF37"/>
                </a:solidFill>
                <a:latin typeface="Quattrocento Sans" pitchFamily="34" charset="0"/>
                <a:ea typeface="Quattrocento Sans" pitchFamily="34" charset="-122"/>
                <a:cs typeface="Quattrocento Sans" pitchFamily="34" charset="-120"/>
              </a:rPr>
              <a:t>$5-50</a:t>
            </a:r>
            <a:endParaRPr lang="en-US" sz="1600" dirty="0"/>
          </a:p>
        </p:txBody>
      </p:sp>
      <p:sp>
        <p:nvSpPr>
          <p:cNvPr id="16" name="Text 13"/>
          <p:cNvSpPr/>
          <p:nvPr/>
        </p:nvSpPr>
        <p:spPr>
          <a:xfrm>
            <a:off x="927100" y="3632200"/>
            <a:ext cx="4191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TPS:</a:t>
            </a:r>
            <a:endParaRPr lang="en-US" sz="1600" dirty="0"/>
          </a:p>
        </p:txBody>
      </p:sp>
      <p:sp>
        <p:nvSpPr>
          <p:cNvPr id="17" name="Text 14"/>
          <p:cNvSpPr/>
          <p:nvPr/>
        </p:nvSpPr>
        <p:spPr>
          <a:xfrm>
            <a:off x="3735652" y="3632200"/>
            <a:ext cx="533400" cy="254000"/>
          </a:xfrm>
          <a:prstGeom prst="rect">
            <a:avLst/>
          </a:prstGeom>
          <a:noFill/>
          <a:ln/>
        </p:spPr>
        <p:txBody>
          <a:bodyPr wrap="square" lIns="0" tIns="0" rIns="0" bIns="0" rtlCol="0" anchor="ctr"/>
          <a:lstStyle/>
          <a:p>
            <a:pPr>
              <a:lnSpc>
                <a:spcPct val="120000"/>
              </a:lnSpc>
            </a:pPr>
            <a:r>
              <a:rPr lang="en-US" sz="1400" dirty="0">
                <a:solidFill>
                  <a:srgbClr val="F5F5F5"/>
                </a:solidFill>
                <a:latin typeface="Quattrocento Sans" pitchFamily="34" charset="0"/>
                <a:ea typeface="Quattrocento Sans" pitchFamily="34" charset="-122"/>
                <a:cs typeface="Quattrocento Sans" pitchFamily="34" charset="-120"/>
              </a:rPr>
              <a:t>15-30</a:t>
            </a:r>
            <a:endParaRPr lang="en-US" sz="1600" dirty="0"/>
          </a:p>
        </p:txBody>
      </p:sp>
      <p:sp>
        <p:nvSpPr>
          <p:cNvPr id="18" name="Text 15"/>
          <p:cNvSpPr/>
          <p:nvPr/>
        </p:nvSpPr>
        <p:spPr>
          <a:xfrm>
            <a:off x="927100" y="3937000"/>
            <a:ext cx="7620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Security:</a:t>
            </a:r>
            <a:endParaRPr lang="en-US" sz="1600" dirty="0"/>
          </a:p>
        </p:txBody>
      </p:sp>
      <p:sp>
        <p:nvSpPr>
          <p:cNvPr id="19" name="Shape 16"/>
          <p:cNvSpPr/>
          <p:nvPr/>
        </p:nvSpPr>
        <p:spPr>
          <a:xfrm>
            <a:off x="3319066" y="3937000"/>
            <a:ext cx="863600" cy="254000"/>
          </a:xfrm>
          <a:custGeom>
            <a:avLst/>
            <a:gdLst/>
            <a:ahLst/>
            <a:cxnLst/>
            <a:rect l="l" t="t" r="r" b="b"/>
            <a:pathLst>
              <a:path w="863600" h="254000">
                <a:moveTo>
                  <a:pt x="50800" y="0"/>
                </a:moveTo>
                <a:lnTo>
                  <a:pt x="812800" y="0"/>
                </a:lnTo>
                <a:cubicBezTo>
                  <a:pt x="840837" y="0"/>
                  <a:pt x="863600" y="22763"/>
                  <a:pt x="863600" y="50800"/>
                </a:cubicBezTo>
                <a:lnTo>
                  <a:pt x="863600" y="203200"/>
                </a:lnTo>
                <a:cubicBezTo>
                  <a:pt x="863600" y="231237"/>
                  <a:pt x="840837" y="254000"/>
                  <a:pt x="812800" y="254000"/>
                </a:cubicBezTo>
                <a:lnTo>
                  <a:pt x="50800" y="254000"/>
                </a:lnTo>
                <a:cubicBezTo>
                  <a:pt x="22763" y="254000"/>
                  <a:pt x="0" y="231237"/>
                  <a:pt x="0" y="203200"/>
                </a:cubicBezTo>
                <a:lnTo>
                  <a:pt x="0" y="50800"/>
                </a:lnTo>
                <a:cubicBezTo>
                  <a:pt x="0" y="22763"/>
                  <a:pt x="22763" y="0"/>
                  <a:pt x="50800" y="0"/>
                </a:cubicBezTo>
                <a:close/>
              </a:path>
            </a:pathLst>
          </a:custGeom>
          <a:solidFill>
            <a:srgbClr val="627EEA">
              <a:alpha val="20000"/>
            </a:srgbClr>
          </a:solidFill>
          <a:ln/>
        </p:spPr>
      </p:sp>
      <p:sp>
        <p:nvSpPr>
          <p:cNvPr id="20" name="Text 17"/>
          <p:cNvSpPr/>
          <p:nvPr/>
        </p:nvSpPr>
        <p:spPr>
          <a:xfrm>
            <a:off x="3319066" y="3937000"/>
            <a:ext cx="939800" cy="254000"/>
          </a:xfrm>
          <a:prstGeom prst="rect">
            <a:avLst/>
          </a:prstGeom>
          <a:noFill/>
          <a:ln/>
        </p:spPr>
        <p:txBody>
          <a:bodyPr wrap="square" lIns="101600" tIns="25400" rIns="101600" bIns="25400" rtlCol="0" anchor="ctr"/>
          <a:lstStyle/>
          <a:p>
            <a:pPr>
              <a:lnSpc>
                <a:spcPct val="110000"/>
              </a:lnSpc>
            </a:pPr>
            <a:r>
              <a:rPr lang="en-US" sz="1200" dirty="0">
                <a:solidFill>
                  <a:srgbClr val="627EEA"/>
                </a:solidFill>
                <a:latin typeface="Quattrocento Sans" pitchFamily="34" charset="0"/>
                <a:ea typeface="Quattrocento Sans" pitchFamily="34" charset="-122"/>
                <a:cs typeface="Quattrocento Sans" pitchFamily="34" charset="-120"/>
              </a:rPr>
              <a:t>Maximum</a:t>
            </a:r>
            <a:endParaRPr lang="en-US" sz="1600" dirty="0"/>
          </a:p>
        </p:txBody>
      </p:sp>
      <p:sp>
        <p:nvSpPr>
          <p:cNvPr id="21" name="Shape 18"/>
          <p:cNvSpPr/>
          <p:nvPr/>
        </p:nvSpPr>
        <p:spPr>
          <a:xfrm>
            <a:off x="4489450" y="2438400"/>
            <a:ext cx="3568700" cy="1905000"/>
          </a:xfrm>
          <a:custGeom>
            <a:avLst/>
            <a:gdLst/>
            <a:ahLst/>
            <a:cxnLst/>
            <a:rect l="l" t="t" r="r" b="b"/>
            <a:pathLst>
              <a:path w="3568700" h="1905000">
                <a:moveTo>
                  <a:pt x="50800" y="0"/>
                </a:moveTo>
                <a:lnTo>
                  <a:pt x="3517900" y="0"/>
                </a:lnTo>
                <a:cubicBezTo>
                  <a:pt x="3545956" y="0"/>
                  <a:pt x="3568700" y="22744"/>
                  <a:pt x="3568700" y="50800"/>
                </a:cubicBezTo>
                <a:lnTo>
                  <a:pt x="3568700" y="1803406"/>
                </a:lnTo>
                <a:cubicBezTo>
                  <a:pt x="3568700" y="1859515"/>
                  <a:pt x="3523215" y="1905000"/>
                  <a:pt x="3467106" y="1905000"/>
                </a:cubicBezTo>
                <a:lnTo>
                  <a:pt x="101594" y="1905000"/>
                </a:lnTo>
                <a:cubicBezTo>
                  <a:pt x="45485" y="1905000"/>
                  <a:pt x="0" y="1859515"/>
                  <a:pt x="0" y="1803406"/>
                </a:cubicBezTo>
                <a:lnTo>
                  <a:pt x="0" y="50800"/>
                </a:lnTo>
                <a:cubicBezTo>
                  <a:pt x="0" y="22763"/>
                  <a:pt x="22763" y="0"/>
                  <a:pt x="50800" y="0"/>
                </a:cubicBezTo>
                <a:close/>
              </a:path>
            </a:pathLst>
          </a:custGeom>
          <a:solidFill>
            <a:srgbClr val="0F0F1A"/>
          </a:solidFill>
          <a:ln/>
        </p:spPr>
      </p:sp>
      <p:sp>
        <p:nvSpPr>
          <p:cNvPr id="22" name="Shape 19"/>
          <p:cNvSpPr/>
          <p:nvPr/>
        </p:nvSpPr>
        <p:spPr>
          <a:xfrm>
            <a:off x="4489450" y="2438400"/>
            <a:ext cx="3568700" cy="50800"/>
          </a:xfrm>
          <a:custGeom>
            <a:avLst/>
            <a:gdLst/>
            <a:ahLst/>
            <a:cxnLst/>
            <a:rect l="l" t="t" r="r" b="b"/>
            <a:pathLst>
              <a:path w="3568700" h="50800">
                <a:moveTo>
                  <a:pt x="50800" y="0"/>
                </a:moveTo>
                <a:lnTo>
                  <a:pt x="3517900" y="0"/>
                </a:lnTo>
                <a:cubicBezTo>
                  <a:pt x="3545937" y="0"/>
                  <a:pt x="3568700" y="22763"/>
                  <a:pt x="3568700" y="50800"/>
                </a:cubicBezTo>
                <a:lnTo>
                  <a:pt x="3568700" y="50800"/>
                </a:lnTo>
                <a:lnTo>
                  <a:pt x="0" y="50800"/>
                </a:lnTo>
                <a:lnTo>
                  <a:pt x="0" y="50800"/>
                </a:lnTo>
                <a:cubicBezTo>
                  <a:pt x="0" y="22763"/>
                  <a:pt x="22763" y="0"/>
                  <a:pt x="50800" y="0"/>
                </a:cubicBezTo>
                <a:close/>
              </a:path>
            </a:pathLst>
          </a:custGeom>
          <a:solidFill>
            <a:srgbClr val="8247E5"/>
          </a:solidFill>
          <a:ln/>
        </p:spPr>
      </p:sp>
      <p:sp>
        <p:nvSpPr>
          <p:cNvPr id="23" name="Shape 20"/>
          <p:cNvSpPr/>
          <p:nvPr/>
        </p:nvSpPr>
        <p:spPr>
          <a:xfrm>
            <a:off x="4673600" y="2641600"/>
            <a:ext cx="254000" cy="254000"/>
          </a:xfrm>
          <a:custGeom>
            <a:avLst/>
            <a:gdLst/>
            <a:ahLst/>
            <a:cxnLst/>
            <a:rect l="l" t="t" r="r" b="b"/>
            <a:pathLst>
              <a:path w="254000" h="254000">
                <a:moveTo>
                  <a:pt x="115342" y="2580"/>
                </a:moveTo>
                <a:cubicBezTo>
                  <a:pt x="122734" y="-843"/>
                  <a:pt x="131266" y="-843"/>
                  <a:pt x="138658" y="2580"/>
                </a:cubicBezTo>
                <a:lnTo>
                  <a:pt x="247104" y="52685"/>
                </a:lnTo>
                <a:cubicBezTo>
                  <a:pt x="251321" y="54620"/>
                  <a:pt x="254000" y="58837"/>
                  <a:pt x="254000" y="63500"/>
                </a:cubicBezTo>
                <a:cubicBezTo>
                  <a:pt x="254000" y="68163"/>
                  <a:pt x="251321" y="72380"/>
                  <a:pt x="247104" y="74315"/>
                </a:cubicBezTo>
                <a:lnTo>
                  <a:pt x="138658" y="124420"/>
                </a:lnTo>
                <a:cubicBezTo>
                  <a:pt x="131266" y="127843"/>
                  <a:pt x="122734" y="127843"/>
                  <a:pt x="115342" y="124420"/>
                </a:cubicBezTo>
                <a:lnTo>
                  <a:pt x="6896" y="74315"/>
                </a:lnTo>
                <a:cubicBezTo>
                  <a:pt x="2679" y="72330"/>
                  <a:pt x="0" y="68114"/>
                  <a:pt x="0" y="63500"/>
                </a:cubicBezTo>
                <a:cubicBezTo>
                  <a:pt x="0" y="58886"/>
                  <a:pt x="2679" y="54620"/>
                  <a:pt x="6896" y="52685"/>
                </a:cubicBezTo>
                <a:lnTo>
                  <a:pt x="115342" y="2580"/>
                </a:lnTo>
                <a:close/>
                <a:moveTo>
                  <a:pt x="23862" y="108347"/>
                </a:moveTo>
                <a:lnTo>
                  <a:pt x="105370" y="146000"/>
                </a:lnTo>
                <a:cubicBezTo>
                  <a:pt x="119112" y="152350"/>
                  <a:pt x="134938" y="152350"/>
                  <a:pt x="148679" y="146000"/>
                </a:cubicBezTo>
                <a:lnTo>
                  <a:pt x="230188" y="108347"/>
                </a:lnTo>
                <a:lnTo>
                  <a:pt x="247104" y="116185"/>
                </a:lnTo>
                <a:cubicBezTo>
                  <a:pt x="251321" y="118120"/>
                  <a:pt x="254000" y="122337"/>
                  <a:pt x="254000" y="127000"/>
                </a:cubicBezTo>
                <a:cubicBezTo>
                  <a:pt x="254000" y="131663"/>
                  <a:pt x="251321" y="135880"/>
                  <a:pt x="247104" y="137815"/>
                </a:cubicBezTo>
                <a:lnTo>
                  <a:pt x="138658" y="187920"/>
                </a:lnTo>
                <a:cubicBezTo>
                  <a:pt x="131266" y="191343"/>
                  <a:pt x="122734" y="191343"/>
                  <a:pt x="115342" y="187920"/>
                </a:cubicBezTo>
                <a:lnTo>
                  <a:pt x="6896" y="137815"/>
                </a:lnTo>
                <a:cubicBezTo>
                  <a:pt x="2679" y="135830"/>
                  <a:pt x="0" y="131614"/>
                  <a:pt x="0" y="127000"/>
                </a:cubicBezTo>
                <a:cubicBezTo>
                  <a:pt x="0" y="122386"/>
                  <a:pt x="2679" y="118120"/>
                  <a:pt x="6896" y="116185"/>
                </a:cubicBezTo>
                <a:lnTo>
                  <a:pt x="23812" y="108347"/>
                </a:lnTo>
                <a:close/>
                <a:moveTo>
                  <a:pt x="6896" y="179685"/>
                </a:moveTo>
                <a:lnTo>
                  <a:pt x="23812" y="171847"/>
                </a:lnTo>
                <a:lnTo>
                  <a:pt x="105321" y="209500"/>
                </a:lnTo>
                <a:cubicBezTo>
                  <a:pt x="119063" y="215850"/>
                  <a:pt x="134888" y="215850"/>
                  <a:pt x="148630" y="209500"/>
                </a:cubicBezTo>
                <a:lnTo>
                  <a:pt x="230138" y="171847"/>
                </a:lnTo>
                <a:lnTo>
                  <a:pt x="247055" y="179685"/>
                </a:lnTo>
                <a:cubicBezTo>
                  <a:pt x="251271" y="181620"/>
                  <a:pt x="253950" y="185837"/>
                  <a:pt x="253950" y="190500"/>
                </a:cubicBezTo>
                <a:cubicBezTo>
                  <a:pt x="253950" y="195163"/>
                  <a:pt x="251271" y="199380"/>
                  <a:pt x="247055" y="201315"/>
                </a:cubicBezTo>
                <a:lnTo>
                  <a:pt x="138609" y="251420"/>
                </a:lnTo>
                <a:cubicBezTo>
                  <a:pt x="131217" y="254843"/>
                  <a:pt x="122684" y="254843"/>
                  <a:pt x="115292" y="251420"/>
                </a:cubicBezTo>
                <a:lnTo>
                  <a:pt x="6896" y="201315"/>
                </a:lnTo>
                <a:cubicBezTo>
                  <a:pt x="2679" y="199330"/>
                  <a:pt x="0" y="195114"/>
                  <a:pt x="0" y="190500"/>
                </a:cubicBezTo>
                <a:cubicBezTo>
                  <a:pt x="0" y="185886"/>
                  <a:pt x="2679" y="181620"/>
                  <a:pt x="6896" y="179685"/>
                </a:cubicBezTo>
                <a:close/>
              </a:path>
            </a:pathLst>
          </a:custGeom>
          <a:solidFill>
            <a:srgbClr val="8247E5"/>
          </a:solidFill>
          <a:ln/>
        </p:spPr>
      </p:sp>
      <p:sp>
        <p:nvSpPr>
          <p:cNvPr id="24" name="Text 21"/>
          <p:cNvSpPr/>
          <p:nvPr/>
        </p:nvSpPr>
        <p:spPr>
          <a:xfrm>
            <a:off x="5060950" y="2616200"/>
            <a:ext cx="8382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Polygon</a:t>
            </a:r>
            <a:endParaRPr lang="en-US" sz="1600" dirty="0"/>
          </a:p>
        </p:txBody>
      </p:sp>
      <p:sp>
        <p:nvSpPr>
          <p:cNvPr id="25" name="Text 22"/>
          <p:cNvSpPr/>
          <p:nvPr/>
        </p:nvSpPr>
        <p:spPr>
          <a:xfrm>
            <a:off x="4641850" y="3022600"/>
            <a:ext cx="8382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Use Case:</a:t>
            </a:r>
            <a:endParaRPr lang="en-US" sz="1600" dirty="0"/>
          </a:p>
        </p:txBody>
      </p:sp>
      <p:sp>
        <p:nvSpPr>
          <p:cNvPr id="26" name="Text 23"/>
          <p:cNvSpPr/>
          <p:nvPr/>
        </p:nvSpPr>
        <p:spPr>
          <a:xfrm>
            <a:off x="6570993" y="3022600"/>
            <a:ext cx="1422400" cy="254000"/>
          </a:xfrm>
          <a:prstGeom prst="rect">
            <a:avLst/>
          </a:prstGeom>
          <a:noFill/>
          <a:ln/>
        </p:spPr>
        <p:txBody>
          <a:bodyPr wrap="square" lIns="0" tIns="0" rIns="0" bIns="0" rtlCol="0" anchor="ctr"/>
          <a:lstStyle/>
          <a:p>
            <a:pPr>
              <a:lnSpc>
                <a:spcPct val="120000"/>
              </a:lnSpc>
            </a:pPr>
            <a:r>
              <a:rPr lang="en-US" sz="1400" dirty="0">
                <a:solidFill>
                  <a:srgbClr val="F5F5F5"/>
                </a:solidFill>
                <a:latin typeface="Quattrocento Sans" pitchFamily="34" charset="0"/>
                <a:ea typeface="Quattrocento Sans" pitchFamily="34" charset="-122"/>
                <a:cs typeface="Quattrocento Sans" pitchFamily="34" charset="-120"/>
              </a:rPr>
              <a:t>Community NFTs</a:t>
            </a:r>
            <a:endParaRPr lang="en-US" sz="1600" dirty="0"/>
          </a:p>
        </p:txBody>
      </p:sp>
      <p:sp>
        <p:nvSpPr>
          <p:cNvPr id="27" name="Text 24"/>
          <p:cNvSpPr/>
          <p:nvPr/>
        </p:nvSpPr>
        <p:spPr>
          <a:xfrm>
            <a:off x="4641850" y="3327400"/>
            <a:ext cx="4191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Gas:</a:t>
            </a:r>
            <a:endParaRPr lang="en-US" sz="1600" dirty="0"/>
          </a:p>
        </p:txBody>
      </p:sp>
      <p:sp>
        <p:nvSpPr>
          <p:cNvPr id="28" name="Text 25"/>
          <p:cNvSpPr/>
          <p:nvPr/>
        </p:nvSpPr>
        <p:spPr>
          <a:xfrm>
            <a:off x="7403836" y="3327400"/>
            <a:ext cx="584200" cy="254000"/>
          </a:xfrm>
          <a:prstGeom prst="rect">
            <a:avLst/>
          </a:prstGeom>
          <a:noFill/>
          <a:ln/>
        </p:spPr>
        <p:txBody>
          <a:bodyPr wrap="square" lIns="0" tIns="0" rIns="0" bIns="0" rtlCol="0" anchor="ctr"/>
          <a:lstStyle/>
          <a:p>
            <a:pPr>
              <a:lnSpc>
                <a:spcPct val="120000"/>
              </a:lnSpc>
            </a:pPr>
            <a:r>
              <a:rPr lang="en-US" sz="1400" dirty="0">
                <a:solidFill>
                  <a:srgbClr val="D4AF37"/>
                </a:solidFill>
                <a:latin typeface="Quattrocento Sans" pitchFamily="34" charset="0"/>
                <a:ea typeface="Quattrocento Sans" pitchFamily="34" charset="-122"/>
                <a:cs typeface="Quattrocento Sans" pitchFamily="34" charset="-120"/>
              </a:rPr>
              <a:t>&lt;$0.01</a:t>
            </a:r>
            <a:endParaRPr lang="en-US" sz="1600" dirty="0"/>
          </a:p>
        </p:txBody>
      </p:sp>
      <p:sp>
        <p:nvSpPr>
          <p:cNvPr id="29" name="Text 26"/>
          <p:cNvSpPr/>
          <p:nvPr/>
        </p:nvSpPr>
        <p:spPr>
          <a:xfrm>
            <a:off x="4641850" y="3632200"/>
            <a:ext cx="4191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TPS:</a:t>
            </a:r>
            <a:endParaRPr lang="en-US" sz="1600" dirty="0"/>
          </a:p>
        </p:txBody>
      </p:sp>
      <p:sp>
        <p:nvSpPr>
          <p:cNvPr id="30" name="Text 27"/>
          <p:cNvSpPr/>
          <p:nvPr/>
        </p:nvSpPr>
        <p:spPr>
          <a:xfrm>
            <a:off x="7340336" y="3632200"/>
            <a:ext cx="647700" cy="254000"/>
          </a:xfrm>
          <a:prstGeom prst="rect">
            <a:avLst/>
          </a:prstGeom>
          <a:noFill/>
          <a:ln/>
        </p:spPr>
        <p:txBody>
          <a:bodyPr wrap="square" lIns="0" tIns="0" rIns="0" bIns="0" rtlCol="0" anchor="ctr"/>
          <a:lstStyle/>
          <a:p>
            <a:pPr>
              <a:lnSpc>
                <a:spcPct val="120000"/>
              </a:lnSpc>
            </a:pPr>
            <a:r>
              <a:rPr lang="en-US" sz="1400" dirty="0">
                <a:solidFill>
                  <a:srgbClr val="F5F5F5"/>
                </a:solidFill>
                <a:latin typeface="Quattrocento Sans" pitchFamily="34" charset="0"/>
                <a:ea typeface="Quattrocento Sans" pitchFamily="34" charset="-122"/>
                <a:cs typeface="Quattrocento Sans" pitchFamily="34" charset="-120"/>
              </a:rPr>
              <a:t>7,000+</a:t>
            </a:r>
            <a:endParaRPr lang="en-US" sz="1600" dirty="0"/>
          </a:p>
        </p:txBody>
      </p:sp>
      <p:sp>
        <p:nvSpPr>
          <p:cNvPr id="31" name="Text 28"/>
          <p:cNvSpPr/>
          <p:nvPr/>
        </p:nvSpPr>
        <p:spPr>
          <a:xfrm>
            <a:off x="4641850" y="3937000"/>
            <a:ext cx="7620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Security:</a:t>
            </a:r>
            <a:endParaRPr lang="en-US" sz="1600" dirty="0"/>
          </a:p>
        </p:txBody>
      </p:sp>
      <p:sp>
        <p:nvSpPr>
          <p:cNvPr id="32" name="Shape 29"/>
          <p:cNvSpPr/>
          <p:nvPr/>
        </p:nvSpPr>
        <p:spPr>
          <a:xfrm>
            <a:off x="7393980" y="3937000"/>
            <a:ext cx="508000" cy="254000"/>
          </a:xfrm>
          <a:custGeom>
            <a:avLst/>
            <a:gdLst/>
            <a:ahLst/>
            <a:cxnLst/>
            <a:rect l="l" t="t" r="r" b="b"/>
            <a:pathLst>
              <a:path w="508000" h="254000">
                <a:moveTo>
                  <a:pt x="50800" y="0"/>
                </a:moveTo>
                <a:lnTo>
                  <a:pt x="457200" y="0"/>
                </a:lnTo>
                <a:cubicBezTo>
                  <a:pt x="485237" y="0"/>
                  <a:pt x="508000" y="22763"/>
                  <a:pt x="508000" y="50800"/>
                </a:cubicBezTo>
                <a:lnTo>
                  <a:pt x="508000" y="203200"/>
                </a:lnTo>
                <a:cubicBezTo>
                  <a:pt x="508000" y="231237"/>
                  <a:pt x="485237" y="254000"/>
                  <a:pt x="457200" y="254000"/>
                </a:cubicBezTo>
                <a:lnTo>
                  <a:pt x="50800" y="254000"/>
                </a:lnTo>
                <a:cubicBezTo>
                  <a:pt x="22763" y="254000"/>
                  <a:pt x="0" y="231237"/>
                  <a:pt x="0" y="203200"/>
                </a:cubicBezTo>
                <a:lnTo>
                  <a:pt x="0" y="50800"/>
                </a:lnTo>
                <a:cubicBezTo>
                  <a:pt x="0" y="22763"/>
                  <a:pt x="22763" y="0"/>
                  <a:pt x="50800" y="0"/>
                </a:cubicBezTo>
                <a:close/>
              </a:path>
            </a:pathLst>
          </a:custGeom>
          <a:solidFill>
            <a:srgbClr val="8247E5">
              <a:alpha val="20000"/>
            </a:srgbClr>
          </a:solidFill>
          <a:ln/>
        </p:spPr>
      </p:sp>
      <p:sp>
        <p:nvSpPr>
          <p:cNvPr id="33" name="Text 30"/>
          <p:cNvSpPr/>
          <p:nvPr/>
        </p:nvSpPr>
        <p:spPr>
          <a:xfrm>
            <a:off x="7393980" y="3937000"/>
            <a:ext cx="584200" cy="254000"/>
          </a:xfrm>
          <a:prstGeom prst="rect">
            <a:avLst/>
          </a:prstGeom>
          <a:noFill/>
          <a:ln/>
        </p:spPr>
        <p:txBody>
          <a:bodyPr wrap="square" lIns="101600" tIns="25400" rIns="101600" bIns="25400" rtlCol="0" anchor="ctr"/>
          <a:lstStyle/>
          <a:p>
            <a:pPr>
              <a:lnSpc>
                <a:spcPct val="110000"/>
              </a:lnSpc>
            </a:pPr>
            <a:r>
              <a:rPr lang="en-US" sz="1200" dirty="0">
                <a:solidFill>
                  <a:srgbClr val="8247E5"/>
                </a:solidFill>
                <a:latin typeface="Quattrocento Sans" pitchFamily="34" charset="0"/>
                <a:ea typeface="Quattrocento Sans" pitchFamily="34" charset="-122"/>
                <a:cs typeface="Quattrocento Sans" pitchFamily="34" charset="-120"/>
              </a:rPr>
              <a:t>High</a:t>
            </a:r>
            <a:endParaRPr lang="en-US" sz="1600" dirty="0"/>
          </a:p>
        </p:txBody>
      </p:sp>
      <p:sp>
        <p:nvSpPr>
          <p:cNvPr id="34" name="Shape 31"/>
          <p:cNvSpPr/>
          <p:nvPr/>
        </p:nvSpPr>
        <p:spPr>
          <a:xfrm>
            <a:off x="8204200" y="2438400"/>
            <a:ext cx="3568700" cy="1905000"/>
          </a:xfrm>
          <a:custGeom>
            <a:avLst/>
            <a:gdLst/>
            <a:ahLst/>
            <a:cxnLst/>
            <a:rect l="l" t="t" r="r" b="b"/>
            <a:pathLst>
              <a:path w="3568700" h="1905000">
                <a:moveTo>
                  <a:pt x="50800" y="0"/>
                </a:moveTo>
                <a:lnTo>
                  <a:pt x="3517900" y="0"/>
                </a:lnTo>
                <a:cubicBezTo>
                  <a:pt x="3545956" y="0"/>
                  <a:pt x="3568700" y="22744"/>
                  <a:pt x="3568700" y="50800"/>
                </a:cubicBezTo>
                <a:lnTo>
                  <a:pt x="3568700" y="1803406"/>
                </a:lnTo>
                <a:cubicBezTo>
                  <a:pt x="3568700" y="1859515"/>
                  <a:pt x="3523215" y="1905000"/>
                  <a:pt x="3467106" y="1905000"/>
                </a:cubicBezTo>
                <a:lnTo>
                  <a:pt x="101594" y="1905000"/>
                </a:lnTo>
                <a:cubicBezTo>
                  <a:pt x="45485" y="1905000"/>
                  <a:pt x="0" y="1859515"/>
                  <a:pt x="0" y="1803406"/>
                </a:cubicBezTo>
                <a:lnTo>
                  <a:pt x="0" y="50800"/>
                </a:lnTo>
                <a:cubicBezTo>
                  <a:pt x="0" y="22763"/>
                  <a:pt x="22763" y="0"/>
                  <a:pt x="50800" y="0"/>
                </a:cubicBezTo>
                <a:close/>
              </a:path>
            </a:pathLst>
          </a:custGeom>
          <a:solidFill>
            <a:srgbClr val="0F0F1A"/>
          </a:solidFill>
          <a:ln/>
        </p:spPr>
      </p:sp>
      <p:sp>
        <p:nvSpPr>
          <p:cNvPr id="35" name="Shape 32"/>
          <p:cNvSpPr/>
          <p:nvPr/>
        </p:nvSpPr>
        <p:spPr>
          <a:xfrm>
            <a:off x="8204200" y="2438400"/>
            <a:ext cx="3568700" cy="50800"/>
          </a:xfrm>
          <a:custGeom>
            <a:avLst/>
            <a:gdLst/>
            <a:ahLst/>
            <a:cxnLst/>
            <a:rect l="l" t="t" r="r" b="b"/>
            <a:pathLst>
              <a:path w="3568700" h="50800">
                <a:moveTo>
                  <a:pt x="50800" y="0"/>
                </a:moveTo>
                <a:lnTo>
                  <a:pt x="3517900" y="0"/>
                </a:lnTo>
                <a:cubicBezTo>
                  <a:pt x="3545937" y="0"/>
                  <a:pt x="3568700" y="22763"/>
                  <a:pt x="3568700" y="50800"/>
                </a:cubicBezTo>
                <a:lnTo>
                  <a:pt x="3568700" y="50800"/>
                </a:lnTo>
                <a:lnTo>
                  <a:pt x="0" y="50800"/>
                </a:lnTo>
                <a:lnTo>
                  <a:pt x="0" y="50800"/>
                </a:lnTo>
                <a:cubicBezTo>
                  <a:pt x="0" y="22763"/>
                  <a:pt x="22763" y="0"/>
                  <a:pt x="50800" y="0"/>
                </a:cubicBezTo>
                <a:close/>
              </a:path>
            </a:pathLst>
          </a:custGeom>
          <a:solidFill>
            <a:srgbClr val="28A0F0"/>
          </a:solidFill>
          <a:ln/>
        </p:spPr>
      </p:sp>
      <p:sp>
        <p:nvSpPr>
          <p:cNvPr id="36" name="Shape 33"/>
          <p:cNvSpPr/>
          <p:nvPr/>
        </p:nvSpPr>
        <p:spPr>
          <a:xfrm>
            <a:off x="8388350" y="2641600"/>
            <a:ext cx="254000" cy="254000"/>
          </a:xfrm>
          <a:custGeom>
            <a:avLst/>
            <a:gdLst/>
            <a:ahLst/>
            <a:cxnLst/>
            <a:rect l="l" t="t" r="r" b="b"/>
            <a:pathLst>
              <a:path w="254000" h="254000">
                <a:moveTo>
                  <a:pt x="63500" y="158750"/>
                </a:moveTo>
                <a:lnTo>
                  <a:pt x="12154" y="158750"/>
                </a:lnTo>
                <a:cubicBezTo>
                  <a:pt x="-198" y="158750"/>
                  <a:pt x="-7789" y="145306"/>
                  <a:pt x="-1439" y="134689"/>
                </a:cubicBezTo>
                <a:lnTo>
                  <a:pt x="24805" y="90934"/>
                </a:lnTo>
                <a:cubicBezTo>
                  <a:pt x="29121" y="83741"/>
                  <a:pt x="36860" y="79375"/>
                  <a:pt x="45244" y="79375"/>
                </a:cubicBezTo>
                <a:lnTo>
                  <a:pt x="92373" y="79375"/>
                </a:lnTo>
                <a:cubicBezTo>
                  <a:pt x="130125" y="15429"/>
                  <a:pt x="186432" y="12204"/>
                  <a:pt x="224086" y="17711"/>
                </a:cubicBezTo>
                <a:cubicBezTo>
                  <a:pt x="230436" y="18653"/>
                  <a:pt x="235396" y="23614"/>
                  <a:pt x="236289" y="29914"/>
                </a:cubicBezTo>
                <a:cubicBezTo>
                  <a:pt x="241796" y="67568"/>
                  <a:pt x="238571" y="123875"/>
                  <a:pt x="174625" y="161627"/>
                </a:cubicBezTo>
                <a:lnTo>
                  <a:pt x="174625" y="208756"/>
                </a:lnTo>
                <a:cubicBezTo>
                  <a:pt x="174625" y="217140"/>
                  <a:pt x="170259" y="224879"/>
                  <a:pt x="163066" y="229195"/>
                </a:cubicBezTo>
                <a:lnTo>
                  <a:pt x="119311" y="255439"/>
                </a:lnTo>
                <a:cubicBezTo>
                  <a:pt x="108744" y="261789"/>
                  <a:pt x="95250" y="254149"/>
                  <a:pt x="95250" y="241846"/>
                </a:cubicBezTo>
                <a:lnTo>
                  <a:pt x="95250" y="190500"/>
                </a:lnTo>
                <a:cubicBezTo>
                  <a:pt x="95250" y="172988"/>
                  <a:pt x="81012" y="158750"/>
                  <a:pt x="63500" y="158750"/>
                </a:cubicBezTo>
                <a:lnTo>
                  <a:pt x="63450" y="158750"/>
                </a:lnTo>
                <a:close/>
                <a:moveTo>
                  <a:pt x="198438" y="79375"/>
                </a:moveTo>
                <a:cubicBezTo>
                  <a:pt x="198438" y="66233"/>
                  <a:pt x="187767" y="55563"/>
                  <a:pt x="174625" y="55563"/>
                </a:cubicBezTo>
                <a:cubicBezTo>
                  <a:pt x="161483" y="55563"/>
                  <a:pt x="150813" y="66233"/>
                  <a:pt x="150813" y="79375"/>
                </a:cubicBezTo>
                <a:cubicBezTo>
                  <a:pt x="150813" y="92517"/>
                  <a:pt x="161483" y="103188"/>
                  <a:pt x="174625" y="103188"/>
                </a:cubicBezTo>
                <a:cubicBezTo>
                  <a:pt x="187767" y="103188"/>
                  <a:pt x="198438" y="92517"/>
                  <a:pt x="198438" y="79375"/>
                </a:cubicBezTo>
                <a:close/>
              </a:path>
            </a:pathLst>
          </a:custGeom>
          <a:solidFill>
            <a:srgbClr val="28A0F0"/>
          </a:solidFill>
          <a:ln/>
        </p:spPr>
      </p:sp>
      <p:sp>
        <p:nvSpPr>
          <p:cNvPr id="37" name="Text 34"/>
          <p:cNvSpPr/>
          <p:nvPr/>
        </p:nvSpPr>
        <p:spPr>
          <a:xfrm>
            <a:off x="8775700" y="2616200"/>
            <a:ext cx="9017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Arbitrum</a:t>
            </a:r>
            <a:endParaRPr lang="en-US" sz="1600" dirty="0"/>
          </a:p>
        </p:txBody>
      </p:sp>
      <p:sp>
        <p:nvSpPr>
          <p:cNvPr id="38" name="Text 35"/>
          <p:cNvSpPr/>
          <p:nvPr/>
        </p:nvSpPr>
        <p:spPr>
          <a:xfrm>
            <a:off x="8356600" y="3022600"/>
            <a:ext cx="8382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Use Case:</a:t>
            </a:r>
            <a:endParaRPr lang="en-US" sz="1600" dirty="0"/>
          </a:p>
        </p:txBody>
      </p:sp>
      <p:sp>
        <p:nvSpPr>
          <p:cNvPr id="39" name="Text 36"/>
          <p:cNvSpPr/>
          <p:nvPr/>
        </p:nvSpPr>
        <p:spPr>
          <a:xfrm>
            <a:off x="10408444" y="3022600"/>
            <a:ext cx="1295400" cy="254000"/>
          </a:xfrm>
          <a:prstGeom prst="rect">
            <a:avLst/>
          </a:prstGeom>
          <a:noFill/>
          <a:ln/>
        </p:spPr>
        <p:txBody>
          <a:bodyPr wrap="square" lIns="0" tIns="0" rIns="0" bIns="0" rtlCol="0" anchor="ctr"/>
          <a:lstStyle/>
          <a:p>
            <a:pPr>
              <a:lnSpc>
                <a:spcPct val="120000"/>
              </a:lnSpc>
            </a:pPr>
            <a:r>
              <a:rPr lang="en-US" sz="1400" dirty="0">
                <a:solidFill>
                  <a:srgbClr val="F5F5F5"/>
                </a:solidFill>
                <a:latin typeface="Quattrocento Sans" pitchFamily="34" charset="0"/>
                <a:ea typeface="Quattrocento Sans" pitchFamily="34" charset="-122"/>
                <a:cs typeface="Quattrocento Sans" pitchFamily="34" charset="-120"/>
              </a:rPr>
              <a:t>DeFi integration</a:t>
            </a:r>
            <a:endParaRPr lang="en-US" sz="1600" dirty="0"/>
          </a:p>
        </p:txBody>
      </p:sp>
      <p:sp>
        <p:nvSpPr>
          <p:cNvPr id="40" name="Text 37"/>
          <p:cNvSpPr/>
          <p:nvPr/>
        </p:nvSpPr>
        <p:spPr>
          <a:xfrm>
            <a:off x="8356600" y="3327400"/>
            <a:ext cx="4191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Gas:</a:t>
            </a:r>
            <a:endParaRPr lang="en-US" sz="1600" dirty="0"/>
          </a:p>
        </p:txBody>
      </p:sp>
      <p:sp>
        <p:nvSpPr>
          <p:cNvPr id="41" name="Text 38"/>
          <p:cNvSpPr/>
          <p:nvPr/>
        </p:nvSpPr>
        <p:spPr>
          <a:xfrm>
            <a:off x="11063618" y="3327400"/>
            <a:ext cx="635000" cy="254000"/>
          </a:xfrm>
          <a:prstGeom prst="rect">
            <a:avLst/>
          </a:prstGeom>
          <a:noFill/>
          <a:ln/>
        </p:spPr>
        <p:txBody>
          <a:bodyPr wrap="square" lIns="0" tIns="0" rIns="0" bIns="0" rtlCol="0" anchor="ctr"/>
          <a:lstStyle/>
          <a:p>
            <a:pPr>
              <a:lnSpc>
                <a:spcPct val="120000"/>
              </a:lnSpc>
            </a:pPr>
            <a:r>
              <a:rPr lang="en-US" sz="1400" dirty="0">
                <a:solidFill>
                  <a:srgbClr val="D4AF37"/>
                </a:solidFill>
                <a:latin typeface="Quattrocento Sans" pitchFamily="34" charset="0"/>
                <a:ea typeface="Quattrocento Sans" pitchFamily="34" charset="-122"/>
                <a:cs typeface="Quattrocento Sans" pitchFamily="34" charset="-120"/>
              </a:rPr>
              <a:t>~$0.50</a:t>
            </a:r>
            <a:endParaRPr lang="en-US" sz="1600" dirty="0"/>
          </a:p>
        </p:txBody>
      </p:sp>
      <p:sp>
        <p:nvSpPr>
          <p:cNvPr id="42" name="Text 39"/>
          <p:cNvSpPr/>
          <p:nvPr/>
        </p:nvSpPr>
        <p:spPr>
          <a:xfrm>
            <a:off x="8356600" y="3632200"/>
            <a:ext cx="4191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TPS:</a:t>
            </a:r>
            <a:endParaRPr lang="en-US" sz="1600" dirty="0"/>
          </a:p>
        </p:txBody>
      </p:sp>
      <p:sp>
        <p:nvSpPr>
          <p:cNvPr id="43" name="Text 40"/>
          <p:cNvSpPr/>
          <p:nvPr/>
        </p:nvSpPr>
        <p:spPr>
          <a:xfrm>
            <a:off x="11019036" y="3632200"/>
            <a:ext cx="685800" cy="254000"/>
          </a:xfrm>
          <a:prstGeom prst="rect">
            <a:avLst/>
          </a:prstGeom>
          <a:noFill/>
          <a:ln/>
        </p:spPr>
        <p:txBody>
          <a:bodyPr wrap="square" lIns="0" tIns="0" rIns="0" bIns="0" rtlCol="0" anchor="ctr"/>
          <a:lstStyle/>
          <a:p>
            <a:pPr>
              <a:lnSpc>
                <a:spcPct val="120000"/>
              </a:lnSpc>
            </a:pPr>
            <a:r>
              <a:rPr lang="en-US" sz="1400" dirty="0">
                <a:solidFill>
                  <a:srgbClr val="F5F5F5"/>
                </a:solidFill>
                <a:latin typeface="Quattrocento Sans" pitchFamily="34" charset="0"/>
                <a:ea typeface="Quattrocento Sans" pitchFamily="34" charset="-122"/>
                <a:cs typeface="Quattrocento Sans" pitchFamily="34" charset="-120"/>
              </a:rPr>
              <a:t>40,000</a:t>
            </a:r>
            <a:endParaRPr lang="en-US" sz="1600" dirty="0"/>
          </a:p>
        </p:txBody>
      </p:sp>
      <p:sp>
        <p:nvSpPr>
          <p:cNvPr id="44" name="Text 41"/>
          <p:cNvSpPr/>
          <p:nvPr/>
        </p:nvSpPr>
        <p:spPr>
          <a:xfrm>
            <a:off x="8356600" y="3937000"/>
            <a:ext cx="7620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Security:</a:t>
            </a:r>
            <a:endParaRPr lang="en-US" sz="1600" dirty="0"/>
          </a:p>
        </p:txBody>
      </p:sp>
      <p:sp>
        <p:nvSpPr>
          <p:cNvPr id="45" name="Shape 42"/>
          <p:cNvSpPr/>
          <p:nvPr/>
        </p:nvSpPr>
        <p:spPr>
          <a:xfrm>
            <a:off x="11108730" y="3937000"/>
            <a:ext cx="508000" cy="254000"/>
          </a:xfrm>
          <a:custGeom>
            <a:avLst/>
            <a:gdLst/>
            <a:ahLst/>
            <a:cxnLst/>
            <a:rect l="l" t="t" r="r" b="b"/>
            <a:pathLst>
              <a:path w="508000" h="254000">
                <a:moveTo>
                  <a:pt x="50800" y="0"/>
                </a:moveTo>
                <a:lnTo>
                  <a:pt x="457200" y="0"/>
                </a:lnTo>
                <a:cubicBezTo>
                  <a:pt x="485237" y="0"/>
                  <a:pt x="508000" y="22763"/>
                  <a:pt x="508000" y="50800"/>
                </a:cubicBezTo>
                <a:lnTo>
                  <a:pt x="508000" y="203200"/>
                </a:lnTo>
                <a:cubicBezTo>
                  <a:pt x="508000" y="231237"/>
                  <a:pt x="485237" y="254000"/>
                  <a:pt x="457200" y="254000"/>
                </a:cubicBezTo>
                <a:lnTo>
                  <a:pt x="50800" y="254000"/>
                </a:lnTo>
                <a:cubicBezTo>
                  <a:pt x="22763" y="254000"/>
                  <a:pt x="0" y="231237"/>
                  <a:pt x="0" y="203200"/>
                </a:cubicBezTo>
                <a:lnTo>
                  <a:pt x="0" y="50800"/>
                </a:lnTo>
                <a:cubicBezTo>
                  <a:pt x="0" y="22763"/>
                  <a:pt x="22763" y="0"/>
                  <a:pt x="50800" y="0"/>
                </a:cubicBezTo>
                <a:close/>
              </a:path>
            </a:pathLst>
          </a:custGeom>
          <a:solidFill>
            <a:srgbClr val="28A0F0">
              <a:alpha val="20000"/>
            </a:srgbClr>
          </a:solidFill>
          <a:ln/>
        </p:spPr>
      </p:sp>
      <p:sp>
        <p:nvSpPr>
          <p:cNvPr id="46" name="Text 43"/>
          <p:cNvSpPr/>
          <p:nvPr/>
        </p:nvSpPr>
        <p:spPr>
          <a:xfrm>
            <a:off x="11108730" y="3937000"/>
            <a:ext cx="584200" cy="254000"/>
          </a:xfrm>
          <a:prstGeom prst="rect">
            <a:avLst/>
          </a:prstGeom>
          <a:noFill/>
          <a:ln/>
        </p:spPr>
        <p:txBody>
          <a:bodyPr wrap="square" lIns="101600" tIns="25400" rIns="101600" bIns="25400" rtlCol="0" anchor="ctr"/>
          <a:lstStyle/>
          <a:p>
            <a:pPr>
              <a:lnSpc>
                <a:spcPct val="110000"/>
              </a:lnSpc>
            </a:pPr>
            <a:r>
              <a:rPr lang="en-US" sz="1200" dirty="0">
                <a:solidFill>
                  <a:srgbClr val="28A0F0"/>
                </a:solidFill>
                <a:latin typeface="Quattrocento Sans" pitchFamily="34" charset="0"/>
                <a:ea typeface="Quattrocento Sans" pitchFamily="34" charset="-122"/>
                <a:cs typeface="Quattrocento Sans" pitchFamily="34" charset="-120"/>
              </a:rPr>
              <a:t>High</a:t>
            </a:r>
            <a:endParaRPr lang="en-US" sz="1600" dirty="0"/>
          </a:p>
        </p:txBody>
      </p:sp>
      <p:sp>
        <p:nvSpPr>
          <p:cNvPr id="47" name="Shape 44"/>
          <p:cNvSpPr/>
          <p:nvPr/>
        </p:nvSpPr>
        <p:spPr>
          <a:xfrm>
            <a:off x="11918950" y="2438400"/>
            <a:ext cx="3568700" cy="1905000"/>
          </a:xfrm>
          <a:custGeom>
            <a:avLst/>
            <a:gdLst/>
            <a:ahLst/>
            <a:cxnLst/>
            <a:rect l="l" t="t" r="r" b="b"/>
            <a:pathLst>
              <a:path w="3568700" h="1905000">
                <a:moveTo>
                  <a:pt x="50800" y="0"/>
                </a:moveTo>
                <a:lnTo>
                  <a:pt x="3517900" y="0"/>
                </a:lnTo>
                <a:cubicBezTo>
                  <a:pt x="3545956" y="0"/>
                  <a:pt x="3568700" y="22744"/>
                  <a:pt x="3568700" y="50800"/>
                </a:cubicBezTo>
                <a:lnTo>
                  <a:pt x="3568700" y="1803406"/>
                </a:lnTo>
                <a:cubicBezTo>
                  <a:pt x="3568700" y="1859515"/>
                  <a:pt x="3523215" y="1905000"/>
                  <a:pt x="3467106" y="1905000"/>
                </a:cubicBezTo>
                <a:lnTo>
                  <a:pt x="101594" y="1905000"/>
                </a:lnTo>
                <a:cubicBezTo>
                  <a:pt x="45485" y="1905000"/>
                  <a:pt x="0" y="1859515"/>
                  <a:pt x="0" y="1803406"/>
                </a:cubicBezTo>
                <a:lnTo>
                  <a:pt x="0" y="50800"/>
                </a:lnTo>
                <a:cubicBezTo>
                  <a:pt x="0" y="22763"/>
                  <a:pt x="22763" y="0"/>
                  <a:pt x="50800" y="0"/>
                </a:cubicBezTo>
                <a:close/>
              </a:path>
            </a:pathLst>
          </a:custGeom>
          <a:solidFill>
            <a:srgbClr val="0F0F1A"/>
          </a:solidFill>
          <a:ln/>
        </p:spPr>
      </p:sp>
      <p:sp>
        <p:nvSpPr>
          <p:cNvPr id="48" name="Shape 45"/>
          <p:cNvSpPr/>
          <p:nvPr/>
        </p:nvSpPr>
        <p:spPr>
          <a:xfrm>
            <a:off x="11918950" y="2438400"/>
            <a:ext cx="3568700" cy="50800"/>
          </a:xfrm>
          <a:custGeom>
            <a:avLst/>
            <a:gdLst/>
            <a:ahLst/>
            <a:cxnLst/>
            <a:rect l="l" t="t" r="r" b="b"/>
            <a:pathLst>
              <a:path w="3568700" h="50800">
                <a:moveTo>
                  <a:pt x="50800" y="0"/>
                </a:moveTo>
                <a:lnTo>
                  <a:pt x="3517900" y="0"/>
                </a:lnTo>
                <a:cubicBezTo>
                  <a:pt x="3545937" y="0"/>
                  <a:pt x="3568700" y="22763"/>
                  <a:pt x="3568700" y="50800"/>
                </a:cubicBezTo>
                <a:lnTo>
                  <a:pt x="3568700" y="50800"/>
                </a:lnTo>
                <a:lnTo>
                  <a:pt x="0" y="50800"/>
                </a:lnTo>
                <a:lnTo>
                  <a:pt x="0" y="50800"/>
                </a:lnTo>
                <a:cubicBezTo>
                  <a:pt x="0" y="22763"/>
                  <a:pt x="22763" y="0"/>
                  <a:pt x="50800" y="0"/>
                </a:cubicBezTo>
                <a:close/>
              </a:path>
            </a:pathLst>
          </a:custGeom>
          <a:solidFill>
            <a:srgbClr val="4A3F8C"/>
          </a:solidFill>
          <a:ln/>
        </p:spPr>
      </p:sp>
      <p:sp>
        <p:nvSpPr>
          <p:cNvPr id="49" name="Shape 46"/>
          <p:cNvSpPr/>
          <p:nvPr/>
        </p:nvSpPr>
        <p:spPr>
          <a:xfrm>
            <a:off x="12103100" y="2641600"/>
            <a:ext cx="254000" cy="254000"/>
          </a:xfrm>
          <a:custGeom>
            <a:avLst/>
            <a:gdLst/>
            <a:ahLst/>
            <a:cxnLst/>
            <a:rect l="l" t="t" r="r" b="b"/>
            <a:pathLst>
              <a:path w="254000" h="254000">
                <a:moveTo>
                  <a:pt x="203696" y="61565"/>
                </a:moveTo>
                <a:cubicBezTo>
                  <a:pt x="213965" y="69304"/>
                  <a:pt x="226516" y="76795"/>
                  <a:pt x="240506" y="78680"/>
                </a:cubicBezTo>
                <a:cubicBezTo>
                  <a:pt x="247005" y="79573"/>
                  <a:pt x="253008" y="74960"/>
                  <a:pt x="253901" y="68461"/>
                </a:cubicBezTo>
                <a:cubicBezTo>
                  <a:pt x="254794" y="61962"/>
                  <a:pt x="250180" y="55959"/>
                  <a:pt x="243681" y="55066"/>
                </a:cubicBezTo>
                <a:cubicBezTo>
                  <a:pt x="235793" y="54025"/>
                  <a:pt x="227211" y="49461"/>
                  <a:pt x="218033" y="42565"/>
                </a:cubicBezTo>
                <a:cubicBezTo>
                  <a:pt x="198983" y="28178"/>
                  <a:pt x="173137" y="28178"/>
                  <a:pt x="154037" y="42565"/>
                </a:cubicBezTo>
                <a:cubicBezTo>
                  <a:pt x="142131" y="51544"/>
                  <a:pt x="133846" y="55612"/>
                  <a:pt x="127000" y="55612"/>
                </a:cubicBezTo>
                <a:cubicBezTo>
                  <a:pt x="120154" y="55612"/>
                  <a:pt x="111869" y="51544"/>
                  <a:pt x="99963" y="42565"/>
                </a:cubicBezTo>
                <a:cubicBezTo>
                  <a:pt x="80913" y="28178"/>
                  <a:pt x="55066" y="28178"/>
                  <a:pt x="35967" y="42565"/>
                </a:cubicBezTo>
                <a:cubicBezTo>
                  <a:pt x="26789" y="49461"/>
                  <a:pt x="18207" y="54025"/>
                  <a:pt x="10319" y="55066"/>
                </a:cubicBezTo>
                <a:cubicBezTo>
                  <a:pt x="3820" y="55959"/>
                  <a:pt x="-794" y="61913"/>
                  <a:pt x="99" y="68461"/>
                </a:cubicBezTo>
                <a:cubicBezTo>
                  <a:pt x="992" y="75009"/>
                  <a:pt x="6945" y="79573"/>
                  <a:pt x="13494" y="78680"/>
                </a:cubicBezTo>
                <a:cubicBezTo>
                  <a:pt x="27484" y="76795"/>
                  <a:pt x="40084" y="69304"/>
                  <a:pt x="50304" y="61565"/>
                </a:cubicBezTo>
                <a:cubicBezTo>
                  <a:pt x="60871" y="53578"/>
                  <a:pt x="75059" y="53578"/>
                  <a:pt x="85626" y="61565"/>
                </a:cubicBezTo>
                <a:cubicBezTo>
                  <a:pt x="97631" y="70644"/>
                  <a:pt x="111571" y="79375"/>
                  <a:pt x="127000" y="79375"/>
                </a:cubicBezTo>
                <a:cubicBezTo>
                  <a:pt x="142429" y="79375"/>
                  <a:pt x="156319" y="70594"/>
                  <a:pt x="168374" y="61565"/>
                </a:cubicBezTo>
                <a:cubicBezTo>
                  <a:pt x="178941" y="53578"/>
                  <a:pt x="193129" y="53578"/>
                  <a:pt x="203696" y="61565"/>
                </a:cubicBezTo>
                <a:close/>
                <a:moveTo>
                  <a:pt x="203696" y="133003"/>
                </a:moveTo>
                <a:cubicBezTo>
                  <a:pt x="213965" y="140742"/>
                  <a:pt x="226516" y="148233"/>
                  <a:pt x="240506" y="150118"/>
                </a:cubicBezTo>
                <a:cubicBezTo>
                  <a:pt x="247005" y="151011"/>
                  <a:pt x="253008" y="146397"/>
                  <a:pt x="253901" y="139898"/>
                </a:cubicBezTo>
                <a:cubicBezTo>
                  <a:pt x="254794" y="133400"/>
                  <a:pt x="250180" y="127397"/>
                  <a:pt x="243681" y="126504"/>
                </a:cubicBezTo>
                <a:cubicBezTo>
                  <a:pt x="235793" y="125462"/>
                  <a:pt x="227211" y="120898"/>
                  <a:pt x="218033" y="114002"/>
                </a:cubicBezTo>
                <a:cubicBezTo>
                  <a:pt x="198983" y="99616"/>
                  <a:pt x="173137" y="99616"/>
                  <a:pt x="154037" y="114002"/>
                </a:cubicBezTo>
                <a:cubicBezTo>
                  <a:pt x="142131" y="122982"/>
                  <a:pt x="133846" y="127050"/>
                  <a:pt x="127000" y="127050"/>
                </a:cubicBezTo>
                <a:cubicBezTo>
                  <a:pt x="120154" y="127050"/>
                  <a:pt x="111869" y="122982"/>
                  <a:pt x="99963" y="114002"/>
                </a:cubicBezTo>
                <a:cubicBezTo>
                  <a:pt x="80913" y="99616"/>
                  <a:pt x="55066" y="99616"/>
                  <a:pt x="35967" y="114002"/>
                </a:cubicBezTo>
                <a:cubicBezTo>
                  <a:pt x="26789" y="120898"/>
                  <a:pt x="18207" y="125462"/>
                  <a:pt x="10319" y="126504"/>
                </a:cubicBezTo>
                <a:cubicBezTo>
                  <a:pt x="3820" y="127347"/>
                  <a:pt x="-794" y="133350"/>
                  <a:pt x="99" y="139898"/>
                </a:cubicBezTo>
                <a:cubicBezTo>
                  <a:pt x="992" y="146447"/>
                  <a:pt x="6945" y="151011"/>
                  <a:pt x="13494" y="150118"/>
                </a:cubicBezTo>
                <a:cubicBezTo>
                  <a:pt x="27484" y="148233"/>
                  <a:pt x="40084" y="140742"/>
                  <a:pt x="50304" y="133003"/>
                </a:cubicBezTo>
                <a:cubicBezTo>
                  <a:pt x="60871" y="125016"/>
                  <a:pt x="75059" y="125016"/>
                  <a:pt x="85626" y="133003"/>
                </a:cubicBezTo>
                <a:cubicBezTo>
                  <a:pt x="97631" y="142081"/>
                  <a:pt x="111571" y="150813"/>
                  <a:pt x="127000" y="150813"/>
                </a:cubicBezTo>
                <a:cubicBezTo>
                  <a:pt x="142429" y="150813"/>
                  <a:pt x="156319" y="142032"/>
                  <a:pt x="168374" y="133003"/>
                </a:cubicBezTo>
                <a:cubicBezTo>
                  <a:pt x="178941" y="125016"/>
                  <a:pt x="193129" y="125016"/>
                  <a:pt x="203696" y="133003"/>
                </a:cubicBezTo>
                <a:close/>
                <a:moveTo>
                  <a:pt x="168374" y="204440"/>
                </a:moveTo>
                <a:cubicBezTo>
                  <a:pt x="178941" y="196453"/>
                  <a:pt x="193129" y="196453"/>
                  <a:pt x="203696" y="204440"/>
                </a:cubicBezTo>
                <a:cubicBezTo>
                  <a:pt x="213965" y="212179"/>
                  <a:pt x="226516" y="219670"/>
                  <a:pt x="240506" y="221555"/>
                </a:cubicBezTo>
                <a:cubicBezTo>
                  <a:pt x="247005" y="222448"/>
                  <a:pt x="253008" y="217835"/>
                  <a:pt x="253901" y="211336"/>
                </a:cubicBezTo>
                <a:cubicBezTo>
                  <a:pt x="254794" y="204837"/>
                  <a:pt x="250180" y="198834"/>
                  <a:pt x="243681" y="197941"/>
                </a:cubicBezTo>
                <a:cubicBezTo>
                  <a:pt x="235793" y="196900"/>
                  <a:pt x="227211" y="192336"/>
                  <a:pt x="218033" y="185440"/>
                </a:cubicBezTo>
                <a:cubicBezTo>
                  <a:pt x="198983" y="171053"/>
                  <a:pt x="173137" y="171053"/>
                  <a:pt x="154037" y="185440"/>
                </a:cubicBezTo>
                <a:cubicBezTo>
                  <a:pt x="142131" y="194419"/>
                  <a:pt x="133846" y="198487"/>
                  <a:pt x="127000" y="198487"/>
                </a:cubicBezTo>
                <a:cubicBezTo>
                  <a:pt x="120154" y="198487"/>
                  <a:pt x="111869" y="194419"/>
                  <a:pt x="99963" y="185440"/>
                </a:cubicBezTo>
                <a:cubicBezTo>
                  <a:pt x="80913" y="171053"/>
                  <a:pt x="55066" y="171053"/>
                  <a:pt x="35967" y="185440"/>
                </a:cubicBezTo>
                <a:cubicBezTo>
                  <a:pt x="26789" y="192336"/>
                  <a:pt x="18207" y="196900"/>
                  <a:pt x="10319" y="197941"/>
                </a:cubicBezTo>
                <a:cubicBezTo>
                  <a:pt x="3820" y="198834"/>
                  <a:pt x="-794" y="204788"/>
                  <a:pt x="99" y="211336"/>
                </a:cubicBezTo>
                <a:cubicBezTo>
                  <a:pt x="992" y="217884"/>
                  <a:pt x="6945" y="222448"/>
                  <a:pt x="13494" y="221555"/>
                </a:cubicBezTo>
                <a:cubicBezTo>
                  <a:pt x="27484" y="219670"/>
                  <a:pt x="40084" y="212179"/>
                  <a:pt x="50304" y="204440"/>
                </a:cubicBezTo>
                <a:cubicBezTo>
                  <a:pt x="60871" y="196453"/>
                  <a:pt x="75059" y="196453"/>
                  <a:pt x="85626" y="204440"/>
                </a:cubicBezTo>
                <a:cubicBezTo>
                  <a:pt x="97631" y="213519"/>
                  <a:pt x="111571" y="222250"/>
                  <a:pt x="127000" y="222250"/>
                </a:cubicBezTo>
                <a:cubicBezTo>
                  <a:pt x="142429" y="222250"/>
                  <a:pt x="156319" y="213469"/>
                  <a:pt x="168374" y="204440"/>
                </a:cubicBezTo>
                <a:close/>
              </a:path>
            </a:pathLst>
          </a:custGeom>
          <a:solidFill>
            <a:srgbClr val="4A3F8C"/>
          </a:solidFill>
          <a:ln/>
        </p:spPr>
      </p:sp>
      <p:sp>
        <p:nvSpPr>
          <p:cNvPr id="50" name="Text 47"/>
          <p:cNvSpPr/>
          <p:nvPr/>
        </p:nvSpPr>
        <p:spPr>
          <a:xfrm>
            <a:off x="12490450" y="2616200"/>
            <a:ext cx="381000" cy="304800"/>
          </a:xfrm>
          <a:prstGeom prst="rect">
            <a:avLst/>
          </a:prstGeom>
          <a:noFill/>
          <a:ln/>
        </p:spPr>
        <p:txBody>
          <a:bodyPr wrap="square" lIns="0" tIns="0" rIns="0" bIns="0" rtlCol="0" anchor="ctr"/>
          <a:lstStyle/>
          <a:p>
            <a:pPr>
              <a:lnSpc>
                <a:spcPct val="130000"/>
              </a:lnSpc>
            </a:pPr>
            <a:r>
              <a:rPr lang="en-US" sz="1600" b="1" dirty="0">
                <a:solidFill>
                  <a:srgbClr val="F5F5F5"/>
                </a:solidFill>
                <a:latin typeface="Liter" pitchFamily="34" charset="0"/>
                <a:ea typeface="Liter" pitchFamily="34" charset="-122"/>
                <a:cs typeface="Liter" pitchFamily="34" charset="-120"/>
              </a:rPr>
              <a:t>Sui</a:t>
            </a:r>
            <a:endParaRPr lang="en-US" sz="1600" dirty="0"/>
          </a:p>
        </p:txBody>
      </p:sp>
      <p:sp>
        <p:nvSpPr>
          <p:cNvPr id="51" name="Text 48"/>
          <p:cNvSpPr/>
          <p:nvPr/>
        </p:nvSpPr>
        <p:spPr>
          <a:xfrm>
            <a:off x="12071350" y="3022600"/>
            <a:ext cx="8382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Use Case:</a:t>
            </a:r>
            <a:endParaRPr lang="en-US" sz="1600" dirty="0"/>
          </a:p>
        </p:txBody>
      </p:sp>
      <p:sp>
        <p:nvSpPr>
          <p:cNvPr id="52" name="Text 49"/>
          <p:cNvSpPr/>
          <p:nvPr/>
        </p:nvSpPr>
        <p:spPr>
          <a:xfrm>
            <a:off x="14112545" y="3022600"/>
            <a:ext cx="1308100" cy="254000"/>
          </a:xfrm>
          <a:prstGeom prst="rect">
            <a:avLst/>
          </a:prstGeom>
          <a:noFill/>
          <a:ln/>
        </p:spPr>
        <p:txBody>
          <a:bodyPr wrap="square" lIns="0" tIns="0" rIns="0" bIns="0" rtlCol="0" anchor="ctr"/>
          <a:lstStyle/>
          <a:p>
            <a:pPr>
              <a:lnSpc>
                <a:spcPct val="120000"/>
              </a:lnSpc>
            </a:pPr>
            <a:r>
              <a:rPr lang="en-US" sz="1400" dirty="0">
                <a:solidFill>
                  <a:srgbClr val="F5F5F5"/>
                </a:solidFill>
                <a:latin typeface="Quattrocento Sans" pitchFamily="34" charset="0"/>
                <a:ea typeface="Quattrocento Sans" pitchFamily="34" charset="-122"/>
                <a:cs typeface="Quattrocento Sans" pitchFamily="34" charset="-120"/>
              </a:rPr>
              <a:t>High-frequency</a:t>
            </a:r>
            <a:endParaRPr lang="en-US" sz="1600" dirty="0"/>
          </a:p>
        </p:txBody>
      </p:sp>
      <p:sp>
        <p:nvSpPr>
          <p:cNvPr id="53" name="Text 50"/>
          <p:cNvSpPr/>
          <p:nvPr/>
        </p:nvSpPr>
        <p:spPr>
          <a:xfrm>
            <a:off x="12071350" y="3327400"/>
            <a:ext cx="4191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Gas:</a:t>
            </a:r>
            <a:endParaRPr lang="en-US" sz="1600" dirty="0"/>
          </a:p>
        </p:txBody>
      </p:sp>
      <p:sp>
        <p:nvSpPr>
          <p:cNvPr id="54" name="Text 51"/>
          <p:cNvSpPr/>
          <p:nvPr/>
        </p:nvSpPr>
        <p:spPr>
          <a:xfrm>
            <a:off x="14702301" y="3327400"/>
            <a:ext cx="711200" cy="254000"/>
          </a:xfrm>
          <a:prstGeom prst="rect">
            <a:avLst/>
          </a:prstGeom>
          <a:noFill/>
          <a:ln/>
        </p:spPr>
        <p:txBody>
          <a:bodyPr wrap="square" lIns="0" tIns="0" rIns="0" bIns="0" rtlCol="0" anchor="ctr"/>
          <a:lstStyle/>
          <a:p>
            <a:pPr>
              <a:lnSpc>
                <a:spcPct val="120000"/>
              </a:lnSpc>
            </a:pPr>
            <a:r>
              <a:rPr lang="en-US" sz="1400" dirty="0">
                <a:solidFill>
                  <a:srgbClr val="D4AF37"/>
                </a:solidFill>
                <a:latin typeface="Quattrocento Sans" pitchFamily="34" charset="0"/>
                <a:ea typeface="Quattrocento Sans" pitchFamily="34" charset="-122"/>
                <a:cs typeface="Quattrocento Sans" pitchFamily="34" charset="-120"/>
              </a:rPr>
              <a:t>~$0.001</a:t>
            </a:r>
            <a:endParaRPr lang="en-US" sz="1600" dirty="0"/>
          </a:p>
        </p:txBody>
      </p:sp>
      <p:sp>
        <p:nvSpPr>
          <p:cNvPr id="55" name="Text 52"/>
          <p:cNvSpPr/>
          <p:nvPr/>
        </p:nvSpPr>
        <p:spPr>
          <a:xfrm>
            <a:off x="12071350" y="3632200"/>
            <a:ext cx="4191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TPS:</a:t>
            </a:r>
            <a:endParaRPr lang="en-US" sz="1600" dirty="0"/>
          </a:p>
        </p:txBody>
      </p:sp>
      <p:sp>
        <p:nvSpPr>
          <p:cNvPr id="56" name="Text 53"/>
          <p:cNvSpPr/>
          <p:nvPr/>
        </p:nvSpPr>
        <p:spPr>
          <a:xfrm>
            <a:off x="14847029" y="3632200"/>
            <a:ext cx="571500" cy="254000"/>
          </a:xfrm>
          <a:prstGeom prst="rect">
            <a:avLst/>
          </a:prstGeom>
          <a:noFill/>
          <a:ln/>
        </p:spPr>
        <p:txBody>
          <a:bodyPr wrap="square" lIns="0" tIns="0" rIns="0" bIns="0" rtlCol="0" anchor="ctr"/>
          <a:lstStyle/>
          <a:p>
            <a:pPr>
              <a:lnSpc>
                <a:spcPct val="120000"/>
              </a:lnSpc>
            </a:pPr>
            <a:r>
              <a:rPr lang="en-US" sz="1400" dirty="0">
                <a:solidFill>
                  <a:srgbClr val="F5F5F5"/>
                </a:solidFill>
                <a:latin typeface="Quattrocento Sans" pitchFamily="34" charset="0"/>
                <a:ea typeface="Quattrocento Sans" pitchFamily="34" charset="-122"/>
                <a:cs typeface="Quattrocento Sans" pitchFamily="34" charset="-120"/>
              </a:rPr>
              <a:t>100K+</a:t>
            </a:r>
            <a:endParaRPr lang="en-US" sz="1600" dirty="0"/>
          </a:p>
        </p:txBody>
      </p:sp>
      <p:sp>
        <p:nvSpPr>
          <p:cNvPr id="57" name="Text 54"/>
          <p:cNvSpPr/>
          <p:nvPr/>
        </p:nvSpPr>
        <p:spPr>
          <a:xfrm>
            <a:off x="12071350" y="3937000"/>
            <a:ext cx="762000" cy="254000"/>
          </a:xfrm>
          <a:prstGeom prst="rect">
            <a:avLst/>
          </a:prstGeom>
          <a:noFill/>
          <a:ln/>
        </p:spPr>
        <p:txBody>
          <a:bodyPr wrap="square" lIns="0" tIns="0" rIns="0" bIns="0" rtlCol="0" anchor="ctr"/>
          <a:lstStyle/>
          <a:p>
            <a:pP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Security:</a:t>
            </a:r>
            <a:endParaRPr lang="en-US" sz="1600" dirty="0"/>
          </a:p>
        </p:txBody>
      </p:sp>
      <p:sp>
        <p:nvSpPr>
          <p:cNvPr id="58" name="Shape 55"/>
          <p:cNvSpPr/>
          <p:nvPr/>
        </p:nvSpPr>
        <p:spPr>
          <a:xfrm>
            <a:off x="14358210" y="3937000"/>
            <a:ext cx="965200" cy="254000"/>
          </a:xfrm>
          <a:custGeom>
            <a:avLst/>
            <a:gdLst/>
            <a:ahLst/>
            <a:cxnLst/>
            <a:rect l="l" t="t" r="r" b="b"/>
            <a:pathLst>
              <a:path w="965200" h="254000">
                <a:moveTo>
                  <a:pt x="50800" y="0"/>
                </a:moveTo>
                <a:lnTo>
                  <a:pt x="914400" y="0"/>
                </a:lnTo>
                <a:cubicBezTo>
                  <a:pt x="942437" y="0"/>
                  <a:pt x="965200" y="22763"/>
                  <a:pt x="965200" y="50800"/>
                </a:cubicBezTo>
                <a:lnTo>
                  <a:pt x="965200" y="203200"/>
                </a:lnTo>
                <a:cubicBezTo>
                  <a:pt x="965200" y="231237"/>
                  <a:pt x="942437" y="254000"/>
                  <a:pt x="914400" y="254000"/>
                </a:cubicBezTo>
                <a:lnTo>
                  <a:pt x="50800" y="254000"/>
                </a:lnTo>
                <a:cubicBezTo>
                  <a:pt x="22763" y="254000"/>
                  <a:pt x="0" y="231237"/>
                  <a:pt x="0" y="203200"/>
                </a:cubicBezTo>
                <a:lnTo>
                  <a:pt x="0" y="50800"/>
                </a:lnTo>
                <a:cubicBezTo>
                  <a:pt x="0" y="22763"/>
                  <a:pt x="22763" y="0"/>
                  <a:pt x="50800" y="0"/>
                </a:cubicBezTo>
                <a:close/>
              </a:path>
            </a:pathLst>
          </a:custGeom>
          <a:solidFill>
            <a:srgbClr val="4A3F8C">
              <a:alpha val="30196"/>
            </a:srgbClr>
          </a:solidFill>
          <a:ln/>
        </p:spPr>
      </p:sp>
      <p:sp>
        <p:nvSpPr>
          <p:cNvPr id="59" name="Text 56"/>
          <p:cNvSpPr/>
          <p:nvPr/>
        </p:nvSpPr>
        <p:spPr>
          <a:xfrm>
            <a:off x="14358210" y="3937000"/>
            <a:ext cx="1041400" cy="254000"/>
          </a:xfrm>
          <a:prstGeom prst="rect">
            <a:avLst/>
          </a:prstGeom>
          <a:noFill/>
          <a:ln/>
        </p:spPr>
        <p:txBody>
          <a:bodyPr wrap="square" lIns="101600" tIns="25400" rIns="101600" bIns="25400" rtlCol="0" anchor="ctr"/>
          <a:lstStyle/>
          <a:p>
            <a:pPr>
              <a:lnSpc>
                <a:spcPct val="110000"/>
              </a:lnSpc>
            </a:pPr>
            <a:r>
              <a:rPr lang="en-US" sz="1200" dirty="0">
                <a:solidFill>
                  <a:srgbClr val="4A3F8C"/>
                </a:solidFill>
                <a:latin typeface="Quattrocento Sans" pitchFamily="34" charset="0"/>
                <a:ea typeface="Quattrocento Sans" pitchFamily="34" charset="-122"/>
                <a:cs typeface="Quattrocento Sans" pitchFamily="34" charset="-120"/>
              </a:rPr>
              <a:t>Institutional</a:t>
            </a:r>
            <a:endParaRPr lang="en-US" sz="1600" dirty="0"/>
          </a:p>
        </p:txBody>
      </p:sp>
      <p:sp>
        <p:nvSpPr>
          <p:cNvPr id="60" name="Shape 57"/>
          <p:cNvSpPr/>
          <p:nvPr/>
        </p:nvSpPr>
        <p:spPr>
          <a:xfrm>
            <a:off x="514350" y="4819650"/>
            <a:ext cx="7505700" cy="3810000"/>
          </a:xfrm>
          <a:custGeom>
            <a:avLst/>
            <a:gdLst/>
            <a:ahLst/>
            <a:cxnLst/>
            <a:rect l="l" t="t" r="r" b="b"/>
            <a:pathLst>
              <a:path w="7505700" h="3810000">
                <a:moveTo>
                  <a:pt x="152400" y="0"/>
                </a:moveTo>
                <a:lnTo>
                  <a:pt x="7353300" y="0"/>
                </a:lnTo>
                <a:cubicBezTo>
                  <a:pt x="7437412" y="0"/>
                  <a:pt x="7505700" y="68288"/>
                  <a:pt x="7505700" y="152400"/>
                </a:cubicBezTo>
                <a:lnTo>
                  <a:pt x="7505700" y="3657600"/>
                </a:lnTo>
                <a:cubicBezTo>
                  <a:pt x="7505700" y="3741712"/>
                  <a:pt x="7437412" y="3810000"/>
                  <a:pt x="7353300" y="3810000"/>
                </a:cubicBezTo>
                <a:lnTo>
                  <a:pt x="152400" y="3810000"/>
                </a:lnTo>
                <a:cubicBezTo>
                  <a:pt x="68288" y="3810000"/>
                  <a:pt x="0" y="3741712"/>
                  <a:pt x="0" y="3657600"/>
                </a:cubicBezTo>
                <a:lnTo>
                  <a:pt x="0" y="152400"/>
                </a:lnTo>
                <a:cubicBezTo>
                  <a:pt x="0" y="68288"/>
                  <a:pt x="68288" y="0"/>
                  <a:pt x="152400" y="0"/>
                </a:cubicBezTo>
                <a:close/>
              </a:path>
            </a:pathLst>
          </a:custGeom>
          <a:gradFill rotWithShape="1" flip="none">
            <a:gsLst>
              <a:gs pos="0">
                <a:srgbClr val="1A1A2E">
                  <a:alpha val="95000"/>
                </a:srgbClr>
              </a:gs>
              <a:gs pos="100000">
                <a:srgbClr val="4A3F8C">
                  <a:alpha val="20000"/>
                </a:srgbClr>
              </a:gs>
            </a:gsLst>
            <a:lin ang="2700000" scaled="1"/>
          </a:gradFill>
          <a:ln w="12700">
            <a:solidFill>
              <a:srgbClr val="4A3F8C">
                <a:alpha val="30196"/>
              </a:srgbClr>
            </a:solidFill>
            <a:prstDash val="solid"/>
          </a:ln>
        </p:spPr>
      </p:sp>
      <p:sp>
        <p:nvSpPr>
          <p:cNvPr id="61" name="Shape 58"/>
          <p:cNvSpPr/>
          <p:nvPr/>
        </p:nvSpPr>
        <p:spPr>
          <a:xfrm>
            <a:off x="806450" y="5143500"/>
            <a:ext cx="228600" cy="228600"/>
          </a:xfrm>
          <a:custGeom>
            <a:avLst/>
            <a:gdLst/>
            <a:ahLst/>
            <a:cxnLst/>
            <a:rect l="l" t="t" r="r" b="b"/>
            <a:pathLst>
              <a:path w="228600" h="228600">
                <a:moveTo>
                  <a:pt x="114300" y="0"/>
                </a:moveTo>
                <a:cubicBezTo>
                  <a:pt x="116354" y="0"/>
                  <a:pt x="118408" y="446"/>
                  <a:pt x="120283" y="1295"/>
                </a:cubicBezTo>
                <a:lnTo>
                  <a:pt x="204401" y="36969"/>
                </a:lnTo>
                <a:cubicBezTo>
                  <a:pt x="214223" y="41121"/>
                  <a:pt x="221546" y="50810"/>
                  <a:pt x="221501" y="62508"/>
                </a:cubicBezTo>
                <a:cubicBezTo>
                  <a:pt x="221278" y="106799"/>
                  <a:pt x="203061" y="187836"/>
                  <a:pt x="126132" y="224671"/>
                </a:cubicBezTo>
                <a:cubicBezTo>
                  <a:pt x="118676" y="228243"/>
                  <a:pt x="110014" y="228243"/>
                  <a:pt x="102557" y="224671"/>
                </a:cubicBezTo>
                <a:cubicBezTo>
                  <a:pt x="25584" y="187836"/>
                  <a:pt x="7412" y="106799"/>
                  <a:pt x="7188" y="62508"/>
                </a:cubicBezTo>
                <a:cubicBezTo>
                  <a:pt x="7144" y="50810"/>
                  <a:pt x="14466" y="41121"/>
                  <a:pt x="24289" y="36969"/>
                </a:cubicBezTo>
                <a:lnTo>
                  <a:pt x="108362" y="1295"/>
                </a:lnTo>
                <a:cubicBezTo>
                  <a:pt x="110237" y="446"/>
                  <a:pt x="112246" y="0"/>
                  <a:pt x="114300" y="0"/>
                </a:cubicBezTo>
                <a:close/>
                <a:moveTo>
                  <a:pt x="114300" y="29825"/>
                </a:moveTo>
                <a:lnTo>
                  <a:pt x="114300" y="198641"/>
                </a:lnTo>
                <a:cubicBezTo>
                  <a:pt x="175915" y="168816"/>
                  <a:pt x="192479" y="102736"/>
                  <a:pt x="192881" y="63178"/>
                </a:cubicBezTo>
                <a:lnTo>
                  <a:pt x="114300" y="29870"/>
                </a:lnTo>
                <a:lnTo>
                  <a:pt x="114300" y="29870"/>
                </a:lnTo>
                <a:close/>
              </a:path>
            </a:pathLst>
          </a:custGeom>
          <a:solidFill>
            <a:srgbClr val="4A3F8C"/>
          </a:solidFill>
          <a:ln/>
        </p:spPr>
      </p:sp>
      <p:sp>
        <p:nvSpPr>
          <p:cNvPr id="62" name="Text 59"/>
          <p:cNvSpPr/>
          <p:nvPr/>
        </p:nvSpPr>
        <p:spPr>
          <a:xfrm>
            <a:off x="1066800" y="5080000"/>
            <a:ext cx="6807200" cy="355600"/>
          </a:xfrm>
          <a:prstGeom prst="rect">
            <a:avLst/>
          </a:prstGeom>
          <a:noFill/>
          <a:ln/>
        </p:spPr>
        <p:txBody>
          <a:bodyPr wrap="square" lIns="0" tIns="0" rIns="0" bIns="0" rtlCol="0" anchor="ctr"/>
          <a:lstStyle/>
          <a:p>
            <a:pPr>
              <a:lnSpc>
                <a:spcPct val="130000"/>
              </a:lnSpc>
            </a:pPr>
            <a:r>
              <a:rPr lang="en-US" sz="1800" b="1" dirty="0">
                <a:solidFill>
                  <a:srgbClr val="4A3F8C"/>
                </a:solidFill>
                <a:latin typeface="Liter" pitchFamily="34" charset="0"/>
                <a:ea typeface="Liter" pitchFamily="34" charset="-122"/>
                <a:cs typeface="Liter" pitchFamily="34" charset="-120"/>
              </a:rPr>
              <a:t>Smart Contract Security</a:t>
            </a:r>
            <a:endParaRPr lang="en-US" sz="1600" dirty="0"/>
          </a:p>
        </p:txBody>
      </p:sp>
      <p:sp>
        <p:nvSpPr>
          <p:cNvPr id="63" name="Shape 60"/>
          <p:cNvSpPr/>
          <p:nvPr/>
        </p:nvSpPr>
        <p:spPr>
          <a:xfrm>
            <a:off x="774700" y="5611285"/>
            <a:ext cx="6985000" cy="812800"/>
          </a:xfrm>
          <a:custGeom>
            <a:avLst/>
            <a:gdLst/>
            <a:ahLst/>
            <a:cxnLst/>
            <a:rect l="l" t="t" r="r" b="b"/>
            <a:pathLst>
              <a:path w="6985000" h="812800">
                <a:moveTo>
                  <a:pt x="101600" y="0"/>
                </a:moveTo>
                <a:lnTo>
                  <a:pt x="6883400" y="0"/>
                </a:lnTo>
                <a:cubicBezTo>
                  <a:pt x="6939475" y="0"/>
                  <a:pt x="6985000" y="45525"/>
                  <a:pt x="6985000" y="101600"/>
                </a:cubicBezTo>
                <a:lnTo>
                  <a:pt x="6985000" y="711200"/>
                </a:lnTo>
                <a:cubicBezTo>
                  <a:pt x="6985000" y="767275"/>
                  <a:pt x="6939475" y="812800"/>
                  <a:pt x="6883400" y="812800"/>
                </a:cubicBezTo>
                <a:lnTo>
                  <a:pt x="101600" y="812800"/>
                </a:lnTo>
                <a:cubicBezTo>
                  <a:pt x="45525" y="812800"/>
                  <a:pt x="0" y="767275"/>
                  <a:pt x="0" y="711200"/>
                </a:cubicBezTo>
                <a:lnTo>
                  <a:pt x="0" y="101600"/>
                </a:lnTo>
                <a:cubicBezTo>
                  <a:pt x="0" y="45525"/>
                  <a:pt x="45525" y="0"/>
                  <a:pt x="101600" y="0"/>
                </a:cubicBezTo>
                <a:close/>
              </a:path>
            </a:pathLst>
          </a:custGeom>
          <a:solidFill>
            <a:srgbClr val="0F0F1A"/>
          </a:solidFill>
          <a:ln/>
        </p:spPr>
      </p:sp>
      <p:sp>
        <p:nvSpPr>
          <p:cNvPr id="64" name="Shape 61"/>
          <p:cNvSpPr/>
          <p:nvPr/>
        </p:nvSpPr>
        <p:spPr>
          <a:xfrm>
            <a:off x="977900" y="5789085"/>
            <a:ext cx="152400" cy="203200"/>
          </a:xfrm>
          <a:custGeom>
            <a:avLst/>
            <a:gdLst/>
            <a:ahLst/>
            <a:cxnLst/>
            <a:rect l="l" t="t" r="r" b="b"/>
            <a:pathLst>
              <a:path w="152400" h="203200">
                <a:moveTo>
                  <a:pt x="99179" y="26511"/>
                </a:moveTo>
                <a:cubicBezTo>
                  <a:pt x="103307" y="20836"/>
                  <a:pt x="102037" y="12898"/>
                  <a:pt x="96361" y="8771"/>
                </a:cubicBezTo>
                <a:cubicBezTo>
                  <a:pt x="90686" y="4643"/>
                  <a:pt x="82748" y="5913"/>
                  <a:pt x="78621" y="11589"/>
                </a:cubicBezTo>
                <a:lnTo>
                  <a:pt x="36552" y="69413"/>
                </a:lnTo>
                <a:lnTo>
                  <a:pt x="21669" y="54531"/>
                </a:lnTo>
                <a:cubicBezTo>
                  <a:pt x="16708" y="49570"/>
                  <a:pt x="8652" y="49570"/>
                  <a:pt x="3691" y="54531"/>
                </a:cubicBezTo>
                <a:cubicBezTo>
                  <a:pt x="-1270" y="59492"/>
                  <a:pt x="-1270" y="67548"/>
                  <a:pt x="3691" y="72509"/>
                </a:cubicBezTo>
                <a:lnTo>
                  <a:pt x="29091" y="97909"/>
                </a:lnTo>
                <a:cubicBezTo>
                  <a:pt x="31710" y="100528"/>
                  <a:pt x="35362" y="101878"/>
                  <a:pt x="39053" y="101600"/>
                </a:cubicBezTo>
                <a:cubicBezTo>
                  <a:pt x="42743" y="101322"/>
                  <a:pt x="46157" y="99417"/>
                  <a:pt x="48339" y="96401"/>
                </a:cubicBezTo>
                <a:lnTo>
                  <a:pt x="99139" y="26551"/>
                </a:lnTo>
                <a:close/>
                <a:moveTo>
                  <a:pt x="149979" y="80486"/>
                </a:moveTo>
                <a:cubicBezTo>
                  <a:pt x="154107" y="74811"/>
                  <a:pt x="152837" y="66873"/>
                  <a:pt x="147161" y="62746"/>
                </a:cubicBezTo>
                <a:cubicBezTo>
                  <a:pt x="141486" y="58618"/>
                  <a:pt x="133548" y="59888"/>
                  <a:pt x="129421" y="65564"/>
                </a:cubicBezTo>
                <a:lnTo>
                  <a:pt x="61952" y="158313"/>
                </a:lnTo>
                <a:lnTo>
                  <a:pt x="34369" y="130731"/>
                </a:lnTo>
                <a:cubicBezTo>
                  <a:pt x="29408" y="125770"/>
                  <a:pt x="21352" y="125770"/>
                  <a:pt x="16391" y="130731"/>
                </a:cubicBezTo>
                <a:cubicBezTo>
                  <a:pt x="11430" y="135692"/>
                  <a:pt x="11430" y="143748"/>
                  <a:pt x="16391" y="148709"/>
                </a:cubicBezTo>
                <a:lnTo>
                  <a:pt x="54491" y="186809"/>
                </a:lnTo>
                <a:cubicBezTo>
                  <a:pt x="57110" y="189428"/>
                  <a:pt x="60762" y="190778"/>
                  <a:pt x="64452" y="190500"/>
                </a:cubicBezTo>
                <a:cubicBezTo>
                  <a:pt x="68143" y="190222"/>
                  <a:pt x="71557" y="188317"/>
                  <a:pt x="73739" y="185301"/>
                </a:cubicBezTo>
                <a:lnTo>
                  <a:pt x="149939" y="80526"/>
                </a:lnTo>
                <a:close/>
              </a:path>
            </a:pathLst>
          </a:custGeom>
          <a:solidFill>
            <a:srgbClr val="D4AF37"/>
          </a:solidFill>
          <a:ln/>
        </p:spPr>
      </p:sp>
      <p:sp>
        <p:nvSpPr>
          <p:cNvPr id="65" name="Text 62"/>
          <p:cNvSpPr/>
          <p:nvPr/>
        </p:nvSpPr>
        <p:spPr>
          <a:xfrm>
            <a:off x="1282700" y="5763685"/>
            <a:ext cx="15748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Formal Verification</a:t>
            </a:r>
            <a:endParaRPr lang="en-US" sz="1600" dirty="0"/>
          </a:p>
        </p:txBody>
      </p:sp>
      <p:sp>
        <p:nvSpPr>
          <p:cNvPr id="66" name="Text 63"/>
          <p:cNvSpPr/>
          <p:nvPr/>
        </p:nvSpPr>
        <p:spPr>
          <a:xfrm>
            <a:off x="927100" y="6068485"/>
            <a:ext cx="67564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Mathematical proofs ensuring contract correctness</a:t>
            </a:r>
            <a:endParaRPr lang="en-US" sz="1600" dirty="0"/>
          </a:p>
        </p:txBody>
      </p:sp>
      <p:sp>
        <p:nvSpPr>
          <p:cNvPr id="67" name="Shape 64"/>
          <p:cNvSpPr/>
          <p:nvPr/>
        </p:nvSpPr>
        <p:spPr>
          <a:xfrm>
            <a:off x="774700" y="6572250"/>
            <a:ext cx="6985000" cy="812800"/>
          </a:xfrm>
          <a:custGeom>
            <a:avLst/>
            <a:gdLst/>
            <a:ahLst/>
            <a:cxnLst/>
            <a:rect l="l" t="t" r="r" b="b"/>
            <a:pathLst>
              <a:path w="6985000" h="812800">
                <a:moveTo>
                  <a:pt x="101600" y="0"/>
                </a:moveTo>
                <a:lnTo>
                  <a:pt x="6883400" y="0"/>
                </a:lnTo>
                <a:cubicBezTo>
                  <a:pt x="6939475" y="0"/>
                  <a:pt x="6985000" y="45525"/>
                  <a:pt x="6985000" y="101600"/>
                </a:cubicBezTo>
                <a:lnTo>
                  <a:pt x="6985000" y="711200"/>
                </a:lnTo>
                <a:cubicBezTo>
                  <a:pt x="6985000" y="767275"/>
                  <a:pt x="6939475" y="812800"/>
                  <a:pt x="6883400" y="812800"/>
                </a:cubicBezTo>
                <a:lnTo>
                  <a:pt x="101600" y="812800"/>
                </a:lnTo>
                <a:cubicBezTo>
                  <a:pt x="45525" y="812800"/>
                  <a:pt x="0" y="767275"/>
                  <a:pt x="0" y="711200"/>
                </a:cubicBezTo>
                <a:lnTo>
                  <a:pt x="0" y="101600"/>
                </a:lnTo>
                <a:cubicBezTo>
                  <a:pt x="0" y="45525"/>
                  <a:pt x="45525" y="0"/>
                  <a:pt x="101600" y="0"/>
                </a:cubicBezTo>
                <a:close/>
              </a:path>
            </a:pathLst>
          </a:custGeom>
          <a:solidFill>
            <a:srgbClr val="0F0F1A"/>
          </a:solidFill>
          <a:ln/>
        </p:spPr>
      </p:sp>
      <p:sp>
        <p:nvSpPr>
          <p:cNvPr id="68" name="Shape 65"/>
          <p:cNvSpPr/>
          <p:nvPr/>
        </p:nvSpPr>
        <p:spPr>
          <a:xfrm>
            <a:off x="927100" y="6750050"/>
            <a:ext cx="254000" cy="203200"/>
          </a:xfrm>
          <a:custGeom>
            <a:avLst/>
            <a:gdLst/>
            <a:ahLst/>
            <a:cxnLst/>
            <a:rect l="l" t="t" r="r" b="b"/>
            <a:pathLst>
              <a:path w="254000" h="203200">
                <a:moveTo>
                  <a:pt x="127000" y="88900"/>
                </a:moveTo>
                <a:cubicBezTo>
                  <a:pt x="149780" y="88900"/>
                  <a:pt x="168275" y="70405"/>
                  <a:pt x="168275" y="47625"/>
                </a:cubicBezTo>
                <a:cubicBezTo>
                  <a:pt x="168275" y="24845"/>
                  <a:pt x="149780" y="6350"/>
                  <a:pt x="127000" y="6350"/>
                </a:cubicBezTo>
                <a:cubicBezTo>
                  <a:pt x="104220" y="6350"/>
                  <a:pt x="85725" y="24845"/>
                  <a:pt x="85725" y="47625"/>
                </a:cubicBezTo>
                <a:cubicBezTo>
                  <a:pt x="85725" y="70405"/>
                  <a:pt x="104220" y="88900"/>
                  <a:pt x="127000" y="88900"/>
                </a:cubicBezTo>
                <a:close/>
                <a:moveTo>
                  <a:pt x="38100" y="92075"/>
                </a:moveTo>
                <a:cubicBezTo>
                  <a:pt x="53871" y="92075"/>
                  <a:pt x="66675" y="79271"/>
                  <a:pt x="66675" y="63500"/>
                </a:cubicBezTo>
                <a:cubicBezTo>
                  <a:pt x="66675" y="47729"/>
                  <a:pt x="53871" y="34925"/>
                  <a:pt x="38100" y="34925"/>
                </a:cubicBezTo>
                <a:cubicBezTo>
                  <a:pt x="22329" y="34925"/>
                  <a:pt x="9525" y="47729"/>
                  <a:pt x="9525" y="63500"/>
                </a:cubicBezTo>
                <a:cubicBezTo>
                  <a:pt x="9525" y="79271"/>
                  <a:pt x="22329" y="92075"/>
                  <a:pt x="38100" y="92075"/>
                </a:cubicBezTo>
                <a:close/>
                <a:moveTo>
                  <a:pt x="0" y="165100"/>
                </a:moveTo>
                <a:lnTo>
                  <a:pt x="0" y="177800"/>
                </a:lnTo>
                <a:cubicBezTo>
                  <a:pt x="0" y="184825"/>
                  <a:pt x="5675" y="190500"/>
                  <a:pt x="12700" y="190500"/>
                </a:cubicBezTo>
                <a:lnTo>
                  <a:pt x="47109" y="190500"/>
                </a:lnTo>
                <a:cubicBezTo>
                  <a:pt x="45403" y="186611"/>
                  <a:pt x="44450" y="182324"/>
                  <a:pt x="44450" y="177800"/>
                </a:cubicBezTo>
                <a:lnTo>
                  <a:pt x="44450" y="171450"/>
                </a:lnTo>
                <a:cubicBezTo>
                  <a:pt x="44450" y="150336"/>
                  <a:pt x="52388" y="131048"/>
                  <a:pt x="65445" y="116443"/>
                </a:cubicBezTo>
                <a:cubicBezTo>
                  <a:pt x="60801" y="115054"/>
                  <a:pt x="55880" y="114300"/>
                  <a:pt x="50800" y="114300"/>
                </a:cubicBezTo>
                <a:cubicBezTo>
                  <a:pt x="22741" y="114300"/>
                  <a:pt x="0" y="137041"/>
                  <a:pt x="0" y="165100"/>
                </a:cubicBezTo>
                <a:close/>
                <a:moveTo>
                  <a:pt x="244475" y="63500"/>
                </a:moveTo>
                <a:cubicBezTo>
                  <a:pt x="244475" y="47729"/>
                  <a:pt x="231671" y="34925"/>
                  <a:pt x="215900" y="34925"/>
                </a:cubicBezTo>
                <a:cubicBezTo>
                  <a:pt x="200129" y="34925"/>
                  <a:pt x="187325" y="47729"/>
                  <a:pt x="187325" y="63500"/>
                </a:cubicBezTo>
                <a:cubicBezTo>
                  <a:pt x="187325" y="79271"/>
                  <a:pt x="200129" y="92075"/>
                  <a:pt x="215900" y="92075"/>
                </a:cubicBezTo>
                <a:cubicBezTo>
                  <a:pt x="231671" y="92075"/>
                  <a:pt x="244475" y="79271"/>
                  <a:pt x="244475" y="63500"/>
                </a:cubicBezTo>
                <a:close/>
                <a:moveTo>
                  <a:pt x="63500" y="171450"/>
                </a:moveTo>
                <a:lnTo>
                  <a:pt x="63500" y="177800"/>
                </a:lnTo>
                <a:cubicBezTo>
                  <a:pt x="63500" y="184825"/>
                  <a:pt x="69175" y="190500"/>
                  <a:pt x="76200" y="190500"/>
                </a:cubicBezTo>
                <a:lnTo>
                  <a:pt x="138430" y="190500"/>
                </a:lnTo>
                <a:cubicBezTo>
                  <a:pt x="135612" y="181928"/>
                  <a:pt x="135930" y="172879"/>
                  <a:pt x="142677" y="165100"/>
                </a:cubicBezTo>
                <a:cubicBezTo>
                  <a:pt x="137120" y="158671"/>
                  <a:pt x="134541" y="149344"/>
                  <a:pt x="138152" y="139978"/>
                </a:cubicBezTo>
                <a:cubicBezTo>
                  <a:pt x="140772" y="133191"/>
                  <a:pt x="144463" y="126841"/>
                  <a:pt x="149027" y="121206"/>
                </a:cubicBezTo>
                <a:cubicBezTo>
                  <a:pt x="151170" y="118586"/>
                  <a:pt x="153630" y="116562"/>
                  <a:pt x="156289" y="115094"/>
                </a:cubicBezTo>
                <a:cubicBezTo>
                  <a:pt x="147518" y="110530"/>
                  <a:pt x="137557" y="107950"/>
                  <a:pt x="127000" y="107950"/>
                </a:cubicBezTo>
                <a:cubicBezTo>
                  <a:pt x="91916" y="107950"/>
                  <a:pt x="63500" y="136366"/>
                  <a:pt x="63500" y="171450"/>
                </a:cubicBezTo>
                <a:close/>
                <a:moveTo>
                  <a:pt x="247888" y="153948"/>
                </a:moveTo>
                <a:cubicBezTo>
                  <a:pt x="250388" y="152519"/>
                  <a:pt x="251658" y="149542"/>
                  <a:pt x="250587" y="146804"/>
                </a:cubicBezTo>
                <a:cubicBezTo>
                  <a:pt x="248682" y="141883"/>
                  <a:pt x="246023" y="137239"/>
                  <a:pt x="242689" y="133152"/>
                </a:cubicBezTo>
                <a:cubicBezTo>
                  <a:pt x="240863" y="130889"/>
                  <a:pt x="237649" y="130493"/>
                  <a:pt x="235148" y="131961"/>
                </a:cubicBezTo>
                <a:cubicBezTo>
                  <a:pt x="226497" y="136962"/>
                  <a:pt x="215860" y="130850"/>
                  <a:pt x="215860" y="120809"/>
                </a:cubicBezTo>
                <a:cubicBezTo>
                  <a:pt x="215860" y="117912"/>
                  <a:pt x="213916" y="115332"/>
                  <a:pt x="211058" y="114895"/>
                </a:cubicBezTo>
                <a:cubicBezTo>
                  <a:pt x="205938" y="114102"/>
                  <a:pt x="200422" y="114102"/>
                  <a:pt x="195302" y="114895"/>
                </a:cubicBezTo>
                <a:cubicBezTo>
                  <a:pt x="192445" y="115332"/>
                  <a:pt x="190500" y="117912"/>
                  <a:pt x="190500" y="120809"/>
                </a:cubicBezTo>
                <a:cubicBezTo>
                  <a:pt x="190500" y="130810"/>
                  <a:pt x="179864" y="136962"/>
                  <a:pt x="171212" y="131961"/>
                </a:cubicBezTo>
                <a:cubicBezTo>
                  <a:pt x="168712" y="130532"/>
                  <a:pt x="165497" y="130929"/>
                  <a:pt x="163671" y="133152"/>
                </a:cubicBezTo>
                <a:cubicBezTo>
                  <a:pt x="160338" y="137239"/>
                  <a:pt x="157678" y="141883"/>
                  <a:pt x="155773" y="146804"/>
                </a:cubicBezTo>
                <a:cubicBezTo>
                  <a:pt x="154742" y="149503"/>
                  <a:pt x="155972" y="152479"/>
                  <a:pt x="158472" y="153908"/>
                </a:cubicBezTo>
                <a:cubicBezTo>
                  <a:pt x="167164" y="158909"/>
                  <a:pt x="167164" y="171172"/>
                  <a:pt x="158472" y="176212"/>
                </a:cubicBezTo>
                <a:cubicBezTo>
                  <a:pt x="155972" y="177641"/>
                  <a:pt x="154702" y="180618"/>
                  <a:pt x="155773" y="183317"/>
                </a:cubicBezTo>
                <a:cubicBezTo>
                  <a:pt x="157678" y="188238"/>
                  <a:pt x="160338" y="192881"/>
                  <a:pt x="163671" y="196969"/>
                </a:cubicBezTo>
                <a:cubicBezTo>
                  <a:pt x="165497" y="199231"/>
                  <a:pt x="168712" y="199628"/>
                  <a:pt x="171212" y="198160"/>
                </a:cubicBezTo>
                <a:cubicBezTo>
                  <a:pt x="179864" y="193159"/>
                  <a:pt x="190500" y="199311"/>
                  <a:pt x="190500" y="209312"/>
                </a:cubicBezTo>
                <a:cubicBezTo>
                  <a:pt x="190500" y="212209"/>
                  <a:pt x="192445" y="214789"/>
                  <a:pt x="195302" y="215225"/>
                </a:cubicBezTo>
                <a:cubicBezTo>
                  <a:pt x="200422" y="216019"/>
                  <a:pt x="205938" y="216019"/>
                  <a:pt x="211058" y="215225"/>
                </a:cubicBezTo>
                <a:cubicBezTo>
                  <a:pt x="213916" y="214789"/>
                  <a:pt x="215860" y="212209"/>
                  <a:pt x="215860" y="209312"/>
                </a:cubicBezTo>
                <a:cubicBezTo>
                  <a:pt x="215860" y="199311"/>
                  <a:pt x="226497" y="193159"/>
                  <a:pt x="235148" y="198160"/>
                </a:cubicBezTo>
                <a:cubicBezTo>
                  <a:pt x="237649" y="199588"/>
                  <a:pt x="240863" y="199192"/>
                  <a:pt x="242689" y="196969"/>
                </a:cubicBezTo>
                <a:cubicBezTo>
                  <a:pt x="246023" y="192881"/>
                  <a:pt x="248682" y="188238"/>
                  <a:pt x="250587" y="183317"/>
                </a:cubicBezTo>
                <a:cubicBezTo>
                  <a:pt x="251619" y="180618"/>
                  <a:pt x="250388" y="177641"/>
                  <a:pt x="247888" y="176212"/>
                </a:cubicBezTo>
                <a:cubicBezTo>
                  <a:pt x="239197" y="171212"/>
                  <a:pt x="239197" y="158948"/>
                  <a:pt x="247888" y="153908"/>
                </a:cubicBezTo>
                <a:close/>
                <a:moveTo>
                  <a:pt x="187325" y="165100"/>
                </a:moveTo>
                <a:cubicBezTo>
                  <a:pt x="187325" y="156338"/>
                  <a:pt x="194438" y="149225"/>
                  <a:pt x="203200" y="149225"/>
                </a:cubicBezTo>
                <a:cubicBezTo>
                  <a:pt x="211962" y="149225"/>
                  <a:pt x="219075" y="156338"/>
                  <a:pt x="219075" y="165100"/>
                </a:cubicBezTo>
                <a:cubicBezTo>
                  <a:pt x="219075" y="173862"/>
                  <a:pt x="211962" y="180975"/>
                  <a:pt x="203200" y="180975"/>
                </a:cubicBezTo>
                <a:cubicBezTo>
                  <a:pt x="194438" y="180975"/>
                  <a:pt x="187325" y="173862"/>
                  <a:pt x="187325" y="165100"/>
                </a:cubicBezTo>
                <a:close/>
              </a:path>
            </a:pathLst>
          </a:custGeom>
          <a:solidFill>
            <a:srgbClr val="4A3F8C"/>
          </a:solidFill>
          <a:ln/>
        </p:spPr>
      </p:sp>
      <p:sp>
        <p:nvSpPr>
          <p:cNvPr id="69" name="Text 66"/>
          <p:cNvSpPr/>
          <p:nvPr/>
        </p:nvSpPr>
        <p:spPr>
          <a:xfrm>
            <a:off x="1282700" y="6724650"/>
            <a:ext cx="13208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Multi-Signature</a:t>
            </a:r>
            <a:endParaRPr lang="en-US" sz="1600" dirty="0"/>
          </a:p>
        </p:txBody>
      </p:sp>
      <p:sp>
        <p:nvSpPr>
          <p:cNvPr id="70" name="Text 67"/>
          <p:cNvSpPr/>
          <p:nvPr/>
        </p:nvSpPr>
        <p:spPr>
          <a:xfrm>
            <a:off x="927100" y="7029450"/>
            <a:ext cx="67564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Requiring multiple approvals for critical operations</a:t>
            </a:r>
            <a:endParaRPr lang="en-US" sz="1600" dirty="0"/>
          </a:p>
        </p:txBody>
      </p:sp>
      <p:sp>
        <p:nvSpPr>
          <p:cNvPr id="71" name="Shape 68"/>
          <p:cNvSpPr/>
          <p:nvPr/>
        </p:nvSpPr>
        <p:spPr>
          <a:xfrm>
            <a:off x="774700" y="7533221"/>
            <a:ext cx="6985000" cy="812800"/>
          </a:xfrm>
          <a:custGeom>
            <a:avLst/>
            <a:gdLst/>
            <a:ahLst/>
            <a:cxnLst/>
            <a:rect l="l" t="t" r="r" b="b"/>
            <a:pathLst>
              <a:path w="6985000" h="812800">
                <a:moveTo>
                  <a:pt x="101600" y="0"/>
                </a:moveTo>
                <a:lnTo>
                  <a:pt x="6883400" y="0"/>
                </a:lnTo>
                <a:cubicBezTo>
                  <a:pt x="6939475" y="0"/>
                  <a:pt x="6985000" y="45525"/>
                  <a:pt x="6985000" y="101600"/>
                </a:cubicBezTo>
                <a:lnTo>
                  <a:pt x="6985000" y="711200"/>
                </a:lnTo>
                <a:cubicBezTo>
                  <a:pt x="6985000" y="767275"/>
                  <a:pt x="6939475" y="812800"/>
                  <a:pt x="6883400" y="812800"/>
                </a:cubicBezTo>
                <a:lnTo>
                  <a:pt x="101600" y="812800"/>
                </a:lnTo>
                <a:cubicBezTo>
                  <a:pt x="45525" y="812800"/>
                  <a:pt x="0" y="767275"/>
                  <a:pt x="0" y="711200"/>
                </a:cubicBezTo>
                <a:lnTo>
                  <a:pt x="0" y="101600"/>
                </a:lnTo>
                <a:cubicBezTo>
                  <a:pt x="0" y="45525"/>
                  <a:pt x="45525" y="0"/>
                  <a:pt x="101600" y="0"/>
                </a:cubicBezTo>
                <a:close/>
              </a:path>
            </a:pathLst>
          </a:custGeom>
          <a:solidFill>
            <a:srgbClr val="0F0F1A"/>
          </a:solidFill>
          <a:ln/>
        </p:spPr>
      </p:sp>
      <p:sp>
        <p:nvSpPr>
          <p:cNvPr id="72" name="Shape 69"/>
          <p:cNvSpPr/>
          <p:nvPr/>
        </p:nvSpPr>
        <p:spPr>
          <a:xfrm>
            <a:off x="952500" y="7711021"/>
            <a:ext cx="203200" cy="203200"/>
          </a:xfrm>
          <a:custGeom>
            <a:avLst/>
            <a:gdLst/>
            <a:ahLst/>
            <a:cxnLst/>
            <a:rect l="l" t="t" r="r" b="b"/>
            <a:pathLst>
              <a:path w="203200" h="203200">
                <a:moveTo>
                  <a:pt x="165100" y="82550"/>
                </a:moveTo>
                <a:cubicBezTo>
                  <a:pt x="165100" y="100767"/>
                  <a:pt x="159187" y="117594"/>
                  <a:pt x="149225" y="131247"/>
                </a:cubicBezTo>
                <a:lnTo>
                  <a:pt x="199469" y="181531"/>
                </a:lnTo>
                <a:cubicBezTo>
                  <a:pt x="204430" y="186492"/>
                  <a:pt x="204430" y="194548"/>
                  <a:pt x="199469" y="199509"/>
                </a:cubicBezTo>
                <a:cubicBezTo>
                  <a:pt x="194508" y="204470"/>
                  <a:pt x="186452" y="204470"/>
                  <a:pt x="181491" y="199509"/>
                </a:cubicBezTo>
                <a:lnTo>
                  <a:pt x="131247" y="149225"/>
                </a:lnTo>
                <a:cubicBezTo>
                  <a:pt x="117594" y="159187"/>
                  <a:pt x="100767" y="165100"/>
                  <a:pt x="82550" y="165100"/>
                </a:cubicBezTo>
                <a:cubicBezTo>
                  <a:pt x="36949" y="165100"/>
                  <a:pt x="0" y="128151"/>
                  <a:pt x="0" y="82550"/>
                </a:cubicBezTo>
                <a:cubicBezTo>
                  <a:pt x="0" y="36949"/>
                  <a:pt x="36949" y="0"/>
                  <a:pt x="82550" y="0"/>
                </a:cubicBezTo>
                <a:cubicBezTo>
                  <a:pt x="128151" y="0"/>
                  <a:pt x="165100" y="36949"/>
                  <a:pt x="165100" y="82550"/>
                </a:cubicBezTo>
                <a:close/>
                <a:moveTo>
                  <a:pt x="82550" y="139700"/>
                </a:moveTo>
                <a:cubicBezTo>
                  <a:pt x="114092" y="139700"/>
                  <a:pt x="139700" y="114092"/>
                  <a:pt x="139700" y="82550"/>
                </a:cubicBezTo>
                <a:cubicBezTo>
                  <a:pt x="139700" y="51008"/>
                  <a:pt x="114092" y="25400"/>
                  <a:pt x="82550" y="25400"/>
                </a:cubicBezTo>
                <a:cubicBezTo>
                  <a:pt x="51008" y="25400"/>
                  <a:pt x="25400" y="51008"/>
                  <a:pt x="25400" y="82550"/>
                </a:cubicBezTo>
                <a:cubicBezTo>
                  <a:pt x="25400" y="114092"/>
                  <a:pt x="51008" y="139700"/>
                  <a:pt x="82550" y="139700"/>
                </a:cubicBezTo>
                <a:close/>
              </a:path>
            </a:pathLst>
          </a:custGeom>
          <a:solidFill>
            <a:srgbClr val="D4AF37"/>
          </a:solidFill>
          <a:ln/>
        </p:spPr>
      </p:sp>
      <p:sp>
        <p:nvSpPr>
          <p:cNvPr id="73" name="Text 70"/>
          <p:cNvSpPr/>
          <p:nvPr/>
        </p:nvSpPr>
        <p:spPr>
          <a:xfrm>
            <a:off x="1282700" y="7685621"/>
            <a:ext cx="18669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Comprehensive Audits</a:t>
            </a:r>
            <a:endParaRPr lang="en-US" sz="1600" dirty="0"/>
          </a:p>
        </p:txBody>
      </p:sp>
      <p:sp>
        <p:nvSpPr>
          <p:cNvPr id="74" name="Text 71"/>
          <p:cNvSpPr/>
          <p:nvPr/>
        </p:nvSpPr>
        <p:spPr>
          <a:xfrm>
            <a:off x="927100" y="7990421"/>
            <a:ext cx="67564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Third-party security assessments by leading firms</a:t>
            </a:r>
            <a:endParaRPr lang="en-US" sz="1600" dirty="0"/>
          </a:p>
        </p:txBody>
      </p:sp>
      <p:sp>
        <p:nvSpPr>
          <p:cNvPr id="75" name="Shape 72"/>
          <p:cNvSpPr/>
          <p:nvPr/>
        </p:nvSpPr>
        <p:spPr>
          <a:xfrm>
            <a:off x="8235950" y="4819650"/>
            <a:ext cx="7505700" cy="3810000"/>
          </a:xfrm>
          <a:custGeom>
            <a:avLst/>
            <a:gdLst/>
            <a:ahLst/>
            <a:cxnLst/>
            <a:rect l="l" t="t" r="r" b="b"/>
            <a:pathLst>
              <a:path w="7505700" h="3810000">
                <a:moveTo>
                  <a:pt x="152400" y="0"/>
                </a:moveTo>
                <a:lnTo>
                  <a:pt x="7353300" y="0"/>
                </a:lnTo>
                <a:cubicBezTo>
                  <a:pt x="7437412" y="0"/>
                  <a:pt x="7505700" y="68288"/>
                  <a:pt x="7505700" y="152400"/>
                </a:cubicBezTo>
                <a:lnTo>
                  <a:pt x="7505700" y="3657600"/>
                </a:lnTo>
                <a:cubicBezTo>
                  <a:pt x="7505700" y="3741712"/>
                  <a:pt x="7437412" y="3810000"/>
                  <a:pt x="7353300" y="3810000"/>
                </a:cubicBezTo>
                <a:lnTo>
                  <a:pt x="152400" y="3810000"/>
                </a:lnTo>
                <a:cubicBezTo>
                  <a:pt x="68288" y="3810000"/>
                  <a:pt x="0" y="3741712"/>
                  <a:pt x="0" y="3657600"/>
                </a:cubicBezTo>
                <a:lnTo>
                  <a:pt x="0" y="152400"/>
                </a:lnTo>
                <a:cubicBezTo>
                  <a:pt x="0" y="68288"/>
                  <a:pt x="68288" y="0"/>
                  <a:pt x="152400" y="0"/>
                </a:cubicBezTo>
                <a:close/>
              </a:path>
            </a:pathLst>
          </a:custGeom>
          <a:gradFill rotWithShape="1" flip="none">
            <a:gsLst>
              <a:gs pos="0">
                <a:srgbClr val="1A1A2E">
                  <a:alpha val="95000"/>
                </a:srgbClr>
              </a:gs>
              <a:gs pos="100000">
                <a:srgbClr val="4A3F8C">
                  <a:alpha val="20000"/>
                </a:srgbClr>
              </a:gs>
            </a:gsLst>
            <a:lin ang="2700000" scaled="1"/>
          </a:gradFill>
          <a:ln w="12700">
            <a:solidFill>
              <a:srgbClr val="D4AF37">
                <a:alpha val="30196"/>
              </a:srgbClr>
            </a:solidFill>
            <a:prstDash val="solid"/>
          </a:ln>
        </p:spPr>
      </p:sp>
      <p:sp>
        <p:nvSpPr>
          <p:cNvPr id="76" name="Shape 73"/>
          <p:cNvSpPr/>
          <p:nvPr/>
        </p:nvSpPr>
        <p:spPr>
          <a:xfrm>
            <a:off x="8542338" y="5143500"/>
            <a:ext cx="200025" cy="228600"/>
          </a:xfrm>
          <a:custGeom>
            <a:avLst/>
            <a:gdLst/>
            <a:ahLst/>
            <a:cxnLst/>
            <a:rect l="l" t="t" r="r" b="b"/>
            <a:pathLst>
              <a:path w="200025" h="228600">
                <a:moveTo>
                  <a:pt x="200025" y="91886"/>
                </a:moveTo>
                <a:cubicBezTo>
                  <a:pt x="193417" y="96262"/>
                  <a:pt x="185827" y="99789"/>
                  <a:pt x="177924" y="102602"/>
                </a:cubicBezTo>
                <a:cubicBezTo>
                  <a:pt x="156939" y="110103"/>
                  <a:pt x="129391" y="114300"/>
                  <a:pt x="100013" y="114300"/>
                </a:cubicBezTo>
                <a:cubicBezTo>
                  <a:pt x="70634" y="114300"/>
                  <a:pt x="43041" y="110058"/>
                  <a:pt x="22101" y="102602"/>
                </a:cubicBezTo>
                <a:cubicBezTo>
                  <a:pt x="14243" y="99789"/>
                  <a:pt x="6608" y="96262"/>
                  <a:pt x="0" y="91886"/>
                </a:cubicBezTo>
                <a:lnTo>
                  <a:pt x="0" y="128588"/>
                </a:lnTo>
                <a:cubicBezTo>
                  <a:pt x="0" y="148322"/>
                  <a:pt x="44782" y="164306"/>
                  <a:pt x="100013" y="164306"/>
                </a:cubicBezTo>
                <a:cubicBezTo>
                  <a:pt x="155243" y="164306"/>
                  <a:pt x="200025" y="148322"/>
                  <a:pt x="200025" y="128588"/>
                </a:cubicBezTo>
                <a:lnTo>
                  <a:pt x="200025" y="91886"/>
                </a:lnTo>
                <a:close/>
                <a:moveTo>
                  <a:pt x="200025" y="57150"/>
                </a:moveTo>
                <a:lnTo>
                  <a:pt x="200025" y="35719"/>
                </a:lnTo>
                <a:cubicBezTo>
                  <a:pt x="200025" y="15984"/>
                  <a:pt x="155243" y="0"/>
                  <a:pt x="100013" y="0"/>
                </a:cubicBezTo>
                <a:cubicBezTo>
                  <a:pt x="44782" y="0"/>
                  <a:pt x="0" y="15984"/>
                  <a:pt x="0" y="35719"/>
                </a:cubicBezTo>
                <a:lnTo>
                  <a:pt x="0" y="57150"/>
                </a:lnTo>
                <a:cubicBezTo>
                  <a:pt x="0" y="76885"/>
                  <a:pt x="44782" y="92869"/>
                  <a:pt x="100013" y="92869"/>
                </a:cubicBezTo>
                <a:cubicBezTo>
                  <a:pt x="155243" y="92869"/>
                  <a:pt x="200025" y="76885"/>
                  <a:pt x="200025" y="57150"/>
                </a:cubicBezTo>
                <a:close/>
                <a:moveTo>
                  <a:pt x="177924" y="174040"/>
                </a:moveTo>
                <a:cubicBezTo>
                  <a:pt x="156984" y="181496"/>
                  <a:pt x="129436" y="185738"/>
                  <a:pt x="100013" y="185738"/>
                </a:cubicBezTo>
                <a:cubicBezTo>
                  <a:pt x="70589" y="185738"/>
                  <a:pt x="43041" y="181496"/>
                  <a:pt x="22101" y="174040"/>
                </a:cubicBezTo>
                <a:cubicBezTo>
                  <a:pt x="14243" y="171227"/>
                  <a:pt x="6608" y="167700"/>
                  <a:pt x="0" y="163324"/>
                </a:cubicBezTo>
                <a:lnTo>
                  <a:pt x="0" y="192881"/>
                </a:lnTo>
                <a:cubicBezTo>
                  <a:pt x="0" y="212616"/>
                  <a:pt x="44782" y="228600"/>
                  <a:pt x="100013" y="228600"/>
                </a:cubicBezTo>
                <a:cubicBezTo>
                  <a:pt x="155243" y="228600"/>
                  <a:pt x="200025" y="212616"/>
                  <a:pt x="200025" y="192881"/>
                </a:cubicBezTo>
                <a:lnTo>
                  <a:pt x="200025" y="163324"/>
                </a:lnTo>
                <a:cubicBezTo>
                  <a:pt x="193417" y="167700"/>
                  <a:pt x="185827" y="171227"/>
                  <a:pt x="177924" y="174040"/>
                </a:cubicBezTo>
                <a:close/>
              </a:path>
            </a:pathLst>
          </a:custGeom>
          <a:solidFill>
            <a:srgbClr val="D4AF37"/>
          </a:solidFill>
          <a:ln/>
        </p:spPr>
      </p:sp>
      <p:sp>
        <p:nvSpPr>
          <p:cNvPr id="77" name="Text 74"/>
          <p:cNvSpPr/>
          <p:nvPr/>
        </p:nvSpPr>
        <p:spPr>
          <a:xfrm>
            <a:off x="8788400" y="5080000"/>
            <a:ext cx="6807200" cy="355600"/>
          </a:xfrm>
          <a:prstGeom prst="rect">
            <a:avLst/>
          </a:prstGeom>
          <a:noFill/>
          <a:ln/>
        </p:spPr>
        <p:txBody>
          <a:bodyPr wrap="square" lIns="0" tIns="0" rIns="0" bIns="0" rtlCol="0" anchor="ctr"/>
          <a:lstStyle/>
          <a:p>
            <a:pPr>
              <a:lnSpc>
                <a:spcPct val="130000"/>
              </a:lnSpc>
            </a:pPr>
            <a:r>
              <a:rPr lang="en-US" sz="1800" b="1" dirty="0">
                <a:solidFill>
                  <a:srgbClr val="D4AF37"/>
                </a:solidFill>
                <a:latin typeface="Liter" pitchFamily="34" charset="0"/>
                <a:ea typeface="Liter" pitchFamily="34" charset="-122"/>
                <a:cs typeface="Liter" pitchFamily="34" charset="-120"/>
              </a:rPr>
              <a:t>Storage Integration</a:t>
            </a:r>
            <a:endParaRPr lang="en-US" sz="1600" dirty="0"/>
          </a:p>
        </p:txBody>
      </p:sp>
      <p:sp>
        <p:nvSpPr>
          <p:cNvPr id="78" name="Shape 75"/>
          <p:cNvSpPr/>
          <p:nvPr/>
        </p:nvSpPr>
        <p:spPr>
          <a:xfrm>
            <a:off x="8496300" y="5611285"/>
            <a:ext cx="6985000" cy="812800"/>
          </a:xfrm>
          <a:custGeom>
            <a:avLst/>
            <a:gdLst/>
            <a:ahLst/>
            <a:cxnLst/>
            <a:rect l="l" t="t" r="r" b="b"/>
            <a:pathLst>
              <a:path w="6985000" h="812800">
                <a:moveTo>
                  <a:pt x="101600" y="0"/>
                </a:moveTo>
                <a:lnTo>
                  <a:pt x="6883400" y="0"/>
                </a:lnTo>
                <a:cubicBezTo>
                  <a:pt x="6939475" y="0"/>
                  <a:pt x="6985000" y="45525"/>
                  <a:pt x="6985000" y="101600"/>
                </a:cubicBezTo>
                <a:lnTo>
                  <a:pt x="6985000" y="711200"/>
                </a:lnTo>
                <a:cubicBezTo>
                  <a:pt x="6985000" y="767275"/>
                  <a:pt x="6939475" y="812800"/>
                  <a:pt x="6883400" y="812800"/>
                </a:cubicBezTo>
                <a:lnTo>
                  <a:pt x="101600" y="812800"/>
                </a:lnTo>
                <a:cubicBezTo>
                  <a:pt x="45525" y="812800"/>
                  <a:pt x="0" y="767275"/>
                  <a:pt x="0" y="711200"/>
                </a:cubicBezTo>
                <a:lnTo>
                  <a:pt x="0" y="101600"/>
                </a:lnTo>
                <a:cubicBezTo>
                  <a:pt x="0" y="45525"/>
                  <a:pt x="45525" y="0"/>
                  <a:pt x="101600" y="0"/>
                </a:cubicBezTo>
                <a:close/>
              </a:path>
            </a:pathLst>
          </a:custGeom>
          <a:solidFill>
            <a:srgbClr val="0F0F1A"/>
          </a:solidFill>
          <a:ln/>
        </p:spPr>
      </p:sp>
      <p:sp>
        <p:nvSpPr>
          <p:cNvPr id="79" name="Shape 76"/>
          <p:cNvSpPr/>
          <p:nvPr/>
        </p:nvSpPr>
        <p:spPr>
          <a:xfrm>
            <a:off x="8686800" y="5789085"/>
            <a:ext cx="177800" cy="203200"/>
          </a:xfrm>
          <a:custGeom>
            <a:avLst/>
            <a:gdLst/>
            <a:ahLst/>
            <a:cxnLst/>
            <a:rect l="l" t="t" r="r" b="b"/>
            <a:pathLst>
              <a:path w="177800" h="203200">
                <a:moveTo>
                  <a:pt x="25400" y="12700"/>
                </a:moveTo>
                <a:cubicBezTo>
                  <a:pt x="11390" y="12700"/>
                  <a:pt x="0" y="24090"/>
                  <a:pt x="0" y="38100"/>
                </a:cubicBezTo>
                <a:lnTo>
                  <a:pt x="0" y="63500"/>
                </a:lnTo>
                <a:cubicBezTo>
                  <a:pt x="0" y="77510"/>
                  <a:pt x="11390" y="88900"/>
                  <a:pt x="25400" y="88900"/>
                </a:cubicBezTo>
                <a:lnTo>
                  <a:pt x="152400" y="88900"/>
                </a:lnTo>
                <a:cubicBezTo>
                  <a:pt x="166410" y="88900"/>
                  <a:pt x="177800" y="77510"/>
                  <a:pt x="177800" y="63500"/>
                </a:cubicBezTo>
                <a:lnTo>
                  <a:pt x="177800" y="38100"/>
                </a:lnTo>
                <a:cubicBezTo>
                  <a:pt x="177800" y="24090"/>
                  <a:pt x="166410" y="12700"/>
                  <a:pt x="152400" y="12700"/>
                </a:cubicBezTo>
                <a:lnTo>
                  <a:pt x="25400" y="12700"/>
                </a:lnTo>
                <a:close/>
                <a:moveTo>
                  <a:pt x="111125" y="41275"/>
                </a:moveTo>
                <a:cubicBezTo>
                  <a:pt x="116382" y="41275"/>
                  <a:pt x="120650" y="45543"/>
                  <a:pt x="120650" y="50800"/>
                </a:cubicBezTo>
                <a:cubicBezTo>
                  <a:pt x="120650" y="56057"/>
                  <a:pt x="116382" y="60325"/>
                  <a:pt x="111125" y="60325"/>
                </a:cubicBezTo>
                <a:cubicBezTo>
                  <a:pt x="105868" y="60325"/>
                  <a:pt x="101600" y="56057"/>
                  <a:pt x="101600" y="50800"/>
                </a:cubicBezTo>
                <a:cubicBezTo>
                  <a:pt x="101600" y="45543"/>
                  <a:pt x="105868" y="41275"/>
                  <a:pt x="111125" y="41275"/>
                </a:cubicBezTo>
                <a:close/>
                <a:moveTo>
                  <a:pt x="133350" y="50800"/>
                </a:moveTo>
                <a:cubicBezTo>
                  <a:pt x="133350" y="45543"/>
                  <a:pt x="137618" y="41275"/>
                  <a:pt x="142875" y="41275"/>
                </a:cubicBezTo>
                <a:cubicBezTo>
                  <a:pt x="148132" y="41275"/>
                  <a:pt x="152400" y="45543"/>
                  <a:pt x="152400" y="50800"/>
                </a:cubicBezTo>
                <a:cubicBezTo>
                  <a:pt x="152400" y="56057"/>
                  <a:pt x="148132" y="60325"/>
                  <a:pt x="142875" y="60325"/>
                </a:cubicBezTo>
                <a:cubicBezTo>
                  <a:pt x="137618" y="60325"/>
                  <a:pt x="133350" y="56057"/>
                  <a:pt x="133350" y="50800"/>
                </a:cubicBezTo>
                <a:close/>
                <a:moveTo>
                  <a:pt x="25400" y="114300"/>
                </a:moveTo>
                <a:cubicBezTo>
                  <a:pt x="11390" y="114300"/>
                  <a:pt x="0" y="125690"/>
                  <a:pt x="0" y="139700"/>
                </a:cubicBezTo>
                <a:lnTo>
                  <a:pt x="0" y="165100"/>
                </a:lnTo>
                <a:cubicBezTo>
                  <a:pt x="0" y="179110"/>
                  <a:pt x="11390" y="190500"/>
                  <a:pt x="25400" y="190500"/>
                </a:cubicBezTo>
                <a:lnTo>
                  <a:pt x="152400" y="190500"/>
                </a:lnTo>
                <a:cubicBezTo>
                  <a:pt x="166410" y="190500"/>
                  <a:pt x="177800" y="179110"/>
                  <a:pt x="177800" y="165100"/>
                </a:cubicBezTo>
                <a:lnTo>
                  <a:pt x="177800" y="139700"/>
                </a:lnTo>
                <a:cubicBezTo>
                  <a:pt x="177800" y="125690"/>
                  <a:pt x="166410" y="114300"/>
                  <a:pt x="152400" y="114300"/>
                </a:cubicBezTo>
                <a:lnTo>
                  <a:pt x="25400" y="114300"/>
                </a:lnTo>
                <a:close/>
                <a:moveTo>
                  <a:pt x="111125" y="142875"/>
                </a:moveTo>
                <a:cubicBezTo>
                  <a:pt x="116382" y="142875"/>
                  <a:pt x="120650" y="147143"/>
                  <a:pt x="120650" y="152400"/>
                </a:cubicBezTo>
                <a:cubicBezTo>
                  <a:pt x="120650" y="157657"/>
                  <a:pt x="116382" y="161925"/>
                  <a:pt x="111125" y="161925"/>
                </a:cubicBezTo>
                <a:cubicBezTo>
                  <a:pt x="105868" y="161925"/>
                  <a:pt x="101600" y="157657"/>
                  <a:pt x="101600" y="152400"/>
                </a:cubicBezTo>
                <a:cubicBezTo>
                  <a:pt x="101600" y="147143"/>
                  <a:pt x="105868" y="142875"/>
                  <a:pt x="111125" y="142875"/>
                </a:cubicBezTo>
                <a:close/>
                <a:moveTo>
                  <a:pt x="133350" y="152400"/>
                </a:moveTo>
                <a:cubicBezTo>
                  <a:pt x="133350" y="147143"/>
                  <a:pt x="137618" y="142875"/>
                  <a:pt x="142875" y="142875"/>
                </a:cubicBezTo>
                <a:cubicBezTo>
                  <a:pt x="148132" y="142875"/>
                  <a:pt x="152400" y="147143"/>
                  <a:pt x="152400" y="152400"/>
                </a:cubicBezTo>
                <a:cubicBezTo>
                  <a:pt x="152400" y="157657"/>
                  <a:pt x="148132" y="161925"/>
                  <a:pt x="142875" y="161925"/>
                </a:cubicBezTo>
                <a:cubicBezTo>
                  <a:pt x="137618" y="161925"/>
                  <a:pt x="133350" y="157657"/>
                  <a:pt x="133350" y="152400"/>
                </a:cubicBezTo>
                <a:close/>
              </a:path>
            </a:pathLst>
          </a:custGeom>
          <a:solidFill>
            <a:srgbClr val="4A3F8C"/>
          </a:solidFill>
          <a:ln/>
        </p:spPr>
      </p:sp>
      <p:sp>
        <p:nvSpPr>
          <p:cNvPr id="80" name="Text 77"/>
          <p:cNvSpPr/>
          <p:nvPr/>
        </p:nvSpPr>
        <p:spPr>
          <a:xfrm>
            <a:off x="9004300" y="5763685"/>
            <a:ext cx="17526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IPFS Primary Storage</a:t>
            </a:r>
            <a:endParaRPr lang="en-US" sz="1600" dirty="0"/>
          </a:p>
        </p:txBody>
      </p:sp>
      <p:sp>
        <p:nvSpPr>
          <p:cNvPr id="81" name="Text 78"/>
          <p:cNvSpPr/>
          <p:nvPr/>
        </p:nvSpPr>
        <p:spPr>
          <a:xfrm>
            <a:off x="8648700" y="6068485"/>
            <a:ext cx="67564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Content-addressed retrieval with cryptographic verification</a:t>
            </a:r>
            <a:endParaRPr lang="en-US" sz="1600" dirty="0"/>
          </a:p>
        </p:txBody>
      </p:sp>
      <p:sp>
        <p:nvSpPr>
          <p:cNvPr id="82" name="Shape 79"/>
          <p:cNvSpPr/>
          <p:nvPr/>
        </p:nvSpPr>
        <p:spPr>
          <a:xfrm>
            <a:off x="8496300" y="6572250"/>
            <a:ext cx="6985000" cy="812800"/>
          </a:xfrm>
          <a:custGeom>
            <a:avLst/>
            <a:gdLst/>
            <a:ahLst/>
            <a:cxnLst/>
            <a:rect l="l" t="t" r="r" b="b"/>
            <a:pathLst>
              <a:path w="6985000" h="812800">
                <a:moveTo>
                  <a:pt x="101600" y="0"/>
                </a:moveTo>
                <a:lnTo>
                  <a:pt x="6883400" y="0"/>
                </a:lnTo>
                <a:cubicBezTo>
                  <a:pt x="6939475" y="0"/>
                  <a:pt x="6985000" y="45525"/>
                  <a:pt x="6985000" y="101600"/>
                </a:cubicBezTo>
                <a:lnTo>
                  <a:pt x="6985000" y="711200"/>
                </a:lnTo>
                <a:cubicBezTo>
                  <a:pt x="6985000" y="767275"/>
                  <a:pt x="6939475" y="812800"/>
                  <a:pt x="6883400" y="812800"/>
                </a:cubicBezTo>
                <a:lnTo>
                  <a:pt x="101600" y="812800"/>
                </a:lnTo>
                <a:cubicBezTo>
                  <a:pt x="45525" y="812800"/>
                  <a:pt x="0" y="767275"/>
                  <a:pt x="0" y="711200"/>
                </a:cubicBezTo>
                <a:lnTo>
                  <a:pt x="0" y="101600"/>
                </a:lnTo>
                <a:cubicBezTo>
                  <a:pt x="0" y="45525"/>
                  <a:pt x="45525" y="0"/>
                  <a:pt x="101600" y="0"/>
                </a:cubicBezTo>
                <a:close/>
              </a:path>
            </a:pathLst>
          </a:custGeom>
          <a:solidFill>
            <a:srgbClr val="0F0F1A"/>
          </a:solidFill>
          <a:ln/>
        </p:spPr>
      </p:sp>
      <p:sp>
        <p:nvSpPr>
          <p:cNvPr id="83" name="Shape 80"/>
          <p:cNvSpPr/>
          <p:nvPr/>
        </p:nvSpPr>
        <p:spPr>
          <a:xfrm>
            <a:off x="8648700" y="6750050"/>
            <a:ext cx="254000" cy="203200"/>
          </a:xfrm>
          <a:custGeom>
            <a:avLst/>
            <a:gdLst/>
            <a:ahLst/>
            <a:cxnLst/>
            <a:rect l="l" t="t" r="r" b="b"/>
            <a:pathLst>
              <a:path w="254000" h="203200">
                <a:moveTo>
                  <a:pt x="0" y="101600"/>
                </a:moveTo>
                <a:cubicBezTo>
                  <a:pt x="0" y="66516"/>
                  <a:pt x="28416" y="38100"/>
                  <a:pt x="63500" y="38100"/>
                </a:cubicBezTo>
                <a:cubicBezTo>
                  <a:pt x="83503" y="38100"/>
                  <a:pt x="102314" y="47506"/>
                  <a:pt x="114300" y="63500"/>
                </a:cubicBezTo>
                <a:lnTo>
                  <a:pt x="127000" y="80447"/>
                </a:lnTo>
                <a:lnTo>
                  <a:pt x="139700" y="63500"/>
                </a:lnTo>
                <a:cubicBezTo>
                  <a:pt x="151686" y="47506"/>
                  <a:pt x="170498" y="38100"/>
                  <a:pt x="190500" y="38100"/>
                </a:cubicBezTo>
                <a:cubicBezTo>
                  <a:pt x="225584" y="38100"/>
                  <a:pt x="254000" y="66516"/>
                  <a:pt x="254000" y="101600"/>
                </a:cubicBezTo>
                <a:cubicBezTo>
                  <a:pt x="254000" y="136684"/>
                  <a:pt x="225584" y="165100"/>
                  <a:pt x="190500" y="165100"/>
                </a:cubicBezTo>
                <a:cubicBezTo>
                  <a:pt x="170498" y="165100"/>
                  <a:pt x="151686" y="155694"/>
                  <a:pt x="139700" y="139700"/>
                </a:cubicBezTo>
                <a:lnTo>
                  <a:pt x="127000" y="122753"/>
                </a:lnTo>
                <a:lnTo>
                  <a:pt x="114300" y="139700"/>
                </a:lnTo>
                <a:cubicBezTo>
                  <a:pt x="102314" y="155694"/>
                  <a:pt x="83503" y="165100"/>
                  <a:pt x="63500" y="165100"/>
                </a:cubicBezTo>
                <a:cubicBezTo>
                  <a:pt x="28416" y="165100"/>
                  <a:pt x="0" y="136684"/>
                  <a:pt x="0" y="101600"/>
                </a:cubicBezTo>
                <a:close/>
                <a:moveTo>
                  <a:pt x="111125" y="101600"/>
                </a:moveTo>
                <a:lnTo>
                  <a:pt x="93980" y="78740"/>
                </a:lnTo>
                <a:cubicBezTo>
                  <a:pt x="86797" y="69136"/>
                  <a:pt x="75486" y="63500"/>
                  <a:pt x="63500" y="63500"/>
                </a:cubicBezTo>
                <a:cubicBezTo>
                  <a:pt x="42466" y="63500"/>
                  <a:pt x="25400" y="80566"/>
                  <a:pt x="25400" y="101600"/>
                </a:cubicBezTo>
                <a:cubicBezTo>
                  <a:pt x="25400" y="122634"/>
                  <a:pt x="42466" y="139700"/>
                  <a:pt x="63500" y="139700"/>
                </a:cubicBezTo>
                <a:cubicBezTo>
                  <a:pt x="75486" y="139700"/>
                  <a:pt x="86797" y="134064"/>
                  <a:pt x="93980" y="124460"/>
                </a:cubicBezTo>
                <a:lnTo>
                  <a:pt x="111125" y="101600"/>
                </a:lnTo>
                <a:close/>
                <a:moveTo>
                  <a:pt x="142875" y="101600"/>
                </a:moveTo>
                <a:lnTo>
                  <a:pt x="160020" y="124460"/>
                </a:lnTo>
                <a:cubicBezTo>
                  <a:pt x="167203" y="134064"/>
                  <a:pt x="178514" y="139700"/>
                  <a:pt x="190500" y="139700"/>
                </a:cubicBezTo>
                <a:cubicBezTo>
                  <a:pt x="211534" y="139700"/>
                  <a:pt x="228600" y="122634"/>
                  <a:pt x="228600" y="101600"/>
                </a:cubicBezTo>
                <a:cubicBezTo>
                  <a:pt x="228600" y="80566"/>
                  <a:pt x="211534" y="63500"/>
                  <a:pt x="190500" y="63500"/>
                </a:cubicBezTo>
                <a:cubicBezTo>
                  <a:pt x="178514" y="63500"/>
                  <a:pt x="167203" y="69136"/>
                  <a:pt x="160020" y="78740"/>
                </a:cubicBezTo>
                <a:lnTo>
                  <a:pt x="142875" y="101600"/>
                </a:lnTo>
                <a:close/>
              </a:path>
            </a:pathLst>
          </a:custGeom>
          <a:solidFill>
            <a:srgbClr val="D4AF37"/>
          </a:solidFill>
          <a:ln/>
        </p:spPr>
      </p:sp>
      <p:sp>
        <p:nvSpPr>
          <p:cNvPr id="84" name="Text 81"/>
          <p:cNvSpPr/>
          <p:nvPr/>
        </p:nvSpPr>
        <p:spPr>
          <a:xfrm>
            <a:off x="9004300" y="6724650"/>
            <a:ext cx="22860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Arweave Permanent Backup</a:t>
            </a:r>
            <a:endParaRPr lang="en-US" sz="1600" dirty="0"/>
          </a:p>
        </p:txBody>
      </p:sp>
      <p:sp>
        <p:nvSpPr>
          <p:cNvPr id="85" name="Text 82"/>
          <p:cNvSpPr/>
          <p:nvPr/>
        </p:nvSpPr>
        <p:spPr>
          <a:xfrm>
            <a:off x="8648700" y="7029450"/>
            <a:ext cx="67564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Immutable, perpetual storage for generational preservation</a:t>
            </a:r>
            <a:endParaRPr lang="en-US" sz="1600" dirty="0"/>
          </a:p>
        </p:txBody>
      </p:sp>
      <p:sp>
        <p:nvSpPr>
          <p:cNvPr id="86" name="Shape 83"/>
          <p:cNvSpPr/>
          <p:nvPr/>
        </p:nvSpPr>
        <p:spPr>
          <a:xfrm>
            <a:off x="8496300" y="7533221"/>
            <a:ext cx="6985000" cy="812800"/>
          </a:xfrm>
          <a:custGeom>
            <a:avLst/>
            <a:gdLst/>
            <a:ahLst/>
            <a:cxnLst/>
            <a:rect l="l" t="t" r="r" b="b"/>
            <a:pathLst>
              <a:path w="6985000" h="812800">
                <a:moveTo>
                  <a:pt x="101600" y="0"/>
                </a:moveTo>
                <a:lnTo>
                  <a:pt x="6883400" y="0"/>
                </a:lnTo>
                <a:cubicBezTo>
                  <a:pt x="6939475" y="0"/>
                  <a:pt x="6985000" y="45525"/>
                  <a:pt x="6985000" y="101600"/>
                </a:cubicBezTo>
                <a:lnTo>
                  <a:pt x="6985000" y="711200"/>
                </a:lnTo>
                <a:cubicBezTo>
                  <a:pt x="6985000" y="767275"/>
                  <a:pt x="6939475" y="812800"/>
                  <a:pt x="6883400" y="812800"/>
                </a:cubicBezTo>
                <a:lnTo>
                  <a:pt x="101600" y="812800"/>
                </a:lnTo>
                <a:cubicBezTo>
                  <a:pt x="45525" y="812800"/>
                  <a:pt x="0" y="767275"/>
                  <a:pt x="0" y="711200"/>
                </a:cubicBezTo>
                <a:lnTo>
                  <a:pt x="0" y="101600"/>
                </a:lnTo>
                <a:cubicBezTo>
                  <a:pt x="0" y="45525"/>
                  <a:pt x="45525" y="0"/>
                  <a:pt x="101600" y="0"/>
                </a:cubicBezTo>
                <a:close/>
              </a:path>
            </a:pathLst>
          </a:custGeom>
          <a:solidFill>
            <a:srgbClr val="0F0F1A"/>
          </a:solidFill>
          <a:ln/>
        </p:spPr>
      </p:sp>
      <p:sp>
        <p:nvSpPr>
          <p:cNvPr id="87" name="Shape 84"/>
          <p:cNvSpPr/>
          <p:nvPr/>
        </p:nvSpPr>
        <p:spPr>
          <a:xfrm>
            <a:off x="8699500" y="7711021"/>
            <a:ext cx="152400" cy="203200"/>
          </a:xfrm>
          <a:custGeom>
            <a:avLst/>
            <a:gdLst/>
            <a:ahLst/>
            <a:cxnLst/>
            <a:rect l="l" t="t" r="r" b="b"/>
            <a:pathLst>
              <a:path w="152400" h="203200">
                <a:moveTo>
                  <a:pt x="50800" y="38100"/>
                </a:moveTo>
                <a:lnTo>
                  <a:pt x="50800" y="63500"/>
                </a:lnTo>
                <a:lnTo>
                  <a:pt x="101600" y="63500"/>
                </a:lnTo>
                <a:lnTo>
                  <a:pt x="101600" y="38100"/>
                </a:lnTo>
                <a:cubicBezTo>
                  <a:pt x="101600" y="24090"/>
                  <a:pt x="90210" y="12700"/>
                  <a:pt x="76200" y="12700"/>
                </a:cubicBezTo>
                <a:cubicBezTo>
                  <a:pt x="62190" y="12700"/>
                  <a:pt x="50800" y="24090"/>
                  <a:pt x="50800" y="38100"/>
                </a:cubicBezTo>
                <a:close/>
                <a:moveTo>
                  <a:pt x="25400" y="63500"/>
                </a:moveTo>
                <a:lnTo>
                  <a:pt x="25400" y="38100"/>
                </a:lnTo>
                <a:cubicBezTo>
                  <a:pt x="25400" y="10041"/>
                  <a:pt x="48141" y="-12700"/>
                  <a:pt x="76200" y="-12700"/>
                </a:cubicBezTo>
                <a:cubicBezTo>
                  <a:pt x="104259" y="-12700"/>
                  <a:pt x="127000" y="10041"/>
                  <a:pt x="127000" y="38100"/>
                </a:cubicBezTo>
                <a:lnTo>
                  <a:pt x="127000" y="63500"/>
                </a:lnTo>
                <a:cubicBezTo>
                  <a:pt x="141010" y="63500"/>
                  <a:pt x="152400" y="74890"/>
                  <a:pt x="152400" y="88900"/>
                </a:cubicBezTo>
                <a:lnTo>
                  <a:pt x="152400" y="177800"/>
                </a:lnTo>
                <a:cubicBezTo>
                  <a:pt x="152400" y="191810"/>
                  <a:pt x="141010" y="203200"/>
                  <a:pt x="127000" y="203200"/>
                </a:cubicBezTo>
                <a:lnTo>
                  <a:pt x="25400" y="203200"/>
                </a:lnTo>
                <a:cubicBezTo>
                  <a:pt x="11390" y="203200"/>
                  <a:pt x="0" y="191810"/>
                  <a:pt x="0" y="177800"/>
                </a:cubicBezTo>
                <a:lnTo>
                  <a:pt x="0" y="88900"/>
                </a:lnTo>
                <a:cubicBezTo>
                  <a:pt x="0" y="74890"/>
                  <a:pt x="11390" y="63500"/>
                  <a:pt x="25400" y="63500"/>
                </a:cubicBezTo>
                <a:close/>
              </a:path>
            </a:pathLst>
          </a:custGeom>
          <a:solidFill>
            <a:srgbClr val="4A3F8C"/>
          </a:solidFill>
          <a:ln/>
        </p:spPr>
      </p:sp>
      <p:sp>
        <p:nvSpPr>
          <p:cNvPr id="88" name="Text 85"/>
          <p:cNvSpPr/>
          <p:nvPr/>
        </p:nvSpPr>
        <p:spPr>
          <a:xfrm>
            <a:off x="9004300" y="7685621"/>
            <a:ext cx="17780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Encryption Standards</a:t>
            </a:r>
            <a:endParaRPr lang="en-US" sz="1600" dirty="0"/>
          </a:p>
        </p:txBody>
      </p:sp>
      <p:sp>
        <p:nvSpPr>
          <p:cNvPr id="89" name="Text 86"/>
          <p:cNvSpPr/>
          <p:nvPr/>
        </p:nvSpPr>
        <p:spPr>
          <a:xfrm>
            <a:off x="8648700" y="7990421"/>
            <a:ext cx="67564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AES-256 encryption with decentralized key management</a:t>
            </a:r>
            <a:endParaRPr lang="en-US" sz="1600" dirty="0"/>
          </a:p>
        </p:txBody>
      </p:sp>
    </p:spTree>
  </p:cSld>
  <p:clrMapOvr>
    <a:masterClrMapping/>
  </p:clrMapOvr>
  <p:transition>
    <p:fade/>
    <p:spd val="med"/>
  </p:transition>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F0F1A"/>
        </a:solidFill>
      </p:bgPr>
    </p:bg>
    <p:spTree>
      <p:nvGrpSpPr>
        <p:cNvPr id="1" name=""/>
        <p:cNvGrpSpPr/>
        <p:nvPr/>
      </p:nvGrpSpPr>
      <p:grpSpPr>
        <a:xfrm>
          <a:off x="0" y="0"/>
          <a:ext cx="0" cy="0"/>
          <a:chOff x="0" y="0"/>
          <a:chExt cx="0" cy="0"/>
        </a:xfrm>
      </p:grpSpPr>
      <p:sp>
        <p:nvSpPr>
          <p:cNvPr id="2" name="Text 0"/>
          <p:cNvSpPr/>
          <p:nvPr/>
        </p:nvSpPr>
        <p:spPr>
          <a:xfrm>
            <a:off x="508000" y="508000"/>
            <a:ext cx="15328900" cy="254000"/>
          </a:xfrm>
          <a:prstGeom prst="rect">
            <a:avLst/>
          </a:prstGeom>
          <a:noFill/>
          <a:ln/>
        </p:spPr>
        <p:txBody>
          <a:bodyPr wrap="square" lIns="0" tIns="0" rIns="0" bIns="0" rtlCol="0" anchor="ctr"/>
          <a:lstStyle/>
          <a:p>
            <a:pPr>
              <a:lnSpc>
                <a:spcPct val="120000"/>
              </a:lnSpc>
            </a:pPr>
            <a:r>
              <a:rPr lang="en-US" sz="1400" b="1" spc="140" kern="0" dirty="0">
                <a:solidFill>
                  <a:srgbClr val="D4AF37"/>
                </a:solidFill>
                <a:latin typeface="Liter" pitchFamily="34" charset="0"/>
                <a:ea typeface="Liter" pitchFamily="34" charset="-122"/>
                <a:cs typeface="Liter" pitchFamily="34" charset="-120"/>
              </a:rPr>
              <a:t>GO-TO-MARKET</a:t>
            </a:r>
            <a:endParaRPr lang="en-US" sz="1600" dirty="0"/>
          </a:p>
        </p:txBody>
      </p:sp>
      <p:sp>
        <p:nvSpPr>
          <p:cNvPr id="3" name="Text 1"/>
          <p:cNvSpPr/>
          <p:nvPr/>
        </p:nvSpPr>
        <p:spPr>
          <a:xfrm>
            <a:off x="508000" y="863600"/>
            <a:ext cx="15468600" cy="571500"/>
          </a:xfrm>
          <a:prstGeom prst="rect">
            <a:avLst/>
          </a:prstGeom>
          <a:noFill/>
          <a:ln/>
        </p:spPr>
        <p:txBody>
          <a:bodyPr wrap="square" lIns="0" tIns="0" rIns="0" bIns="0" rtlCol="0" anchor="ctr"/>
          <a:lstStyle/>
          <a:p>
            <a:pPr>
              <a:lnSpc>
                <a:spcPct val="100000"/>
              </a:lnSpc>
            </a:pPr>
            <a:r>
              <a:rPr lang="en-US" sz="3600" b="1" dirty="0">
                <a:solidFill>
                  <a:srgbClr val="F5F5F5"/>
                </a:solidFill>
                <a:latin typeface="Oranienbaum" pitchFamily="34" charset="0"/>
                <a:ea typeface="Oranienbaum" pitchFamily="34" charset="-122"/>
                <a:cs typeface="Oranienbaum" pitchFamily="34" charset="-120"/>
              </a:rPr>
              <a:t>Strategic Market Approach &amp; Business Model</a:t>
            </a:r>
            <a:endParaRPr lang="en-US" sz="1600" dirty="0"/>
          </a:p>
        </p:txBody>
      </p:sp>
      <p:sp>
        <p:nvSpPr>
          <p:cNvPr id="4" name="Shape 2"/>
          <p:cNvSpPr/>
          <p:nvPr/>
        </p:nvSpPr>
        <p:spPr>
          <a:xfrm>
            <a:off x="514350" y="1644650"/>
            <a:ext cx="3683000" cy="1765300"/>
          </a:xfrm>
          <a:custGeom>
            <a:avLst/>
            <a:gdLst/>
            <a:ahLst/>
            <a:cxnLst/>
            <a:rect l="l" t="t" r="r" b="b"/>
            <a:pathLst>
              <a:path w="3683000" h="1765300">
                <a:moveTo>
                  <a:pt x="152398" y="0"/>
                </a:moveTo>
                <a:lnTo>
                  <a:pt x="3530602" y="0"/>
                </a:lnTo>
                <a:cubicBezTo>
                  <a:pt x="3614769" y="0"/>
                  <a:pt x="3683000" y="68231"/>
                  <a:pt x="3683000" y="152398"/>
                </a:cubicBezTo>
                <a:lnTo>
                  <a:pt x="3683000" y="1612902"/>
                </a:lnTo>
                <a:cubicBezTo>
                  <a:pt x="3683000" y="1697069"/>
                  <a:pt x="3614769" y="1765300"/>
                  <a:pt x="3530602" y="1765300"/>
                </a:cubicBezTo>
                <a:lnTo>
                  <a:pt x="152398" y="1765300"/>
                </a:lnTo>
                <a:cubicBezTo>
                  <a:pt x="68231" y="1765300"/>
                  <a:pt x="0" y="1697069"/>
                  <a:pt x="0" y="1612902"/>
                </a:cubicBezTo>
                <a:lnTo>
                  <a:pt x="0" y="152398"/>
                </a:lnTo>
                <a:cubicBezTo>
                  <a:pt x="0" y="68231"/>
                  <a:pt x="68231" y="0"/>
                  <a:pt x="152398" y="0"/>
                </a:cubicBezTo>
                <a:close/>
              </a:path>
            </a:pathLst>
          </a:custGeom>
          <a:gradFill rotWithShape="1" flip="none">
            <a:gsLst>
              <a:gs pos="0">
                <a:srgbClr val="1A1A2E"/>
              </a:gs>
              <a:gs pos="100000">
                <a:srgbClr val="4A3F8C">
                  <a:alpha val="20000"/>
                </a:srgbClr>
              </a:gs>
            </a:gsLst>
            <a:lin ang="2700000" scaled="1"/>
          </a:gradFill>
          <a:ln w="12700">
            <a:solidFill>
              <a:srgbClr val="D4AF37">
                <a:alpha val="30196"/>
              </a:srgbClr>
            </a:solidFill>
            <a:prstDash val="solid"/>
          </a:ln>
        </p:spPr>
      </p:sp>
      <p:sp>
        <p:nvSpPr>
          <p:cNvPr id="5" name="Shape 3"/>
          <p:cNvSpPr/>
          <p:nvPr/>
        </p:nvSpPr>
        <p:spPr>
          <a:xfrm>
            <a:off x="2168525" y="1854200"/>
            <a:ext cx="381000" cy="381000"/>
          </a:xfrm>
          <a:custGeom>
            <a:avLst/>
            <a:gdLst/>
            <a:ahLst/>
            <a:cxnLst/>
            <a:rect l="l" t="t" r="r" b="b"/>
            <a:pathLst>
              <a:path w="381000" h="381000">
                <a:moveTo>
                  <a:pt x="86841" y="25152"/>
                </a:moveTo>
                <a:cubicBezTo>
                  <a:pt x="90190" y="20613"/>
                  <a:pt x="95548" y="17859"/>
                  <a:pt x="101203" y="17859"/>
                </a:cubicBezTo>
                <a:lnTo>
                  <a:pt x="279797" y="17859"/>
                </a:lnTo>
                <a:cubicBezTo>
                  <a:pt x="285452" y="17859"/>
                  <a:pt x="290810" y="20538"/>
                  <a:pt x="294159" y="25152"/>
                </a:cubicBezTo>
                <a:lnTo>
                  <a:pt x="377503" y="138261"/>
                </a:lnTo>
                <a:cubicBezTo>
                  <a:pt x="382563" y="145107"/>
                  <a:pt x="382042" y="154558"/>
                  <a:pt x="376386" y="160883"/>
                </a:cubicBezTo>
                <a:lnTo>
                  <a:pt x="203746" y="351383"/>
                </a:lnTo>
                <a:cubicBezTo>
                  <a:pt x="200397" y="355104"/>
                  <a:pt x="195560" y="357262"/>
                  <a:pt x="190500" y="357262"/>
                </a:cubicBezTo>
                <a:cubicBezTo>
                  <a:pt x="185440" y="357262"/>
                  <a:pt x="180677" y="355104"/>
                  <a:pt x="177254" y="351383"/>
                </a:cubicBezTo>
                <a:lnTo>
                  <a:pt x="4614" y="160883"/>
                </a:lnTo>
                <a:cubicBezTo>
                  <a:pt x="-1116" y="154558"/>
                  <a:pt x="-1563" y="145107"/>
                  <a:pt x="3497" y="138261"/>
                </a:cubicBezTo>
                <a:lnTo>
                  <a:pt x="86841" y="25152"/>
                </a:lnTo>
                <a:close/>
                <a:moveTo>
                  <a:pt x="115491" y="54769"/>
                </a:moveTo>
                <a:cubicBezTo>
                  <a:pt x="113035" y="56629"/>
                  <a:pt x="112365" y="59978"/>
                  <a:pt x="113928" y="62582"/>
                </a:cubicBezTo>
                <a:lnTo>
                  <a:pt x="156642" y="133796"/>
                </a:lnTo>
                <a:lnTo>
                  <a:pt x="47104" y="142875"/>
                </a:lnTo>
                <a:cubicBezTo>
                  <a:pt x="44053" y="143098"/>
                  <a:pt x="41672" y="145703"/>
                  <a:pt x="41672" y="148828"/>
                </a:cubicBezTo>
                <a:cubicBezTo>
                  <a:pt x="41672" y="151954"/>
                  <a:pt x="44053" y="154484"/>
                  <a:pt x="47104" y="154781"/>
                </a:cubicBezTo>
                <a:lnTo>
                  <a:pt x="189979" y="166688"/>
                </a:lnTo>
                <a:cubicBezTo>
                  <a:pt x="190277" y="166688"/>
                  <a:pt x="190649" y="166688"/>
                  <a:pt x="190946" y="166688"/>
                </a:cubicBezTo>
                <a:lnTo>
                  <a:pt x="333821" y="154781"/>
                </a:lnTo>
                <a:cubicBezTo>
                  <a:pt x="336872" y="154558"/>
                  <a:pt x="339254" y="151954"/>
                  <a:pt x="339254" y="148828"/>
                </a:cubicBezTo>
                <a:cubicBezTo>
                  <a:pt x="339254" y="145703"/>
                  <a:pt x="336872" y="143173"/>
                  <a:pt x="333821" y="142875"/>
                </a:cubicBezTo>
                <a:lnTo>
                  <a:pt x="224284" y="133722"/>
                </a:lnTo>
                <a:lnTo>
                  <a:pt x="266998" y="62582"/>
                </a:lnTo>
                <a:cubicBezTo>
                  <a:pt x="268560" y="59978"/>
                  <a:pt x="267891" y="56555"/>
                  <a:pt x="265435" y="54769"/>
                </a:cubicBezTo>
                <a:cubicBezTo>
                  <a:pt x="262979" y="52983"/>
                  <a:pt x="259556" y="53280"/>
                  <a:pt x="257473" y="55513"/>
                </a:cubicBezTo>
                <a:lnTo>
                  <a:pt x="190500" y="128141"/>
                </a:lnTo>
                <a:lnTo>
                  <a:pt x="123453" y="55513"/>
                </a:lnTo>
                <a:cubicBezTo>
                  <a:pt x="121369" y="53280"/>
                  <a:pt x="117946" y="52983"/>
                  <a:pt x="115491" y="54769"/>
                </a:cubicBezTo>
                <a:close/>
              </a:path>
            </a:pathLst>
          </a:custGeom>
          <a:solidFill>
            <a:srgbClr val="D4AF37"/>
          </a:solidFill>
          <a:ln/>
        </p:spPr>
      </p:sp>
      <p:sp>
        <p:nvSpPr>
          <p:cNvPr id="6" name="Text 4"/>
          <p:cNvSpPr/>
          <p:nvPr/>
        </p:nvSpPr>
        <p:spPr>
          <a:xfrm>
            <a:off x="673100" y="2336800"/>
            <a:ext cx="3365500" cy="304800"/>
          </a:xfrm>
          <a:prstGeom prst="rect">
            <a:avLst/>
          </a:prstGeom>
          <a:noFill/>
          <a:ln/>
        </p:spPr>
        <p:txBody>
          <a:bodyPr wrap="square" lIns="0" tIns="0" rIns="0" bIns="0" rtlCol="0" anchor="ctr"/>
          <a:lstStyle/>
          <a:p>
            <a:pPr algn="ctr">
              <a:lnSpc>
                <a:spcPct val="130000"/>
              </a:lnSpc>
            </a:pPr>
            <a:r>
              <a:rPr lang="en-US" sz="1600" b="1" dirty="0">
                <a:solidFill>
                  <a:srgbClr val="F5F5F5"/>
                </a:solidFill>
                <a:latin typeface="Liter" pitchFamily="34" charset="0"/>
                <a:ea typeface="Liter" pitchFamily="34" charset="-122"/>
                <a:cs typeface="Liter" pitchFamily="34" charset="-120"/>
              </a:rPr>
              <a:t>High-Net-Worth</a:t>
            </a:r>
            <a:endParaRPr lang="en-US" sz="1600" dirty="0"/>
          </a:p>
        </p:txBody>
      </p:sp>
      <p:sp>
        <p:nvSpPr>
          <p:cNvPr id="7" name="Text 5"/>
          <p:cNvSpPr/>
          <p:nvPr/>
        </p:nvSpPr>
        <p:spPr>
          <a:xfrm>
            <a:off x="679450" y="2692400"/>
            <a:ext cx="3352800" cy="508000"/>
          </a:xfrm>
          <a:prstGeom prst="rect">
            <a:avLst/>
          </a:prstGeom>
          <a:noFill/>
          <a:ln/>
        </p:spPr>
        <p:txBody>
          <a:bodyPr wrap="square" lIns="0" tIns="0" rIns="0" bIns="0" rtlCol="0" anchor="ctr"/>
          <a:lstStyle/>
          <a:p>
            <a:pPr algn="ct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Wealth preservation and tax-efficient inheritance</a:t>
            </a:r>
            <a:endParaRPr lang="en-US" sz="1600" dirty="0"/>
          </a:p>
        </p:txBody>
      </p:sp>
      <p:sp>
        <p:nvSpPr>
          <p:cNvPr id="8" name="Shape 6"/>
          <p:cNvSpPr/>
          <p:nvPr/>
        </p:nvSpPr>
        <p:spPr>
          <a:xfrm>
            <a:off x="4362450" y="1644650"/>
            <a:ext cx="3683000" cy="1765300"/>
          </a:xfrm>
          <a:custGeom>
            <a:avLst/>
            <a:gdLst/>
            <a:ahLst/>
            <a:cxnLst/>
            <a:rect l="l" t="t" r="r" b="b"/>
            <a:pathLst>
              <a:path w="3683000" h="1765300">
                <a:moveTo>
                  <a:pt x="152398" y="0"/>
                </a:moveTo>
                <a:lnTo>
                  <a:pt x="3530602" y="0"/>
                </a:lnTo>
                <a:cubicBezTo>
                  <a:pt x="3614769" y="0"/>
                  <a:pt x="3683000" y="68231"/>
                  <a:pt x="3683000" y="152398"/>
                </a:cubicBezTo>
                <a:lnTo>
                  <a:pt x="3683000" y="1612902"/>
                </a:lnTo>
                <a:cubicBezTo>
                  <a:pt x="3683000" y="1697069"/>
                  <a:pt x="3614769" y="1765300"/>
                  <a:pt x="3530602" y="1765300"/>
                </a:cubicBezTo>
                <a:lnTo>
                  <a:pt x="152398" y="1765300"/>
                </a:lnTo>
                <a:cubicBezTo>
                  <a:pt x="68231" y="1765300"/>
                  <a:pt x="0" y="1697069"/>
                  <a:pt x="0" y="1612902"/>
                </a:cubicBezTo>
                <a:lnTo>
                  <a:pt x="0" y="152398"/>
                </a:lnTo>
                <a:cubicBezTo>
                  <a:pt x="0" y="68231"/>
                  <a:pt x="68231" y="0"/>
                  <a:pt x="152398" y="0"/>
                </a:cubicBezTo>
                <a:close/>
              </a:path>
            </a:pathLst>
          </a:custGeom>
          <a:gradFill rotWithShape="1" flip="none">
            <a:gsLst>
              <a:gs pos="0">
                <a:srgbClr val="1A1A2E"/>
              </a:gs>
              <a:gs pos="100000">
                <a:srgbClr val="4A3F8C">
                  <a:alpha val="20000"/>
                </a:srgbClr>
              </a:gs>
            </a:gsLst>
            <a:lin ang="2700000" scaled="1"/>
          </a:gradFill>
          <a:ln w="12700">
            <a:solidFill>
              <a:srgbClr val="4A3F8C">
                <a:alpha val="30196"/>
              </a:srgbClr>
            </a:solidFill>
            <a:prstDash val="solid"/>
          </a:ln>
        </p:spPr>
      </p:sp>
      <p:sp>
        <p:nvSpPr>
          <p:cNvPr id="9" name="Shape 7"/>
          <p:cNvSpPr/>
          <p:nvPr/>
        </p:nvSpPr>
        <p:spPr>
          <a:xfrm>
            <a:off x="6016625" y="1854200"/>
            <a:ext cx="381000" cy="381000"/>
          </a:xfrm>
          <a:custGeom>
            <a:avLst/>
            <a:gdLst/>
            <a:ahLst/>
            <a:cxnLst/>
            <a:rect l="l" t="t" r="r" b="b"/>
            <a:pathLst>
              <a:path w="381000" h="381000">
                <a:moveTo>
                  <a:pt x="119063" y="58787"/>
                </a:moveTo>
                <a:lnTo>
                  <a:pt x="119063" y="119063"/>
                </a:lnTo>
                <a:lnTo>
                  <a:pt x="85725" y="144066"/>
                </a:lnTo>
                <a:cubicBezTo>
                  <a:pt x="76721" y="150837"/>
                  <a:pt x="71438" y="161404"/>
                  <a:pt x="71438" y="172641"/>
                </a:cubicBezTo>
                <a:lnTo>
                  <a:pt x="71438" y="202406"/>
                </a:lnTo>
                <a:lnTo>
                  <a:pt x="26343" y="224954"/>
                </a:lnTo>
                <a:cubicBezTo>
                  <a:pt x="10195" y="233065"/>
                  <a:pt x="0" y="249510"/>
                  <a:pt x="0" y="267593"/>
                </a:cubicBezTo>
                <a:lnTo>
                  <a:pt x="0" y="333375"/>
                </a:lnTo>
                <a:cubicBezTo>
                  <a:pt x="0" y="359643"/>
                  <a:pt x="21357" y="381000"/>
                  <a:pt x="47625" y="381000"/>
                </a:cubicBezTo>
                <a:cubicBezTo>
                  <a:pt x="103212" y="381000"/>
                  <a:pt x="111175" y="381000"/>
                  <a:pt x="285750" y="381000"/>
                </a:cubicBezTo>
                <a:lnTo>
                  <a:pt x="333375" y="381000"/>
                </a:lnTo>
                <a:cubicBezTo>
                  <a:pt x="359643" y="381000"/>
                  <a:pt x="381000" y="359643"/>
                  <a:pt x="381000" y="333375"/>
                </a:cubicBezTo>
                <a:lnTo>
                  <a:pt x="381000" y="267593"/>
                </a:lnTo>
                <a:cubicBezTo>
                  <a:pt x="381000" y="249585"/>
                  <a:pt x="370805" y="233065"/>
                  <a:pt x="354657" y="225028"/>
                </a:cubicBezTo>
                <a:lnTo>
                  <a:pt x="309563" y="202406"/>
                </a:lnTo>
                <a:lnTo>
                  <a:pt x="309563" y="172641"/>
                </a:lnTo>
                <a:cubicBezTo>
                  <a:pt x="309563" y="161404"/>
                  <a:pt x="304279" y="150837"/>
                  <a:pt x="295275" y="144066"/>
                </a:cubicBezTo>
                <a:lnTo>
                  <a:pt x="261938" y="119063"/>
                </a:lnTo>
                <a:lnTo>
                  <a:pt x="261938" y="58787"/>
                </a:lnTo>
                <a:cubicBezTo>
                  <a:pt x="261938" y="51718"/>
                  <a:pt x="258812" y="45021"/>
                  <a:pt x="253380" y="40481"/>
                </a:cubicBezTo>
                <a:lnTo>
                  <a:pt x="201960" y="-2381"/>
                </a:lnTo>
                <a:cubicBezTo>
                  <a:pt x="195337" y="-7888"/>
                  <a:pt x="185737" y="-7888"/>
                  <a:pt x="179115" y="-2381"/>
                </a:cubicBezTo>
                <a:lnTo>
                  <a:pt x="127620" y="40481"/>
                </a:lnTo>
                <a:cubicBezTo>
                  <a:pt x="122188" y="45021"/>
                  <a:pt x="119063" y="51718"/>
                  <a:pt x="119063" y="58787"/>
                </a:cubicBezTo>
                <a:close/>
                <a:moveTo>
                  <a:pt x="190500" y="238125"/>
                </a:moveTo>
                <a:cubicBezTo>
                  <a:pt x="216768" y="238125"/>
                  <a:pt x="238125" y="259482"/>
                  <a:pt x="238125" y="285750"/>
                </a:cubicBezTo>
                <a:lnTo>
                  <a:pt x="238125" y="345281"/>
                </a:lnTo>
                <a:lnTo>
                  <a:pt x="142875" y="345281"/>
                </a:lnTo>
                <a:lnTo>
                  <a:pt x="142875" y="285750"/>
                </a:lnTo>
                <a:cubicBezTo>
                  <a:pt x="142875" y="259482"/>
                  <a:pt x="164232" y="238125"/>
                  <a:pt x="190500" y="238125"/>
                </a:cubicBezTo>
                <a:close/>
              </a:path>
            </a:pathLst>
          </a:custGeom>
          <a:solidFill>
            <a:srgbClr val="4A3F8C"/>
          </a:solidFill>
          <a:ln/>
        </p:spPr>
      </p:sp>
      <p:sp>
        <p:nvSpPr>
          <p:cNvPr id="10" name="Text 8"/>
          <p:cNvSpPr/>
          <p:nvPr/>
        </p:nvSpPr>
        <p:spPr>
          <a:xfrm>
            <a:off x="4521200" y="2336800"/>
            <a:ext cx="3365500" cy="304800"/>
          </a:xfrm>
          <a:prstGeom prst="rect">
            <a:avLst/>
          </a:prstGeom>
          <a:noFill/>
          <a:ln/>
        </p:spPr>
        <p:txBody>
          <a:bodyPr wrap="square" lIns="0" tIns="0" rIns="0" bIns="0" rtlCol="0" anchor="ctr"/>
          <a:lstStyle/>
          <a:p>
            <a:pPr algn="ctr">
              <a:lnSpc>
                <a:spcPct val="130000"/>
              </a:lnSpc>
            </a:pPr>
            <a:r>
              <a:rPr lang="en-US" sz="1600" b="1" dirty="0">
                <a:solidFill>
                  <a:srgbClr val="F5F5F5"/>
                </a:solidFill>
                <a:latin typeface="Liter" pitchFamily="34" charset="0"/>
                <a:ea typeface="Liter" pitchFamily="34" charset="-122"/>
                <a:cs typeface="Liter" pitchFamily="34" charset="-120"/>
              </a:rPr>
              <a:t>Religious Communities</a:t>
            </a:r>
            <a:endParaRPr lang="en-US" sz="1600" dirty="0"/>
          </a:p>
        </p:txBody>
      </p:sp>
      <p:sp>
        <p:nvSpPr>
          <p:cNvPr id="11" name="Text 9"/>
          <p:cNvSpPr/>
          <p:nvPr/>
        </p:nvSpPr>
        <p:spPr>
          <a:xfrm>
            <a:off x="4527550" y="2692400"/>
            <a:ext cx="3352800" cy="508000"/>
          </a:xfrm>
          <a:prstGeom prst="rect">
            <a:avLst/>
          </a:prstGeom>
          <a:noFill/>
          <a:ln/>
        </p:spPr>
        <p:txBody>
          <a:bodyPr wrap="square" lIns="0" tIns="0" rIns="0" bIns="0" rtlCol="0" anchor="ctr"/>
          <a:lstStyle/>
          <a:p>
            <a:pPr algn="ct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Heritage preservation and digital ritual innovation</a:t>
            </a:r>
            <a:endParaRPr lang="en-US" sz="1600" dirty="0"/>
          </a:p>
        </p:txBody>
      </p:sp>
      <p:sp>
        <p:nvSpPr>
          <p:cNvPr id="12" name="Shape 10"/>
          <p:cNvSpPr/>
          <p:nvPr/>
        </p:nvSpPr>
        <p:spPr>
          <a:xfrm>
            <a:off x="8210550" y="1644650"/>
            <a:ext cx="3683000" cy="1765300"/>
          </a:xfrm>
          <a:custGeom>
            <a:avLst/>
            <a:gdLst/>
            <a:ahLst/>
            <a:cxnLst/>
            <a:rect l="l" t="t" r="r" b="b"/>
            <a:pathLst>
              <a:path w="3683000" h="1765300">
                <a:moveTo>
                  <a:pt x="152398" y="0"/>
                </a:moveTo>
                <a:lnTo>
                  <a:pt x="3530602" y="0"/>
                </a:lnTo>
                <a:cubicBezTo>
                  <a:pt x="3614769" y="0"/>
                  <a:pt x="3683000" y="68231"/>
                  <a:pt x="3683000" y="152398"/>
                </a:cubicBezTo>
                <a:lnTo>
                  <a:pt x="3683000" y="1612902"/>
                </a:lnTo>
                <a:cubicBezTo>
                  <a:pt x="3683000" y="1697069"/>
                  <a:pt x="3614769" y="1765300"/>
                  <a:pt x="3530602" y="1765300"/>
                </a:cubicBezTo>
                <a:lnTo>
                  <a:pt x="152398" y="1765300"/>
                </a:lnTo>
                <a:cubicBezTo>
                  <a:pt x="68231" y="1765300"/>
                  <a:pt x="0" y="1697069"/>
                  <a:pt x="0" y="1612902"/>
                </a:cubicBezTo>
                <a:lnTo>
                  <a:pt x="0" y="152398"/>
                </a:lnTo>
                <a:cubicBezTo>
                  <a:pt x="0" y="68231"/>
                  <a:pt x="68231" y="0"/>
                  <a:pt x="152398" y="0"/>
                </a:cubicBezTo>
                <a:close/>
              </a:path>
            </a:pathLst>
          </a:custGeom>
          <a:gradFill rotWithShape="1" flip="none">
            <a:gsLst>
              <a:gs pos="0">
                <a:srgbClr val="1A1A2E"/>
              </a:gs>
              <a:gs pos="100000">
                <a:srgbClr val="4A3F8C">
                  <a:alpha val="20000"/>
                </a:srgbClr>
              </a:gs>
            </a:gsLst>
            <a:lin ang="2700000" scaled="1"/>
          </a:gradFill>
          <a:ln w="12700">
            <a:solidFill>
              <a:srgbClr val="D4AF37">
                <a:alpha val="30196"/>
              </a:srgbClr>
            </a:solidFill>
            <a:prstDash val="solid"/>
          </a:ln>
        </p:spPr>
      </p:sp>
      <p:sp>
        <p:nvSpPr>
          <p:cNvPr id="13" name="Shape 11"/>
          <p:cNvSpPr/>
          <p:nvPr/>
        </p:nvSpPr>
        <p:spPr>
          <a:xfrm>
            <a:off x="9864725" y="1854200"/>
            <a:ext cx="381000" cy="381000"/>
          </a:xfrm>
          <a:custGeom>
            <a:avLst/>
            <a:gdLst/>
            <a:ahLst/>
            <a:cxnLst/>
            <a:rect l="l" t="t" r="r" b="b"/>
            <a:pathLst>
              <a:path w="381000" h="381000">
                <a:moveTo>
                  <a:pt x="381000" y="190500"/>
                </a:moveTo>
                <a:cubicBezTo>
                  <a:pt x="381000" y="191170"/>
                  <a:pt x="381000" y="191839"/>
                  <a:pt x="381000" y="192509"/>
                </a:cubicBezTo>
                <a:cubicBezTo>
                  <a:pt x="380702" y="219670"/>
                  <a:pt x="355997" y="238125"/>
                  <a:pt x="328836" y="238125"/>
                </a:cubicBezTo>
                <a:lnTo>
                  <a:pt x="255984" y="238125"/>
                </a:lnTo>
                <a:cubicBezTo>
                  <a:pt x="236265" y="238125"/>
                  <a:pt x="220266" y="254124"/>
                  <a:pt x="220266" y="273844"/>
                </a:cubicBezTo>
                <a:cubicBezTo>
                  <a:pt x="220266" y="276374"/>
                  <a:pt x="220563" y="278829"/>
                  <a:pt x="221010" y="281211"/>
                </a:cubicBezTo>
                <a:cubicBezTo>
                  <a:pt x="222572" y="288801"/>
                  <a:pt x="225847" y="296094"/>
                  <a:pt x="229046" y="303461"/>
                </a:cubicBezTo>
                <a:cubicBezTo>
                  <a:pt x="233586" y="313730"/>
                  <a:pt x="238051" y="323924"/>
                  <a:pt x="238051" y="334714"/>
                </a:cubicBezTo>
                <a:cubicBezTo>
                  <a:pt x="238051" y="358378"/>
                  <a:pt x="221977" y="379884"/>
                  <a:pt x="198313" y="380851"/>
                </a:cubicBezTo>
                <a:cubicBezTo>
                  <a:pt x="195709" y="380926"/>
                  <a:pt x="193104" y="381000"/>
                  <a:pt x="190426" y="381000"/>
                </a:cubicBezTo>
                <a:cubicBezTo>
                  <a:pt x="85204" y="381000"/>
                  <a:pt x="-74" y="295721"/>
                  <a:pt x="-74" y="190500"/>
                </a:cubicBezTo>
                <a:cubicBezTo>
                  <a:pt x="-74" y="85279"/>
                  <a:pt x="85279" y="0"/>
                  <a:pt x="190500" y="0"/>
                </a:cubicBezTo>
                <a:cubicBezTo>
                  <a:pt x="295721" y="0"/>
                  <a:pt x="381000" y="85279"/>
                  <a:pt x="381000" y="190500"/>
                </a:cubicBezTo>
                <a:close/>
                <a:moveTo>
                  <a:pt x="95250" y="214313"/>
                </a:moveTo>
                <a:cubicBezTo>
                  <a:pt x="95250" y="201170"/>
                  <a:pt x="84580" y="190500"/>
                  <a:pt x="71438" y="190500"/>
                </a:cubicBezTo>
                <a:cubicBezTo>
                  <a:pt x="58295" y="190500"/>
                  <a:pt x="47625" y="201170"/>
                  <a:pt x="47625" y="214313"/>
                </a:cubicBezTo>
                <a:cubicBezTo>
                  <a:pt x="47625" y="227455"/>
                  <a:pt x="58295" y="238125"/>
                  <a:pt x="71438" y="238125"/>
                </a:cubicBezTo>
                <a:cubicBezTo>
                  <a:pt x="84580" y="238125"/>
                  <a:pt x="95250" y="227455"/>
                  <a:pt x="95250" y="214313"/>
                </a:cubicBezTo>
                <a:close/>
                <a:moveTo>
                  <a:pt x="95250" y="142875"/>
                </a:moveTo>
                <a:cubicBezTo>
                  <a:pt x="108392" y="142875"/>
                  <a:pt x="119063" y="132205"/>
                  <a:pt x="119063" y="119063"/>
                </a:cubicBezTo>
                <a:cubicBezTo>
                  <a:pt x="119063" y="105920"/>
                  <a:pt x="108392" y="95250"/>
                  <a:pt x="95250" y="95250"/>
                </a:cubicBezTo>
                <a:cubicBezTo>
                  <a:pt x="82108" y="95250"/>
                  <a:pt x="71438" y="105920"/>
                  <a:pt x="71438" y="119063"/>
                </a:cubicBezTo>
                <a:cubicBezTo>
                  <a:pt x="71438" y="132205"/>
                  <a:pt x="82108" y="142875"/>
                  <a:pt x="95250" y="142875"/>
                </a:cubicBezTo>
                <a:close/>
                <a:moveTo>
                  <a:pt x="214313" y="71438"/>
                </a:moveTo>
                <a:cubicBezTo>
                  <a:pt x="214313" y="58295"/>
                  <a:pt x="203642" y="47625"/>
                  <a:pt x="190500" y="47625"/>
                </a:cubicBezTo>
                <a:cubicBezTo>
                  <a:pt x="177358" y="47625"/>
                  <a:pt x="166688" y="58295"/>
                  <a:pt x="166688" y="71438"/>
                </a:cubicBezTo>
                <a:cubicBezTo>
                  <a:pt x="166688" y="84580"/>
                  <a:pt x="177358" y="95250"/>
                  <a:pt x="190500" y="95250"/>
                </a:cubicBezTo>
                <a:cubicBezTo>
                  <a:pt x="203642" y="95250"/>
                  <a:pt x="214313" y="84580"/>
                  <a:pt x="214313" y="71438"/>
                </a:cubicBezTo>
                <a:close/>
                <a:moveTo>
                  <a:pt x="285750" y="142875"/>
                </a:moveTo>
                <a:cubicBezTo>
                  <a:pt x="298892" y="142875"/>
                  <a:pt x="309563" y="132205"/>
                  <a:pt x="309563" y="119063"/>
                </a:cubicBezTo>
                <a:cubicBezTo>
                  <a:pt x="309563" y="105920"/>
                  <a:pt x="298892" y="95250"/>
                  <a:pt x="285750" y="95250"/>
                </a:cubicBezTo>
                <a:cubicBezTo>
                  <a:pt x="272608" y="95250"/>
                  <a:pt x="261938" y="105920"/>
                  <a:pt x="261938" y="119063"/>
                </a:cubicBezTo>
                <a:cubicBezTo>
                  <a:pt x="261938" y="132205"/>
                  <a:pt x="272608" y="142875"/>
                  <a:pt x="285750" y="142875"/>
                </a:cubicBezTo>
                <a:close/>
              </a:path>
            </a:pathLst>
          </a:custGeom>
          <a:solidFill>
            <a:srgbClr val="D4AF37"/>
          </a:solidFill>
          <a:ln/>
        </p:spPr>
      </p:sp>
      <p:sp>
        <p:nvSpPr>
          <p:cNvPr id="14" name="Text 12"/>
          <p:cNvSpPr/>
          <p:nvPr/>
        </p:nvSpPr>
        <p:spPr>
          <a:xfrm>
            <a:off x="8369300" y="2336800"/>
            <a:ext cx="3365500" cy="304800"/>
          </a:xfrm>
          <a:prstGeom prst="rect">
            <a:avLst/>
          </a:prstGeom>
          <a:noFill/>
          <a:ln/>
        </p:spPr>
        <p:txBody>
          <a:bodyPr wrap="square" lIns="0" tIns="0" rIns="0" bIns="0" rtlCol="0" anchor="ctr"/>
          <a:lstStyle/>
          <a:p>
            <a:pPr algn="ctr">
              <a:lnSpc>
                <a:spcPct val="130000"/>
              </a:lnSpc>
            </a:pPr>
            <a:r>
              <a:rPr lang="en-US" sz="1600" b="1" dirty="0">
                <a:solidFill>
                  <a:srgbClr val="F5F5F5"/>
                </a:solidFill>
                <a:latin typeface="Liter" pitchFamily="34" charset="0"/>
                <a:ea typeface="Liter" pitchFamily="34" charset="-122"/>
                <a:cs typeface="Liter" pitchFamily="34" charset="-120"/>
              </a:rPr>
              <a:t>Digital Art Collectors</a:t>
            </a:r>
            <a:endParaRPr lang="en-US" sz="1600" dirty="0"/>
          </a:p>
        </p:txBody>
      </p:sp>
      <p:sp>
        <p:nvSpPr>
          <p:cNvPr id="15" name="Text 13"/>
          <p:cNvSpPr/>
          <p:nvPr/>
        </p:nvSpPr>
        <p:spPr>
          <a:xfrm>
            <a:off x="8375650" y="2692400"/>
            <a:ext cx="3352800" cy="508000"/>
          </a:xfrm>
          <a:prstGeom prst="rect">
            <a:avLst/>
          </a:prstGeom>
          <a:noFill/>
          <a:ln/>
        </p:spPr>
        <p:txBody>
          <a:bodyPr wrap="square" lIns="0" tIns="0" rIns="0" bIns="0" rtlCol="0" anchor="ctr"/>
          <a:lstStyle/>
          <a:p>
            <a:pPr algn="ct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Provenance verification and cultural investment</a:t>
            </a:r>
            <a:endParaRPr lang="en-US" sz="1600" dirty="0"/>
          </a:p>
        </p:txBody>
      </p:sp>
      <p:sp>
        <p:nvSpPr>
          <p:cNvPr id="16" name="Shape 14"/>
          <p:cNvSpPr/>
          <p:nvPr/>
        </p:nvSpPr>
        <p:spPr>
          <a:xfrm>
            <a:off x="12058650" y="1644650"/>
            <a:ext cx="3683000" cy="1765300"/>
          </a:xfrm>
          <a:custGeom>
            <a:avLst/>
            <a:gdLst/>
            <a:ahLst/>
            <a:cxnLst/>
            <a:rect l="l" t="t" r="r" b="b"/>
            <a:pathLst>
              <a:path w="3683000" h="1765300">
                <a:moveTo>
                  <a:pt x="152398" y="0"/>
                </a:moveTo>
                <a:lnTo>
                  <a:pt x="3530602" y="0"/>
                </a:lnTo>
                <a:cubicBezTo>
                  <a:pt x="3614769" y="0"/>
                  <a:pt x="3683000" y="68231"/>
                  <a:pt x="3683000" y="152398"/>
                </a:cubicBezTo>
                <a:lnTo>
                  <a:pt x="3683000" y="1612902"/>
                </a:lnTo>
                <a:cubicBezTo>
                  <a:pt x="3683000" y="1697069"/>
                  <a:pt x="3614769" y="1765300"/>
                  <a:pt x="3530602" y="1765300"/>
                </a:cubicBezTo>
                <a:lnTo>
                  <a:pt x="152398" y="1765300"/>
                </a:lnTo>
                <a:cubicBezTo>
                  <a:pt x="68231" y="1765300"/>
                  <a:pt x="0" y="1697069"/>
                  <a:pt x="0" y="1612902"/>
                </a:cubicBezTo>
                <a:lnTo>
                  <a:pt x="0" y="152398"/>
                </a:lnTo>
                <a:cubicBezTo>
                  <a:pt x="0" y="68231"/>
                  <a:pt x="68231" y="0"/>
                  <a:pt x="152398" y="0"/>
                </a:cubicBezTo>
                <a:close/>
              </a:path>
            </a:pathLst>
          </a:custGeom>
          <a:gradFill rotWithShape="1" flip="none">
            <a:gsLst>
              <a:gs pos="0">
                <a:srgbClr val="1A1A2E"/>
              </a:gs>
              <a:gs pos="100000">
                <a:srgbClr val="4A3F8C">
                  <a:alpha val="20000"/>
                </a:srgbClr>
              </a:gs>
            </a:gsLst>
            <a:lin ang="2700000" scaled="1"/>
          </a:gradFill>
          <a:ln w="12700">
            <a:solidFill>
              <a:srgbClr val="4A3F8C">
                <a:alpha val="30196"/>
              </a:srgbClr>
            </a:solidFill>
            <a:prstDash val="solid"/>
          </a:ln>
        </p:spPr>
      </p:sp>
      <p:sp>
        <p:nvSpPr>
          <p:cNvPr id="17" name="Shape 15"/>
          <p:cNvSpPr/>
          <p:nvPr/>
        </p:nvSpPr>
        <p:spPr>
          <a:xfrm>
            <a:off x="13712825" y="1854200"/>
            <a:ext cx="381000" cy="381000"/>
          </a:xfrm>
          <a:custGeom>
            <a:avLst/>
            <a:gdLst/>
            <a:ahLst/>
            <a:cxnLst/>
            <a:rect l="l" t="t" r="r" b="b"/>
            <a:pathLst>
              <a:path w="381000" h="381000">
                <a:moveTo>
                  <a:pt x="47625" y="47625"/>
                </a:moveTo>
                <a:cubicBezTo>
                  <a:pt x="47625" y="34454"/>
                  <a:pt x="36984" y="23812"/>
                  <a:pt x="23812" y="23812"/>
                </a:cubicBezTo>
                <a:cubicBezTo>
                  <a:pt x="10641" y="23812"/>
                  <a:pt x="0" y="34454"/>
                  <a:pt x="0" y="47625"/>
                </a:cubicBezTo>
                <a:lnTo>
                  <a:pt x="0" y="297656"/>
                </a:lnTo>
                <a:cubicBezTo>
                  <a:pt x="0" y="330547"/>
                  <a:pt x="26640" y="357188"/>
                  <a:pt x="59531" y="357188"/>
                </a:cubicBezTo>
                <a:lnTo>
                  <a:pt x="357188" y="357188"/>
                </a:lnTo>
                <a:cubicBezTo>
                  <a:pt x="370359" y="357188"/>
                  <a:pt x="381000" y="346546"/>
                  <a:pt x="381000" y="333375"/>
                </a:cubicBezTo>
                <a:cubicBezTo>
                  <a:pt x="381000" y="320204"/>
                  <a:pt x="370359" y="309563"/>
                  <a:pt x="357188" y="309563"/>
                </a:cubicBezTo>
                <a:lnTo>
                  <a:pt x="59531" y="309563"/>
                </a:lnTo>
                <a:cubicBezTo>
                  <a:pt x="52983" y="309563"/>
                  <a:pt x="47625" y="304205"/>
                  <a:pt x="47625" y="297656"/>
                </a:cubicBezTo>
                <a:lnTo>
                  <a:pt x="47625" y="47625"/>
                </a:lnTo>
                <a:close/>
                <a:moveTo>
                  <a:pt x="350193" y="112068"/>
                </a:moveTo>
                <a:cubicBezTo>
                  <a:pt x="359494" y="102766"/>
                  <a:pt x="359494" y="87660"/>
                  <a:pt x="350193" y="78358"/>
                </a:cubicBezTo>
                <a:cubicBezTo>
                  <a:pt x="340891" y="69056"/>
                  <a:pt x="325785" y="69056"/>
                  <a:pt x="316483" y="78358"/>
                </a:cubicBezTo>
                <a:lnTo>
                  <a:pt x="238125" y="156790"/>
                </a:lnTo>
                <a:lnTo>
                  <a:pt x="195411" y="114151"/>
                </a:lnTo>
                <a:cubicBezTo>
                  <a:pt x="186110" y="104849"/>
                  <a:pt x="171004" y="104849"/>
                  <a:pt x="161702" y="114151"/>
                </a:cubicBezTo>
                <a:lnTo>
                  <a:pt x="90264" y="185589"/>
                </a:lnTo>
                <a:cubicBezTo>
                  <a:pt x="80963" y="194890"/>
                  <a:pt x="80963" y="209996"/>
                  <a:pt x="90264" y="219298"/>
                </a:cubicBezTo>
                <a:cubicBezTo>
                  <a:pt x="99566" y="228600"/>
                  <a:pt x="114672" y="228600"/>
                  <a:pt x="123974" y="219298"/>
                </a:cubicBezTo>
                <a:lnTo>
                  <a:pt x="178594" y="164678"/>
                </a:lnTo>
                <a:lnTo>
                  <a:pt x="221307" y="207392"/>
                </a:lnTo>
                <a:cubicBezTo>
                  <a:pt x="230609" y="216694"/>
                  <a:pt x="245715" y="216694"/>
                  <a:pt x="255017" y="207392"/>
                </a:cubicBezTo>
                <a:lnTo>
                  <a:pt x="350267" y="112142"/>
                </a:lnTo>
                <a:close/>
              </a:path>
            </a:pathLst>
          </a:custGeom>
          <a:solidFill>
            <a:srgbClr val="4A3F8C"/>
          </a:solidFill>
          <a:ln/>
        </p:spPr>
      </p:sp>
      <p:sp>
        <p:nvSpPr>
          <p:cNvPr id="18" name="Text 16"/>
          <p:cNvSpPr/>
          <p:nvPr/>
        </p:nvSpPr>
        <p:spPr>
          <a:xfrm>
            <a:off x="12217400" y="2336800"/>
            <a:ext cx="3365500" cy="304800"/>
          </a:xfrm>
          <a:prstGeom prst="rect">
            <a:avLst/>
          </a:prstGeom>
          <a:noFill/>
          <a:ln/>
        </p:spPr>
        <p:txBody>
          <a:bodyPr wrap="square" lIns="0" tIns="0" rIns="0" bIns="0" rtlCol="0" anchor="ctr"/>
          <a:lstStyle/>
          <a:p>
            <a:pPr algn="ctr">
              <a:lnSpc>
                <a:spcPct val="130000"/>
              </a:lnSpc>
            </a:pPr>
            <a:r>
              <a:rPr lang="en-US" sz="1600" b="1" dirty="0">
                <a:solidFill>
                  <a:srgbClr val="F5F5F5"/>
                </a:solidFill>
                <a:latin typeface="Liter" pitchFamily="34" charset="0"/>
                <a:ea typeface="Liter" pitchFamily="34" charset="-122"/>
                <a:cs typeface="Liter" pitchFamily="34" charset="-120"/>
              </a:rPr>
              <a:t>DeFi Power Users</a:t>
            </a:r>
            <a:endParaRPr lang="en-US" sz="1600" dirty="0"/>
          </a:p>
        </p:txBody>
      </p:sp>
      <p:sp>
        <p:nvSpPr>
          <p:cNvPr id="19" name="Text 17"/>
          <p:cNvSpPr/>
          <p:nvPr/>
        </p:nvSpPr>
        <p:spPr>
          <a:xfrm>
            <a:off x="12223750" y="2692400"/>
            <a:ext cx="3352800" cy="508000"/>
          </a:xfrm>
          <a:prstGeom prst="rect">
            <a:avLst/>
          </a:prstGeom>
          <a:noFill/>
          <a:ln/>
        </p:spPr>
        <p:txBody>
          <a:bodyPr wrap="square" lIns="0" tIns="0" rIns="0" bIns="0" rtlCol="0" anchor="ctr"/>
          <a:lstStyle/>
          <a:p>
            <a:pPr algn="ctr">
              <a:lnSpc>
                <a:spcPct val="120000"/>
              </a:lnSpc>
            </a:pPr>
            <a:r>
              <a:rPr lang="en-US" sz="1400" dirty="0">
                <a:solidFill>
                  <a:srgbClr val="F5F5F5">
                    <a:alpha val="70000"/>
                  </a:srgbClr>
                </a:solidFill>
                <a:latin typeface="Quattrocento Sans" pitchFamily="34" charset="0"/>
                <a:ea typeface="Quattrocento Sans" pitchFamily="34" charset="-122"/>
                <a:cs typeface="Quattrocento Sans" pitchFamily="34" charset="-120"/>
              </a:rPr>
              <a:t>NFT-backed lending and sophisticated instruments</a:t>
            </a:r>
            <a:endParaRPr lang="en-US" sz="1600" dirty="0"/>
          </a:p>
        </p:txBody>
      </p:sp>
      <p:sp>
        <p:nvSpPr>
          <p:cNvPr id="20" name="Shape 18"/>
          <p:cNvSpPr/>
          <p:nvPr/>
        </p:nvSpPr>
        <p:spPr>
          <a:xfrm>
            <a:off x="514350" y="3625850"/>
            <a:ext cx="7505700" cy="6705600"/>
          </a:xfrm>
          <a:custGeom>
            <a:avLst/>
            <a:gdLst/>
            <a:ahLst/>
            <a:cxnLst/>
            <a:rect l="l" t="t" r="r" b="b"/>
            <a:pathLst>
              <a:path w="7505700" h="6705600">
                <a:moveTo>
                  <a:pt x="152418" y="0"/>
                </a:moveTo>
                <a:lnTo>
                  <a:pt x="7353282" y="0"/>
                </a:lnTo>
                <a:cubicBezTo>
                  <a:pt x="7437460" y="0"/>
                  <a:pt x="7505700" y="68240"/>
                  <a:pt x="7505700" y="152418"/>
                </a:cubicBezTo>
                <a:lnTo>
                  <a:pt x="7505700" y="6553182"/>
                </a:lnTo>
                <a:cubicBezTo>
                  <a:pt x="7505700" y="6637360"/>
                  <a:pt x="7437460" y="6705600"/>
                  <a:pt x="7353282" y="6705600"/>
                </a:cubicBezTo>
                <a:lnTo>
                  <a:pt x="152418" y="6705600"/>
                </a:lnTo>
                <a:cubicBezTo>
                  <a:pt x="68240" y="6705600"/>
                  <a:pt x="0" y="6637360"/>
                  <a:pt x="0" y="6553182"/>
                </a:cubicBezTo>
                <a:lnTo>
                  <a:pt x="0" y="152418"/>
                </a:lnTo>
                <a:cubicBezTo>
                  <a:pt x="0" y="68296"/>
                  <a:pt x="68296" y="0"/>
                  <a:pt x="152418" y="0"/>
                </a:cubicBezTo>
                <a:close/>
              </a:path>
            </a:pathLst>
          </a:custGeom>
          <a:gradFill rotWithShape="1" flip="none">
            <a:gsLst>
              <a:gs pos="0">
                <a:srgbClr val="1A1A2E"/>
              </a:gs>
              <a:gs pos="100000">
                <a:srgbClr val="4A3F8C">
                  <a:alpha val="20000"/>
                </a:srgbClr>
              </a:gs>
            </a:gsLst>
            <a:lin ang="2700000" scaled="1"/>
          </a:gradFill>
          <a:ln w="12700">
            <a:solidFill>
              <a:srgbClr val="D4AF37">
                <a:alpha val="30196"/>
              </a:srgbClr>
            </a:solidFill>
            <a:prstDash val="solid"/>
          </a:ln>
        </p:spPr>
      </p:sp>
      <p:sp>
        <p:nvSpPr>
          <p:cNvPr id="21" name="Shape 19"/>
          <p:cNvSpPr/>
          <p:nvPr/>
        </p:nvSpPr>
        <p:spPr>
          <a:xfrm>
            <a:off x="806450" y="3949700"/>
            <a:ext cx="228600" cy="228600"/>
          </a:xfrm>
          <a:custGeom>
            <a:avLst/>
            <a:gdLst/>
            <a:ahLst/>
            <a:cxnLst/>
            <a:rect l="l" t="t" r="r" b="b"/>
            <a:pathLst>
              <a:path w="228600" h="228600">
                <a:moveTo>
                  <a:pt x="99968" y="14288"/>
                </a:moveTo>
                <a:lnTo>
                  <a:pt x="65946" y="14288"/>
                </a:lnTo>
                <a:cubicBezTo>
                  <a:pt x="52819" y="14288"/>
                  <a:pt x="41344" y="23262"/>
                  <a:pt x="38219" y="35987"/>
                </a:cubicBezTo>
                <a:lnTo>
                  <a:pt x="625" y="187747"/>
                </a:lnTo>
                <a:cubicBezTo>
                  <a:pt x="-2724" y="201231"/>
                  <a:pt x="7501" y="214313"/>
                  <a:pt x="21431" y="214313"/>
                </a:cubicBezTo>
                <a:lnTo>
                  <a:pt x="99968" y="214313"/>
                </a:lnTo>
                <a:lnTo>
                  <a:pt x="99968" y="185738"/>
                </a:lnTo>
                <a:cubicBezTo>
                  <a:pt x="99968" y="177835"/>
                  <a:pt x="106353" y="171450"/>
                  <a:pt x="114255" y="171450"/>
                </a:cubicBezTo>
                <a:cubicBezTo>
                  <a:pt x="122158" y="171450"/>
                  <a:pt x="128543" y="177835"/>
                  <a:pt x="128543" y="185738"/>
                </a:cubicBezTo>
                <a:lnTo>
                  <a:pt x="128543" y="214313"/>
                </a:lnTo>
                <a:lnTo>
                  <a:pt x="207169" y="214313"/>
                </a:lnTo>
                <a:cubicBezTo>
                  <a:pt x="221099" y="214313"/>
                  <a:pt x="231324" y="201231"/>
                  <a:pt x="227975" y="187747"/>
                </a:cubicBezTo>
                <a:lnTo>
                  <a:pt x="190426" y="35987"/>
                </a:lnTo>
                <a:cubicBezTo>
                  <a:pt x="187256" y="23262"/>
                  <a:pt x="175826" y="14288"/>
                  <a:pt x="162654" y="14288"/>
                </a:cubicBezTo>
                <a:lnTo>
                  <a:pt x="128543" y="14288"/>
                </a:lnTo>
                <a:lnTo>
                  <a:pt x="128543" y="42863"/>
                </a:lnTo>
                <a:cubicBezTo>
                  <a:pt x="128543" y="50765"/>
                  <a:pt x="122158" y="57150"/>
                  <a:pt x="114255" y="57150"/>
                </a:cubicBezTo>
                <a:cubicBezTo>
                  <a:pt x="106353" y="57150"/>
                  <a:pt x="99968" y="50765"/>
                  <a:pt x="99968" y="42863"/>
                </a:cubicBezTo>
                <a:lnTo>
                  <a:pt x="99968" y="14288"/>
                </a:lnTo>
                <a:close/>
                <a:moveTo>
                  <a:pt x="128543" y="100013"/>
                </a:moveTo>
                <a:lnTo>
                  <a:pt x="128543" y="128588"/>
                </a:lnTo>
                <a:cubicBezTo>
                  <a:pt x="128543" y="136490"/>
                  <a:pt x="122158" y="142875"/>
                  <a:pt x="114255" y="142875"/>
                </a:cubicBezTo>
                <a:cubicBezTo>
                  <a:pt x="106353" y="142875"/>
                  <a:pt x="99968" y="136490"/>
                  <a:pt x="99968" y="128588"/>
                </a:cubicBezTo>
                <a:lnTo>
                  <a:pt x="99968" y="100013"/>
                </a:lnTo>
                <a:cubicBezTo>
                  <a:pt x="99968" y="92110"/>
                  <a:pt x="106353" y="85725"/>
                  <a:pt x="114255" y="85725"/>
                </a:cubicBezTo>
                <a:cubicBezTo>
                  <a:pt x="122158" y="85725"/>
                  <a:pt x="128543" y="92110"/>
                  <a:pt x="128543" y="100013"/>
                </a:cubicBezTo>
                <a:close/>
              </a:path>
            </a:pathLst>
          </a:custGeom>
          <a:solidFill>
            <a:srgbClr val="D4AF37"/>
          </a:solidFill>
          <a:ln/>
        </p:spPr>
      </p:sp>
      <p:sp>
        <p:nvSpPr>
          <p:cNvPr id="22" name="Text 20"/>
          <p:cNvSpPr/>
          <p:nvPr/>
        </p:nvSpPr>
        <p:spPr>
          <a:xfrm>
            <a:off x="1066800" y="3886200"/>
            <a:ext cx="6807200" cy="355600"/>
          </a:xfrm>
          <a:prstGeom prst="rect">
            <a:avLst/>
          </a:prstGeom>
          <a:noFill/>
          <a:ln/>
        </p:spPr>
        <p:txBody>
          <a:bodyPr wrap="square" lIns="0" tIns="0" rIns="0" bIns="0" rtlCol="0" anchor="ctr"/>
          <a:lstStyle/>
          <a:p>
            <a:pPr>
              <a:lnSpc>
                <a:spcPct val="130000"/>
              </a:lnSpc>
            </a:pPr>
            <a:r>
              <a:rPr lang="en-US" sz="1800" b="1" dirty="0">
                <a:solidFill>
                  <a:srgbClr val="D4AF37"/>
                </a:solidFill>
                <a:latin typeface="Liter" pitchFamily="34" charset="0"/>
                <a:ea typeface="Liter" pitchFamily="34" charset="-122"/>
                <a:cs typeface="Liter" pitchFamily="34" charset="-120"/>
              </a:rPr>
              <a:t>Phased Go-to-Market Strategy</a:t>
            </a:r>
            <a:endParaRPr lang="en-US" sz="1600" dirty="0"/>
          </a:p>
        </p:txBody>
      </p:sp>
      <p:sp>
        <p:nvSpPr>
          <p:cNvPr id="23" name="Shape 21"/>
          <p:cNvSpPr/>
          <p:nvPr/>
        </p:nvSpPr>
        <p:spPr>
          <a:xfrm>
            <a:off x="800100" y="4394200"/>
            <a:ext cx="6959600" cy="863600"/>
          </a:xfrm>
          <a:custGeom>
            <a:avLst/>
            <a:gdLst/>
            <a:ahLst/>
            <a:cxnLst/>
            <a:rect l="l" t="t" r="r" b="b"/>
            <a:pathLst>
              <a:path w="6959600" h="863600">
                <a:moveTo>
                  <a:pt x="50800" y="0"/>
                </a:moveTo>
                <a:lnTo>
                  <a:pt x="6857997" y="0"/>
                </a:lnTo>
                <a:cubicBezTo>
                  <a:pt x="6914111" y="0"/>
                  <a:pt x="6959600" y="45489"/>
                  <a:pt x="6959600" y="101603"/>
                </a:cubicBezTo>
                <a:lnTo>
                  <a:pt x="6959600" y="761997"/>
                </a:lnTo>
                <a:cubicBezTo>
                  <a:pt x="6959600" y="818111"/>
                  <a:pt x="6914111" y="863600"/>
                  <a:pt x="6857997" y="863600"/>
                </a:cubicBezTo>
                <a:lnTo>
                  <a:pt x="50800" y="863600"/>
                </a:lnTo>
                <a:cubicBezTo>
                  <a:pt x="22763" y="863600"/>
                  <a:pt x="0" y="840837"/>
                  <a:pt x="0" y="812800"/>
                </a:cubicBezTo>
                <a:lnTo>
                  <a:pt x="0" y="50800"/>
                </a:lnTo>
                <a:cubicBezTo>
                  <a:pt x="0" y="22763"/>
                  <a:pt x="22763" y="0"/>
                  <a:pt x="50800" y="0"/>
                </a:cubicBezTo>
                <a:close/>
              </a:path>
            </a:pathLst>
          </a:custGeom>
          <a:solidFill>
            <a:srgbClr val="0F0F1A"/>
          </a:solidFill>
          <a:ln/>
        </p:spPr>
      </p:sp>
      <p:sp>
        <p:nvSpPr>
          <p:cNvPr id="24" name="Shape 22"/>
          <p:cNvSpPr/>
          <p:nvPr/>
        </p:nvSpPr>
        <p:spPr>
          <a:xfrm>
            <a:off x="800100" y="4394200"/>
            <a:ext cx="50800" cy="863600"/>
          </a:xfrm>
          <a:custGeom>
            <a:avLst/>
            <a:gdLst/>
            <a:ahLst/>
            <a:cxnLst/>
            <a:rect l="l" t="t" r="r" b="b"/>
            <a:pathLst>
              <a:path w="50800" h="863600">
                <a:moveTo>
                  <a:pt x="50800" y="0"/>
                </a:moveTo>
                <a:lnTo>
                  <a:pt x="50800" y="0"/>
                </a:lnTo>
                <a:lnTo>
                  <a:pt x="50800" y="863600"/>
                </a:lnTo>
                <a:lnTo>
                  <a:pt x="50800" y="863600"/>
                </a:lnTo>
                <a:cubicBezTo>
                  <a:pt x="22763" y="863600"/>
                  <a:pt x="0" y="840837"/>
                  <a:pt x="0" y="812800"/>
                </a:cubicBezTo>
                <a:lnTo>
                  <a:pt x="0" y="50800"/>
                </a:lnTo>
                <a:cubicBezTo>
                  <a:pt x="0" y="22763"/>
                  <a:pt x="22763" y="0"/>
                  <a:pt x="50800" y="0"/>
                </a:cubicBezTo>
                <a:close/>
              </a:path>
            </a:pathLst>
          </a:custGeom>
          <a:solidFill>
            <a:srgbClr val="D4AF37"/>
          </a:solidFill>
          <a:ln/>
        </p:spPr>
      </p:sp>
      <p:sp>
        <p:nvSpPr>
          <p:cNvPr id="25" name="Shape 23"/>
          <p:cNvSpPr/>
          <p:nvPr/>
        </p:nvSpPr>
        <p:spPr>
          <a:xfrm>
            <a:off x="977900" y="4572000"/>
            <a:ext cx="406400" cy="406400"/>
          </a:xfrm>
          <a:custGeom>
            <a:avLst/>
            <a:gdLst/>
            <a:ahLst/>
            <a:cxnLst/>
            <a:rect l="l" t="t" r="r" b="b"/>
            <a:pathLst>
              <a:path w="406400" h="406400">
                <a:moveTo>
                  <a:pt x="203200" y="0"/>
                </a:moveTo>
                <a:lnTo>
                  <a:pt x="203200" y="0"/>
                </a:lnTo>
                <a:cubicBezTo>
                  <a:pt x="315349" y="0"/>
                  <a:pt x="406400" y="91051"/>
                  <a:pt x="406400" y="203200"/>
                </a:cubicBezTo>
                <a:lnTo>
                  <a:pt x="406400" y="203200"/>
                </a:lnTo>
                <a:cubicBezTo>
                  <a:pt x="406400" y="315349"/>
                  <a:pt x="315349" y="406400"/>
                  <a:pt x="203200" y="406400"/>
                </a:cubicBezTo>
                <a:lnTo>
                  <a:pt x="203200" y="406400"/>
                </a:lnTo>
                <a:cubicBezTo>
                  <a:pt x="91051" y="406400"/>
                  <a:pt x="0" y="315349"/>
                  <a:pt x="0" y="203200"/>
                </a:cubicBezTo>
                <a:lnTo>
                  <a:pt x="0" y="203200"/>
                </a:lnTo>
                <a:cubicBezTo>
                  <a:pt x="0" y="91051"/>
                  <a:pt x="91051" y="0"/>
                  <a:pt x="203200" y="0"/>
                </a:cubicBezTo>
                <a:close/>
              </a:path>
            </a:pathLst>
          </a:custGeom>
          <a:solidFill>
            <a:srgbClr val="D4AF37">
              <a:alpha val="20000"/>
            </a:srgbClr>
          </a:solidFill>
          <a:ln/>
        </p:spPr>
      </p:sp>
      <p:sp>
        <p:nvSpPr>
          <p:cNvPr id="26" name="Text 24"/>
          <p:cNvSpPr/>
          <p:nvPr/>
        </p:nvSpPr>
        <p:spPr>
          <a:xfrm>
            <a:off x="1152856" y="4648200"/>
            <a:ext cx="139700" cy="254000"/>
          </a:xfrm>
          <a:prstGeom prst="rect">
            <a:avLst/>
          </a:prstGeom>
          <a:noFill/>
          <a:ln/>
        </p:spPr>
        <p:txBody>
          <a:bodyPr wrap="square" lIns="0" tIns="0" rIns="0" bIns="0" rtlCol="0" anchor="ctr"/>
          <a:lstStyle/>
          <a:p>
            <a:pPr>
              <a:lnSpc>
                <a:spcPct val="120000"/>
              </a:lnSpc>
            </a:pPr>
            <a:r>
              <a:rPr lang="en-US" sz="1400" b="1" dirty="0">
                <a:solidFill>
                  <a:srgbClr val="D4AF37"/>
                </a:solidFill>
                <a:latin typeface="Quattrocento Sans" pitchFamily="34" charset="0"/>
                <a:ea typeface="Quattrocento Sans" pitchFamily="34" charset="-122"/>
                <a:cs typeface="Quattrocento Sans" pitchFamily="34" charset="-120"/>
              </a:rPr>
              <a:t>1</a:t>
            </a:r>
            <a:endParaRPr lang="en-US" sz="1600" dirty="0"/>
          </a:p>
        </p:txBody>
      </p:sp>
      <p:sp>
        <p:nvSpPr>
          <p:cNvPr id="27" name="Text 25"/>
          <p:cNvSpPr/>
          <p:nvPr/>
        </p:nvSpPr>
        <p:spPr>
          <a:xfrm>
            <a:off x="1485900" y="4546600"/>
            <a:ext cx="24130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Foundation (Q1-Q2 2026)</a:t>
            </a:r>
            <a:endParaRPr lang="en-US" sz="1600" dirty="0"/>
          </a:p>
        </p:txBody>
      </p:sp>
      <p:sp>
        <p:nvSpPr>
          <p:cNvPr id="28" name="Text 26"/>
          <p:cNvSpPr/>
          <p:nvPr/>
        </p:nvSpPr>
        <p:spPr>
          <a:xfrm>
            <a:off x="1485900" y="4800600"/>
            <a:ext cx="2400300" cy="203200"/>
          </a:xfrm>
          <a:prstGeom prst="rect">
            <a:avLst/>
          </a:prstGeom>
          <a:noFill/>
          <a:ln/>
        </p:spPr>
        <p:txBody>
          <a:bodyPr wrap="square" lIns="0" tIns="0" rIns="0" bIns="0" rtlCol="0" anchor="ctr"/>
          <a:lstStyle/>
          <a:p>
            <a:pP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Core contracts, audits, legal entities</a:t>
            </a:r>
            <a:endParaRPr lang="en-US" sz="1600" dirty="0"/>
          </a:p>
        </p:txBody>
      </p:sp>
      <p:sp>
        <p:nvSpPr>
          <p:cNvPr id="29" name="Shape 27"/>
          <p:cNvSpPr/>
          <p:nvPr/>
        </p:nvSpPr>
        <p:spPr>
          <a:xfrm>
            <a:off x="800100" y="5410200"/>
            <a:ext cx="6959600" cy="863600"/>
          </a:xfrm>
          <a:custGeom>
            <a:avLst/>
            <a:gdLst/>
            <a:ahLst/>
            <a:cxnLst/>
            <a:rect l="l" t="t" r="r" b="b"/>
            <a:pathLst>
              <a:path w="6959600" h="863600">
                <a:moveTo>
                  <a:pt x="50800" y="0"/>
                </a:moveTo>
                <a:lnTo>
                  <a:pt x="6857997" y="0"/>
                </a:lnTo>
                <a:cubicBezTo>
                  <a:pt x="6914111" y="0"/>
                  <a:pt x="6959600" y="45489"/>
                  <a:pt x="6959600" y="101603"/>
                </a:cubicBezTo>
                <a:lnTo>
                  <a:pt x="6959600" y="761997"/>
                </a:lnTo>
                <a:cubicBezTo>
                  <a:pt x="6959600" y="818111"/>
                  <a:pt x="6914111" y="863600"/>
                  <a:pt x="6857997" y="863600"/>
                </a:cubicBezTo>
                <a:lnTo>
                  <a:pt x="50800" y="863600"/>
                </a:lnTo>
                <a:cubicBezTo>
                  <a:pt x="22763" y="863600"/>
                  <a:pt x="0" y="840837"/>
                  <a:pt x="0" y="812800"/>
                </a:cubicBezTo>
                <a:lnTo>
                  <a:pt x="0" y="50800"/>
                </a:lnTo>
                <a:cubicBezTo>
                  <a:pt x="0" y="22763"/>
                  <a:pt x="22763" y="0"/>
                  <a:pt x="50800" y="0"/>
                </a:cubicBezTo>
                <a:close/>
              </a:path>
            </a:pathLst>
          </a:custGeom>
          <a:solidFill>
            <a:srgbClr val="0F0F1A"/>
          </a:solidFill>
          <a:ln/>
        </p:spPr>
      </p:sp>
      <p:sp>
        <p:nvSpPr>
          <p:cNvPr id="30" name="Shape 28"/>
          <p:cNvSpPr/>
          <p:nvPr/>
        </p:nvSpPr>
        <p:spPr>
          <a:xfrm>
            <a:off x="800100" y="5410200"/>
            <a:ext cx="50800" cy="863600"/>
          </a:xfrm>
          <a:custGeom>
            <a:avLst/>
            <a:gdLst/>
            <a:ahLst/>
            <a:cxnLst/>
            <a:rect l="l" t="t" r="r" b="b"/>
            <a:pathLst>
              <a:path w="50800" h="863600">
                <a:moveTo>
                  <a:pt x="50800" y="0"/>
                </a:moveTo>
                <a:lnTo>
                  <a:pt x="50800" y="0"/>
                </a:lnTo>
                <a:lnTo>
                  <a:pt x="50800" y="863600"/>
                </a:lnTo>
                <a:lnTo>
                  <a:pt x="50800" y="863600"/>
                </a:lnTo>
                <a:cubicBezTo>
                  <a:pt x="22763" y="863600"/>
                  <a:pt x="0" y="840837"/>
                  <a:pt x="0" y="812800"/>
                </a:cubicBezTo>
                <a:lnTo>
                  <a:pt x="0" y="50800"/>
                </a:lnTo>
                <a:cubicBezTo>
                  <a:pt x="0" y="22763"/>
                  <a:pt x="22763" y="0"/>
                  <a:pt x="50800" y="0"/>
                </a:cubicBezTo>
                <a:close/>
              </a:path>
            </a:pathLst>
          </a:custGeom>
          <a:solidFill>
            <a:srgbClr val="4A3F8C"/>
          </a:solidFill>
          <a:ln/>
        </p:spPr>
      </p:sp>
      <p:sp>
        <p:nvSpPr>
          <p:cNvPr id="31" name="Shape 29"/>
          <p:cNvSpPr/>
          <p:nvPr/>
        </p:nvSpPr>
        <p:spPr>
          <a:xfrm>
            <a:off x="977900" y="5588000"/>
            <a:ext cx="406400" cy="406400"/>
          </a:xfrm>
          <a:custGeom>
            <a:avLst/>
            <a:gdLst/>
            <a:ahLst/>
            <a:cxnLst/>
            <a:rect l="l" t="t" r="r" b="b"/>
            <a:pathLst>
              <a:path w="406400" h="406400">
                <a:moveTo>
                  <a:pt x="203200" y="0"/>
                </a:moveTo>
                <a:lnTo>
                  <a:pt x="203200" y="0"/>
                </a:lnTo>
                <a:cubicBezTo>
                  <a:pt x="315349" y="0"/>
                  <a:pt x="406400" y="91051"/>
                  <a:pt x="406400" y="203200"/>
                </a:cubicBezTo>
                <a:lnTo>
                  <a:pt x="406400" y="203200"/>
                </a:lnTo>
                <a:cubicBezTo>
                  <a:pt x="406400" y="315349"/>
                  <a:pt x="315349" y="406400"/>
                  <a:pt x="203200" y="406400"/>
                </a:cubicBezTo>
                <a:lnTo>
                  <a:pt x="203200" y="406400"/>
                </a:lnTo>
                <a:cubicBezTo>
                  <a:pt x="91051" y="406400"/>
                  <a:pt x="0" y="315349"/>
                  <a:pt x="0" y="203200"/>
                </a:cubicBezTo>
                <a:lnTo>
                  <a:pt x="0" y="203200"/>
                </a:lnTo>
                <a:cubicBezTo>
                  <a:pt x="0" y="91051"/>
                  <a:pt x="91051" y="0"/>
                  <a:pt x="203200" y="0"/>
                </a:cubicBezTo>
                <a:close/>
              </a:path>
            </a:pathLst>
          </a:custGeom>
          <a:solidFill>
            <a:srgbClr val="4A3F8C">
              <a:alpha val="30196"/>
            </a:srgbClr>
          </a:solidFill>
          <a:ln/>
        </p:spPr>
      </p:sp>
      <p:sp>
        <p:nvSpPr>
          <p:cNvPr id="32" name="Text 30"/>
          <p:cNvSpPr/>
          <p:nvPr/>
        </p:nvSpPr>
        <p:spPr>
          <a:xfrm>
            <a:off x="1135790" y="5664200"/>
            <a:ext cx="177800" cy="254000"/>
          </a:xfrm>
          <a:prstGeom prst="rect">
            <a:avLst/>
          </a:prstGeom>
          <a:noFill/>
          <a:ln/>
        </p:spPr>
        <p:txBody>
          <a:bodyPr wrap="square" lIns="0" tIns="0" rIns="0" bIns="0" rtlCol="0" anchor="ctr"/>
          <a:lstStyle/>
          <a:p>
            <a:pPr>
              <a:lnSpc>
                <a:spcPct val="120000"/>
              </a:lnSpc>
            </a:pPr>
            <a:r>
              <a:rPr lang="en-US" sz="1400" b="1" dirty="0">
                <a:solidFill>
                  <a:srgbClr val="4A3F8C"/>
                </a:solidFill>
                <a:latin typeface="Quattrocento Sans" pitchFamily="34" charset="0"/>
                <a:ea typeface="Quattrocento Sans" pitchFamily="34" charset="-122"/>
                <a:cs typeface="Quattrocento Sans" pitchFamily="34" charset="-120"/>
              </a:rPr>
              <a:t>2</a:t>
            </a:r>
            <a:endParaRPr lang="en-US" sz="1600" dirty="0"/>
          </a:p>
        </p:txBody>
      </p:sp>
      <p:sp>
        <p:nvSpPr>
          <p:cNvPr id="33" name="Text 31"/>
          <p:cNvSpPr/>
          <p:nvPr/>
        </p:nvSpPr>
        <p:spPr>
          <a:xfrm>
            <a:off x="1485900" y="5562600"/>
            <a:ext cx="22479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Marketplace (Q3-Q4 2026)</a:t>
            </a:r>
            <a:endParaRPr lang="en-US" sz="1600" dirty="0"/>
          </a:p>
        </p:txBody>
      </p:sp>
      <p:sp>
        <p:nvSpPr>
          <p:cNvPr id="34" name="Text 32"/>
          <p:cNvSpPr/>
          <p:nvPr/>
        </p:nvSpPr>
        <p:spPr>
          <a:xfrm>
            <a:off x="1485900" y="5816600"/>
            <a:ext cx="2235200" cy="203200"/>
          </a:xfrm>
          <a:prstGeom prst="rect">
            <a:avLst/>
          </a:prstGeom>
          <a:noFill/>
          <a:ln/>
        </p:spPr>
        <p:txBody>
          <a:bodyPr wrap="square" lIns="0" tIns="0" rIns="0" bIns="0" rtlCol="0" anchor="ctr"/>
          <a:lstStyle/>
          <a:p>
            <a:pP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Full functionality, curated drops</a:t>
            </a:r>
            <a:endParaRPr lang="en-US" sz="1600" dirty="0"/>
          </a:p>
        </p:txBody>
      </p:sp>
      <p:sp>
        <p:nvSpPr>
          <p:cNvPr id="35" name="Shape 33"/>
          <p:cNvSpPr/>
          <p:nvPr/>
        </p:nvSpPr>
        <p:spPr>
          <a:xfrm>
            <a:off x="800100" y="6426200"/>
            <a:ext cx="6959600" cy="863600"/>
          </a:xfrm>
          <a:custGeom>
            <a:avLst/>
            <a:gdLst/>
            <a:ahLst/>
            <a:cxnLst/>
            <a:rect l="l" t="t" r="r" b="b"/>
            <a:pathLst>
              <a:path w="6959600" h="863600">
                <a:moveTo>
                  <a:pt x="50800" y="0"/>
                </a:moveTo>
                <a:lnTo>
                  <a:pt x="6857997" y="0"/>
                </a:lnTo>
                <a:cubicBezTo>
                  <a:pt x="6914111" y="0"/>
                  <a:pt x="6959600" y="45489"/>
                  <a:pt x="6959600" y="101603"/>
                </a:cubicBezTo>
                <a:lnTo>
                  <a:pt x="6959600" y="761997"/>
                </a:lnTo>
                <a:cubicBezTo>
                  <a:pt x="6959600" y="818111"/>
                  <a:pt x="6914111" y="863600"/>
                  <a:pt x="6857997" y="863600"/>
                </a:cubicBezTo>
                <a:lnTo>
                  <a:pt x="50800" y="863600"/>
                </a:lnTo>
                <a:cubicBezTo>
                  <a:pt x="22763" y="863600"/>
                  <a:pt x="0" y="840837"/>
                  <a:pt x="0" y="812800"/>
                </a:cubicBezTo>
                <a:lnTo>
                  <a:pt x="0" y="50800"/>
                </a:lnTo>
                <a:cubicBezTo>
                  <a:pt x="0" y="22763"/>
                  <a:pt x="22763" y="0"/>
                  <a:pt x="50800" y="0"/>
                </a:cubicBezTo>
                <a:close/>
              </a:path>
            </a:pathLst>
          </a:custGeom>
          <a:solidFill>
            <a:srgbClr val="0F0F1A"/>
          </a:solidFill>
          <a:ln/>
        </p:spPr>
      </p:sp>
      <p:sp>
        <p:nvSpPr>
          <p:cNvPr id="36" name="Shape 34"/>
          <p:cNvSpPr/>
          <p:nvPr/>
        </p:nvSpPr>
        <p:spPr>
          <a:xfrm>
            <a:off x="800100" y="6426200"/>
            <a:ext cx="50800" cy="863600"/>
          </a:xfrm>
          <a:custGeom>
            <a:avLst/>
            <a:gdLst/>
            <a:ahLst/>
            <a:cxnLst/>
            <a:rect l="l" t="t" r="r" b="b"/>
            <a:pathLst>
              <a:path w="50800" h="863600">
                <a:moveTo>
                  <a:pt x="50800" y="0"/>
                </a:moveTo>
                <a:lnTo>
                  <a:pt x="50800" y="0"/>
                </a:lnTo>
                <a:lnTo>
                  <a:pt x="50800" y="863600"/>
                </a:lnTo>
                <a:lnTo>
                  <a:pt x="50800" y="863600"/>
                </a:lnTo>
                <a:cubicBezTo>
                  <a:pt x="22763" y="863600"/>
                  <a:pt x="0" y="840837"/>
                  <a:pt x="0" y="812800"/>
                </a:cubicBezTo>
                <a:lnTo>
                  <a:pt x="0" y="50800"/>
                </a:lnTo>
                <a:cubicBezTo>
                  <a:pt x="0" y="22763"/>
                  <a:pt x="22763" y="0"/>
                  <a:pt x="50800" y="0"/>
                </a:cubicBezTo>
                <a:close/>
              </a:path>
            </a:pathLst>
          </a:custGeom>
          <a:solidFill>
            <a:srgbClr val="D4AF37"/>
          </a:solidFill>
          <a:ln/>
        </p:spPr>
      </p:sp>
      <p:sp>
        <p:nvSpPr>
          <p:cNvPr id="37" name="Shape 35"/>
          <p:cNvSpPr/>
          <p:nvPr/>
        </p:nvSpPr>
        <p:spPr>
          <a:xfrm>
            <a:off x="977900" y="6604000"/>
            <a:ext cx="406400" cy="406400"/>
          </a:xfrm>
          <a:custGeom>
            <a:avLst/>
            <a:gdLst/>
            <a:ahLst/>
            <a:cxnLst/>
            <a:rect l="l" t="t" r="r" b="b"/>
            <a:pathLst>
              <a:path w="406400" h="406400">
                <a:moveTo>
                  <a:pt x="203200" y="0"/>
                </a:moveTo>
                <a:lnTo>
                  <a:pt x="203200" y="0"/>
                </a:lnTo>
                <a:cubicBezTo>
                  <a:pt x="315349" y="0"/>
                  <a:pt x="406400" y="91051"/>
                  <a:pt x="406400" y="203200"/>
                </a:cubicBezTo>
                <a:lnTo>
                  <a:pt x="406400" y="203200"/>
                </a:lnTo>
                <a:cubicBezTo>
                  <a:pt x="406400" y="315349"/>
                  <a:pt x="315349" y="406400"/>
                  <a:pt x="203200" y="406400"/>
                </a:cubicBezTo>
                <a:lnTo>
                  <a:pt x="203200" y="406400"/>
                </a:lnTo>
                <a:cubicBezTo>
                  <a:pt x="91051" y="406400"/>
                  <a:pt x="0" y="315349"/>
                  <a:pt x="0" y="203200"/>
                </a:cubicBezTo>
                <a:lnTo>
                  <a:pt x="0" y="203200"/>
                </a:lnTo>
                <a:cubicBezTo>
                  <a:pt x="0" y="91051"/>
                  <a:pt x="91051" y="0"/>
                  <a:pt x="203200" y="0"/>
                </a:cubicBezTo>
                <a:close/>
              </a:path>
            </a:pathLst>
          </a:custGeom>
          <a:solidFill>
            <a:srgbClr val="D4AF37">
              <a:alpha val="20000"/>
            </a:srgbClr>
          </a:solidFill>
          <a:ln/>
        </p:spPr>
      </p:sp>
      <p:sp>
        <p:nvSpPr>
          <p:cNvPr id="38" name="Text 36"/>
          <p:cNvSpPr/>
          <p:nvPr/>
        </p:nvSpPr>
        <p:spPr>
          <a:xfrm>
            <a:off x="1133475" y="6680200"/>
            <a:ext cx="177800" cy="254000"/>
          </a:xfrm>
          <a:prstGeom prst="rect">
            <a:avLst/>
          </a:prstGeom>
          <a:noFill/>
          <a:ln/>
        </p:spPr>
        <p:txBody>
          <a:bodyPr wrap="square" lIns="0" tIns="0" rIns="0" bIns="0" rtlCol="0" anchor="ctr"/>
          <a:lstStyle/>
          <a:p>
            <a:pPr>
              <a:lnSpc>
                <a:spcPct val="120000"/>
              </a:lnSpc>
            </a:pPr>
            <a:r>
              <a:rPr lang="en-US" sz="1400" b="1" dirty="0">
                <a:solidFill>
                  <a:srgbClr val="D4AF37"/>
                </a:solidFill>
                <a:latin typeface="Quattrocento Sans" pitchFamily="34" charset="0"/>
                <a:ea typeface="Quattrocento Sans" pitchFamily="34" charset="-122"/>
                <a:cs typeface="Quattrocento Sans" pitchFamily="34" charset="-120"/>
              </a:rPr>
              <a:t>3</a:t>
            </a:r>
            <a:endParaRPr lang="en-US" sz="1600" dirty="0"/>
          </a:p>
        </p:txBody>
      </p:sp>
      <p:sp>
        <p:nvSpPr>
          <p:cNvPr id="39" name="Text 37"/>
          <p:cNvSpPr/>
          <p:nvPr/>
        </p:nvSpPr>
        <p:spPr>
          <a:xfrm>
            <a:off x="1485900" y="6578600"/>
            <a:ext cx="16510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Cross-Chain (2027)</a:t>
            </a:r>
            <a:endParaRPr lang="en-US" sz="1600" dirty="0"/>
          </a:p>
        </p:txBody>
      </p:sp>
      <p:sp>
        <p:nvSpPr>
          <p:cNvPr id="40" name="Text 38"/>
          <p:cNvSpPr/>
          <p:nvPr/>
        </p:nvSpPr>
        <p:spPr>
          <a:xfrm>
            <a:off x="1485900" y="6832600"/>
            <a:ext cx="1638300" cy="203200"/>
          </a:xfrm>
          <a:prstGeom prst="rect">
            <a:avLst/>
          </a:prstGeom>
          <a:noFill/>
          <a:ln/>
        </p:spPr>
        <p:txBody>
          <a:bodyPr wrap="square" lIns="0" tIns="0" rIns="0" bIns="0" rtlCol="0" anchor="ctr"/>
          <a:lstStyle/>
          <a:p>
            <a:pP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Bridges to major chains</a:t>
            </a:r>
            <a:endParaRPr lang="en-US" sz="1600" dirty="0"/>
          </a:p>
        </p:txBody>
      </p:sp>
      <p:sp>
        <p:nvSpPr>
          <p:cNvPr id="41" name="Shape 39"/>
          <p:cNvSpPr/>
          <p:nvPr/>
        </p:nvSpPr>
        <p:spPr>
          <a:xfrm>
            <a:off x="800100" y="7442200"/>
            <a:ext cx="6959600" cy="863600"/>
          </a:xfrm>
          <a:custGeom>
            <a:avLst/>
            <a:gdLst/>
            <a:ahLst/>
            <a:cxnLst/>
            <a:rect l="l" t="t" r="r" b="b"/>
            <a:pathLst>
              <a:path w="6959600" h="863600">
                <a:moveTo>
                  <a:pt x="50800" y="0"/>
                </a:moveTo>
                <a:lnTo>
                  <a:pt x="6857997" y="0"/>
                </a:lnTo>
                <a:cubicBezTo>
                  <a:pt x="6914111" y="0"/>
                  <a:pt x="6959600" y="45489"/>
                  <a:pt x="6959600" y="101603"/>
                </a:cubicBezTo>
                <a:lnTo>
                  <a:pt x="6959600" y="761997"/>
                </a:lnTo>
                <a:cubicBezTo>
                  <a:pt x="6959600" y="818111"/>
                  <a:pt x="6914111" y="863600"/>
                  <a:pt x="6857997" y="863600"/>
                </a:cubicBezTo>
                <a:lnTo>
                  <a:pt x="50800" y="863600"/>
                </a:lnTo>
                <a:cubicBezTo>
                  <a:pt x="22763" y="863600"/>
                  <a:pt x="0" y="840837"/>
                  <a:pt x="0" y="812800"/>
                </a:cubicBezTo>
                <a:lnTo>
                  <a:pt x="0" y="50800"/>
                </a:lnTo>
                <a:cubicBezTo>
                  <a:pt x="0" y="22763"/>
                  <a:pt x="22763" y="0"/>
                  <a:pt x="50800" y="0"/>
                </a:cubicBezTo>
                <a:close/>
              </a:path>
            </a:pathLst>
          </a:custGeom>
          <a:solidFill>
            <a:srgbClr val="0F0F1A"/>
          </a:solidFill>
          <a:ln/>
        </p:spPr>
      </p:sp>
      <p:sp>
        <p:nvSpPr>
          <p:cNvPr id="42" name="Shape 40"/>
          <p:cNvSpPr/>
          <p:nvPr/>
        </p:nvSpPr>
        <p:spPr>
          <a:xfrm>
            <a:off x="800100" y="7442200"/>
            <a:ext cx="50800" cy="863600"/>
          </a:xfrm>
          <a:custGeom>
            <a:avLst/>
            <a:gdLst/>
            <a:ahLst/>
            <a:cxnLst/>
            <a:rect l="l" t="t" r="r" b="b"/>
            <a:pathLst>
              <a:path w="50800" h="863600">
                <a:moveTo>
                  <a:pt x="50800" y="0"/>
                </a:moveTo>
                <a:lnTo>
                  <a:pt x="50800" y="0"/>
                </a:lnTo>
                <a:lnTo>
                  <a:pt x="50800" y="863600"/>
                </a:lnTo>
                <a:lnTo>
                  <a:pt x="50800" y="863600"/>
                </a:lnTo>
                <a:cubicBezTo>
                  <a:pt x="22763" y="863600"/>
                  <a:pt x="0" y="840837"/>
                  <a:pt x="0" y="812800"/>
                </a:cubicBezTo>
                <a:lnTo>
                  <a:pt x="0" y="50800"/>
                </a:lnTo>
                <a:cubicBezTo>
                  <a:pt x="0" y="22763"/>
                  <a:pt x="22763" y="0"/>
                  <a:pt x="50800" y="0"/>
                </a:cubicBezTo>
                <a:close/>
              </a:path>
            </a:pathLst>
          </a:custGeom>
          <a:solidFill>
            <a:srgbClr val="4A3F8C"/>
          </a:solidFill>
          <a:ln/>
        </p:spPr>
      </p:sp>
      <p:sp>
        <p:nvSpPr>
          <p:cNvPr id="43" name="Shape 41"/>
          <p:cNvSpPr/>
          <p:nvPr/>
        </p:nvSpPr>
        <p:spPr>
          <a:xfrm>
            <a:off x="977900" y="7620000"/>
            <a:ext cx="406400" cy="406400"/>
          </a:xfrm>
          <a:custGeom>
            <a:avLst/>
            <a:gdLst/>
            <a:ahLst/>
            <a:cxnLst/>
            <a:rect l="l" t="t" r="r" b="b"/>
            <a:pathLst>
              <a:path w="406400" h="406400">
                <a:moveTo>
                  <a:pt x="203200" y="0"/>
                </a:moveTo>
                <a:lnTo>
                  <a:pt x="203200" y="0"/>
                </a:lnTo>
                <a:cubicBezTo>
                  <a:pt x="315349" y="0"/>
                  <a:pt x="406400" y="91051"/>
                  <a:pt x="406400" y="203200"/>
                </a:cubicBezTo>
                <a:lnTo>
                  <a:pt x="406400" y="203200"/>
                </a:lnTo>
                <a:cubicBezTo>
                  <a:pt x="406400" y="315349"/>
                  <a:pt x="315349" y="406400"/>
                  <a:pt x="203200" y="406400"/>
                </a:cubicBezTo>
                <a:lnTo>
                  <a:pt x="203200" y="406400"/>
                </a:lnTo>
                <a:cubicBezTo>
                  <a:pt x="91051" y="406400"/>
                  <a:pt x="0" y="315349"/>
                  <a:pt x="0" y="203200"/>
                </a:cubicBezTo>
                <a:lnTo>
                  <a:pt x="0" y="203200"/>
                </a:lnTo>
                <a:cubicBezTo>
                  <a:pt x="0" y="91051"/>
                  <a:pt x="91051" y="0"/>
                  <a:pt x="203200" y="0"/>
                </a:cubicBezTo>
                <a:close/>
              </a:path>
            </a:pathLst>
          </a:custGeom>
          <a:solidFill>
            <a:srgbClr val="4A3F8C">
              <a:alpha val="30196"/>
            </a:srgbClr>
          </a:solidFill>
          <a:ln/>
        </p:spPr>
      </p:sp>
      <p:sp>
        <p:nvSpPr>
          <p:cNvPr id="44" name="Text 42"/>
          <p:cNvSpPr/>
          <p:nvPr/>
        </p:nvSpPr>
        <p:spPr>
          <a:xfrm>
            <a:off x="1135922" y="7696200"/>
            <a:ext cx="177800" cy="254000"/>
          </a:xfrm>
          <a:prstGeom prst="rect">
            <a:avLst/>
          </a:prstGeom>
          <a:noFill/>
          <a:ln/>
        </p:spPr>
        <p:txBody>
          <a:bodyPr wrap="square" lIns="0" tIns="0" rIns="0" bIns="0" rtlCol="0" anchor="ctr"/>
          <a:lstStyle/>
          <a:p>
            <a:pPr>
              <a:lnSpc>
                <a:spcPct val="120000"/>
              </a:lnSpc>
            </a:pPr>
            <a:r>
              <a:rPr lang="en-US" sz="1400" b="1" dirty="0">
                <a:solidFill>
                  <a:srgbClr val="4A3F8C"/>
                </a:solidFill>
                <a:latin typeface="Quattrocento Sans" pitchFamily="34" charset="0"/>
                <a:ea typeface="Quattrocento Sans" pitchFamily="34" charset="-122"/>
                <a:cs typeface="Quattrocento Sans" pitchFamily="34" charset="-120"/>
              </a:rPr>
              <a:t>4</a:t>
            </a:r>
            <a:endParaRPr lang="en-US" sz="1600" dirty="0"/>
          </a:p>
        </p:txBody>
      </p:sp>
      <p:sp>
        <p:nvSpPr>
          <p:cNvPr id="45" name="Text 43"/>
          <p:cNvSpPr/>
          <p:nvPr/>
        </p:nvSpPr>
        <p:spPr>
          <a:xfrm>
            <a:off x="1485900" y="7594600"/>
            <a:ext cx="20320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Metaverse (2028+)</a:t>
            </a:r>
            <a:endParaRPr lang="en-US" sz="1600" dirty="0"/>
          </a:p>
        </p:txBody>
      </p:sp>
      <p:sp>
        <p:nvSpPr>
          <p:cNvPr id="46" name="Text 44"/>
          <p:cNvSpPr/>
          <p:nvPr/>
        </p:nvSpPr>
        <p:spPr>
          <a:xfrm>
            <a:off x="1485900" y="7848600"/>
            <a:ext cx="2019300" cy="203200"/>
          </a:xfrm>
          <a:prstGeom prst="rect">
            <a:avLst/>
          </a:prstGeom>
          <a:noFill/>
          <a:ln/>
        </p:spPr>
        <p:txBody>
          <a:bodyPr wrap="square" lIns="0" tIns="0" rIns="0" bIns="0" rtlCol="0" anchor="ctr"/>
          <a:lstStyle/>
          <a:p>
            <a:pPr>
              <a:lnSpc>
                <a:spcPct val="110000"/>
              </a:lnSpc>
            </a:pPr>
            <a:r>
              <a:rPr lang="en-US" sz="1200" dirty="0">
                <a:solidFill>
                  <a:srgbClr val="F5F5F5">
                    <a:alpha val="60000"/>
                  </a:srgbClr>
                </a:solidFill>
                <a:latin typeface="Quattrocento Sans" pitchFamily="34" charset="0"/>
                <a:ea typeface="Quattrocento Sans" pitchFamily="34" charset="-122"/>
                <a:cs typeface="Quattrocento Sans" pitchFamily="34" charset="-120"/>
              </a:rPr>
              <a:t>VR/AR spiritual environments</a:t>
            </a:r>
            <a:endParaRPr lang="en-US" sz="1600" dirty="0"/>
          </a:p>
        </p:txBody>
      </p:sp>
      <p:sp>
        <p:nvSpPr>
          <p:cNvPr id="47" name="Shape 45"/>
          <p:cNvSpPr/>
          <p:nvPr/>
        </p:nvSpPr>
        <p:spPr>
          <a:xfrm>
            <a:off x="8235950" y="3625850"/>
            <a:ext cx="7505700" cy="3822700"/>
          </a:xfrm>
          <a:custGeom>
            <a:avLst/>
            <a:gdLst/>
            <a:ahLst/>
            <a:cxnLst/>
            <a:rect l="l" t="t" r="r" b="b"/>
            <a:pathLst>
              <a:path w="7505700" h="3822700">
                <a:moveTo>
                  <a:pt x="152411" y="0"/>
                </a:moveTo>
                <a:lnTo>
                  <a:pt x="7353289" y="0"/>
                </a:lnTo>
                <a:cubicBezTo>
                  <a:pt x="7437463" y="0"/>
                  <a:pt x="7505700" y="68237"/>
                  <a:pt x="7505700" y="152411"/>
                </a:cubicBezTo>
                <a:lnTo>
                  <a:pt x="7505700" y="3670289"/>
                </a:lnTo>
                <a:cubicBezTo>
                  <a:pt x="7505700" y="3754463"/>
                  <a:pt x="7437463" y="3822700"/>
                  <a:pt x="7353289" y="3822700"/>
                </a:cubicBezTo>
                <a:lnTo>
                  <a:pt x="152411" y="3822700"/>
                </a:lnTo>
                <a:cubicBezTo>
                  <a:pt x="68237" y="3822700"/>
                  <a:pt x="0" y="3754463"/>
                  <a:pt x="0" y="3670289"/>
                </a:cubicBezTo>
                <a:lnTo>
                  <a:pt x="0" y="152411"/>
                </a:lnTo>
                <a:cubicBezTo>
                  <a:pt x="0" y="68293"/>
                  <a:pt x="68293" y="0"/>
                  <a:pt x="152411" y="0"/>
                </a:cubicBezTo>
                <a:close/>
              </a:path>
            </a:pathLst>
          </a:custGeom>
          <a:gradFill rotWithShape="1" flip="none">
            <a:gsLst>
              <a:gs pos="0">
                <a:srgbClr val="1A1A2E"/>
              </a:gs>
              <a:gs pos="100000">
                <a:srgbClr val="4A3F8C">
                  <a:alpha val="20000"/>
                </a:srgbClr>
              </a:gs>
            </a:gsLst>
            <a:lin ang="2700000" scaled="1"/>
          </a:gradFill>
          <a:ln w="12700">
            <a:solidFill>
              <a:srgbClr val="4A3F8C">
                <a:alpha val="30196"/>
              </a:srgbClr>
            </a:solidFill>
            <a:prstDash val="solid"/>
          </a:ln>
        </p:spPr>
      </p:sp>
      <p:sp>
        <p:nvSpPr>
          <p:cNvPr id="48" name="Shape 46"/>
          <p:cNvSpPr/>
          <p:nvPr/>
        </p:nvSpPr>
        <p:spPr>
          <a:xfrm>
            <a:off x="8570913" y="3949700"/>
            <a:ext cx="142875" cy="228600"/>
          </a:xfrm>
          <a:custGeom>
            <a:avLst/>
            <a:gdLst/>
            <a:ahLst/>
            <a:cxnLst/>
            <a:rect l="l" t="t" r="r" b="b"/>
            <a:pathLst>
              <a:path w="142875" h="228600">
                <a:moveTo>
                  <a:pt x="60722" y="10716"/>
                </a:moveTo>
                <a:cubicBezTo>
                  <a:pt x="60722" y="4777"/>
                  <a:pt x="65499" y="0"/>
                  <a:pt x="71438" y="0"/>
                </a:cubicBezTo>
                <a:cubicBezTo>
                  <a:pt x="77376" y="0"/>
                  <a:pt x="82153" y="4777"/>
                  <a:pt x="82153" y="10716"/>
                </a:cubicBezTo>
                <a:lnTo>
                  <a:pt x="82153" y="28575"/>
                </a:lnTo>
                <a:lnTo>
                  <a:pt x="107156" y="28575"/>
                </a:lnTo>
                <a:cubicBezTo>
                  <a:pt x="115059" y="28575"/>
                  <a:pt x="121444" y="34960"/>
                  <a:pt x="121444" y="42863"/>
                </a:cubicBezTo>
                <a:cubicBezTo>
                  <a:pt x="121444" y="50765"/>
                  <a:pt x="115059" y="57150"/>
                  <a:pt x="107156" y="57150"/>
                </a:cubicBezTo>
                <a:lnTo>
                  <a:pt x="55855" y="57150"/>
                </a:lnTo>
                <a:cubicBezTo>
                  <a:pt x="44738" y="57150"/>
                  <a:pt x="35719" y="66169"/>
                  <a:pt x="35719" y="77286"/>
                </a:cubicBezTo>
                <a:cubicBezTo>
                  <a:pt x="35719" y="87332"/>
                  <a:pt x="43086" y="95816"/>
                  <a:pt x="52998" y="97244"/>
                </a:cubicBezTo>
                <a:lnTo>
                  <a:pt x="93896" y="103093"/>
                </a:lnTo>
                <a:cubicBezTo>
                  <a:pt x="117917" y="106531"/>
                  <a:pt x="135731" y="127069"/>
                  <a:pt x="135731" y="151314"/>
                </a:cubicBezTo>
                <a:cubicBezTo>
                  <a:pt x="135731" y="178237"/>
                  <a:pt x="113898" y="200025"/>
                  <a:pt x="87020" y="200025"/>
                </a:cubicBezTo>
                <a:lnTo>
                  <a:pt x="82153" y="200025"/>
                </a:lnTo>
                <a:lnTo>
                  <a:pt x="82153" y="217884"/>
                </a:lnTo>
                <a:cubicBezTo>
                  <a:pt x="82153" y="223823"/>
                  <a:pt x="77376" y="228600"/>
                  <a:pt x="71438" y="228600"/>
                </a:cubicBezTo>
                <a:cubicBezTo>
                  <a:pt x="65499" y="228600"/>
                  <a:pt x="60722" y="223823"/>
                  <a:pt x="60722" y="217884"/>
                </a:cubicBezTo>
                <a:lnTo>
                  <a:pt x="60722" y="200025"/>
                </a:lnTo>
                <a:lnTo>
                  <a:pt x="28575" y="200025"/>
                </a:lnTo>
                <a:cubicBezTo>
                  <a:pt x="20672" y="200025"/>
                  <a:pt x="14288" y="193640"/>
                  <a:pt x="14288" y="185738"/>
                </a:cubicBezTo>
                <a:cubicBezTo>
                  <a:pt x="14288" y="177835"/>
                  <a:pt x="20672" y="171450"/>
                  <a:pt x="28575" y="171450"/>
                </a:cubicBezTo>
                <a:lnTo>
                  <a:pt x="87020" y="171450"/>
                </a:lnTo>
                <a:cubicBezTo>
                  <a:pt x="98137" y="171450"/>
                  <a:pt x="107156" y="162431"/>
                  <a:pt x="107156" y="151314"/>
                </a:cubicBezTo>
                <a:cubicBezTo>
                  <a:pt x="107156" y="141268"/>
                  <a:pt x="99789" y="132784"/>
                  <a:pt x="89877" y="131356"/>
                </a:cubicBezTo>
                <a:lnTo>
                  <a:pt x="48979" y="125507"/>
                </a:lnTo>
                <a:cubicBezTo>
                  <a:pt x="24958" y="122113"/>
                  <a:pt x="7144" y="101531"/>
                  <a:pt x="7144" y="77286"/>
                </a:cubicBezTo>
                <a:cubicBezTo>
                  <a:pt x="7144" y="50408"/>
                  <a:pt x="28977" y="28575"/>
                  <a:pt x="55855" y="28575"/>
                </a:cubicBezTo>
                <a:lnTo>
                  <a:pt x="60722" y="28575"/>
                </a:lnTo>
                <a:lnTo>
                  <a:pt x="60722" y="10716"/>
                </a:lnTo>
                <a:close/>
              </a:path>
            </a:pathLst>
          </a:custGeom>
          <a:solidFill>
            <a:srgbClr val="4A3F8C"/>
          </a:solidFill>
          <a:ln/>
        </p:spPr>
      </p:sp>
      <p:sp>
        <p:nvSpPr>
          <p:cNvPr id="49" name="Text 47"/>
          <p:cNvSpPr/>
          <p:nvPr/>
        </p:nvSpPr>
        <p:spPr>
          <a:xfrm>
            <a:off x="8788400" y="3886200"/>
            <a:ext cx="6807200" cy="355600"/>
          </a:xfrm>
          <a:prstGeom prst="rect">
            <a:avLst/>
          </a:prstGeom>
          <a:noFill/>
          <a:ln/>
        </p:spPr>
        <p:txBody>
          <a:bodyPr wrap="square" lIns="0" tIns="0" rIns="0" bIns="0" rtlCol="0" anchor="ctr"/>
          <a:lstStyle/>
          <a:p>
            <a:pPr>
              <a:lnSpc>
                <a:spcPct val="130000"/>
              </a:lnSpc>
            </a:pPr>
            <a:r>
              <a:rPr lang="en-US" sz="1800" b="1" dirty="0">
                <a:solidFill>
                  <a:srgbClr val="4A3F8C"/>
                </a:solidFill>
                <a:latin typeface="Liter" pitchFamily="34" charset="0"/>
                <a:ea typeface="Liter" pitchFamily="34" charset="-122"/>
                <a:cs typeface="Liter" pitchFamily="34" charset="-120"/>
              </a:rPr>
              <a:t>Primary Revenue Streams</a:t>
            </a:r>
            <a:endParaRPr lang="en-US" sz="1600" dirty="0"/>
          </a:p>
        </p:txBody>
      </p:sp>
      <p:sp>
        <p:nvSpPr>
          <p:cNvPr id="50" name="Shape 48"/>
          <p:cNvSpPr/>
          <p:nvPr/>
        </p:nvSpPr>
        <p:spPr>
          <a:xfrm>
            <a:off x="8496300" y="4394200"/>
            <a:ext cx="6985000" cy="914400"/>
          </a:xfrm>
          <a:custGeom>
            <a:avLst/>
            <a:gdLst/>
            <a:ahLst/>
            <a:cxnLst/>
            <a:rect l="l" t="t" r="r" b="b"/>
            <a:pathLst>
              <a:path w="6985000" h="914400">
                <a:moveTo>
                  <a:pt x="101599" y="0"/>
                </a:moveTo>
                <a:lnTo>
                  <a:pt x="6883401" y="0"/>
                </a:lnTo>
                <a:cubicBezTo>
                  <a:pt x="6939513" y="0"/>
                  <a:pt x="6985000" y="45487"/>
                  <a:pt x="6985000" y="101599"/>
                </a:cubicBezTo>
                <a:lnTo>
                  <a:pt x="6985000" y="812801"/>
                </a:lnTo>
                <a:cubicBezTo>
                  <a:pt x="6985000" y="868913"/>
                  <a:pt x="6939513" y="914400"/>
                  <a:pt x="6883401" y="914400"/>
                </a:cubicBezTo>
                <a:lnTo>
                  <a:pt x="101599" y="914400"/>
                </a:lnTo>
                <a:cubicBezTo>
                  <a:pt x="45487" y="914400"/>
                  <a:pt x="0" y="868913"/>
                  <a:pt x="0" y="812801"/>
                </a:cubicBezTo>
                <a:lnTo>
                  <a:pt x="0" y="101599"/>
                </a:lnTo>
                <a:cubicBezTo>
                  <a:pt x="0" y="45525"/>
                  <a:pt x="45525" y="0"/>
                  <a:pt x="101599" y="0"/>
                </a:cubicBezTo>
                <a:close/>
              </a:path>
            </a:pathLst>
          </a:custGeom>
          <a:solidFill>
            <a:srgbClr val="0F0F1A"/>
          </a:solidFill>
          <a:ln/>
        </p:spPr>
      </p:sp>
      <p:sp>
        <p:nvSpPr>
          <p:cNvPr id="51" name="Text 49"/>
          <p:cNvSpPr/>
          <p:nvPr/>
        </p:nvSpPr>
        <p:spPr>
          <a:xfrm>
            <a:off x="8648700" y="4597400"/>
            <a:ext cx="22352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Minting &amp; Transaction Fees</a:t>
            </a:r>
            <a:endParaRPr lang="en-US" sz="1600" dirty="0"/>
          </a:p>
        </p:txBody>
      </p:sp>
      <p:sp>
        <p:nvSpPr>
          <p:cNvPr id="52" name="Text 50"/>
          <p:cNvSpPr/>
          <p:nvPr/>
        </p:nvSpPr>
        <p:spPr>
          <a:xfrm>
            <a:off x="14667178" y="4546600"/>
            <a:ext cx="787400" cy="355600"/>
          </a:xfrm>
          <a:prstGeom prst="rect">
            <a:avLst/>
          </a:prstGeom>
          <a:noFill/>
          <a:ln/>
        </p:spPr>
        <p:txBody>
          <a:bodyPr wrap="square" lIns="0" tIns="0" rIns="0" bIns="0" rtlCol="0" anchor="ctr"/>
          <a:lstStyle/>
          <a:p>
            <a:pPr>
              <a:lnSpc>
                <a:spcPct val="120000"/>
              </a:lnSpc>
            </a:pPr>
            <a:r>
              <a:rPr lang="en-US" sz="2000" b="1" dirty="0">
                <a:solidFill>
                  <a:srgbClr val="D4AF37"/>
                </a:solidFill>
                <a:latin typeface="Oranienbaum" pitchFamily="34" charset="0"/>
                <a:ea typeface="Oranienbaum" pitchFamily="34" charset="-122"/>
                <a:cs typeface="Oranienbaum" pitchFamily="34" charset="-120"/>
              </a:rPr>
              <a:t>2.5-5%</a:t>
            </a:r>
            <a:endParaRPr lang="en-US" sz="1600" dirty="0"/>
          </a:p>
        </p:txBody>
      </p:sp>
      <p:sp>
        <p:nvSpPr>
          <p:cNvPr id="53" name="Text 51"/>
          <p:cNvSpPr/>
          <p:nvPr/>
        </p:nvSpPr>
        <p:spPr>
          <a:xfrm>
            <a:off x="8648700" y="4953000"/>
            <a:ext cx="67564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Dynamic marketplace fees with market condition adjustments</a:t>
            </a:r>
            <a:endParaRPr lang="en-US" sz="1600" dirty="0"/>
          </a:p>
        </p:txBody>
      </p:sp>
      <p:sp>
        <p:nvSpPr>
          <p:cNvPr id="54" name="Shape 52"/>
          <p:cNvSpPr/>
          <p:nvPr/>
        </p:nvSpPr>
        <p:spPr>
          <a:xfrm>
            <a:off x="8496300" y="5410200"/>
            <a:ext cx="6985000" cy="863600"/>
          </a:xfrm>
          <a:custGeom>
            <a:avLst/>
            <a:gdLst/>
            <a:ahLst/>
            <a:cxnLst/>
            <a:rect l="l" t="t" r="r" b="b"/>
            <a:pathLst>
              <a:path w="6985000" h="863600">
                <a:moveTo>
                  <a:pt x="101603" y="0"/>
                </a:moveTo>
                <a:lnTo>
                  <a:pt x="6883397" y="0"/>
                </a:lnTo>
                <a:cubicBezTo>
                  <a:pt x="6939511" y="0"/>
                  <a:pt x="6985000" y="45489"/>
                  <a:pt x="6985000" y="101603"/>
                </a:cubicBezTo>
                <a:lnTo>
                  <a:pt x="6985000" y="761997"/>
                </a:lnTo>
                <a:cubicBezTo>
                  <a:pt x="6985000" y="818111"/>
                  <a:pt x="6939511" y="863600"/>
                  <a:pt x="6883397" y="863600"/>
                </a:cubicBezTo>
                <a:lnTo>
                  <a:pt x="101603" y="863600"/>
                </a:lnTo>
                <a:cubicBezTo>
                  <a:pt x="45527" y="863600"/>
                  <a:pt x="0" y="818073"/>
                  <a:pt x="0" y="761997"/>
                </a:cubicBezTo>
                <a:lnTo>
                  <a:pt x="0" y="101603"/>
                </a:lnTo>
                <a:cubicBezTo>
                  <a:pt x="0" y="45527"/>
                  <a:pt x="45527" y="0"/>
                  <a:pt x="101603" y="0"/>
                </a:cubicBezTo>
                <a:close/>
              </a:path>
            </a:pathLst>
          </a:custGeom>
          <a:solidFill>
            <a:srgbClr val="0F0F1A"/>
          </a:solidFill>
          <a:ln/>
        </p:spPr>
      </p:sp>
      <p:sp>
        <p:nvSpPr>
          <p:cNvPr id="55" name="Text 53"/>
          <p:cNvSpPr/>
          <p:nvPr/>
        </p:nvSpPr>
        <p:spPr>
          <a:xfrm>
            <a:off x="8648700" y="5588000"/>
            <a:ext cx="26670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Vault Maintenance Subscriptions</a:t>
            </a:r>
            <a:endParaRPr lang="en-US" sz="1600" dirty="0"/>
          </a:p>
        </p:txBody>
      </p:sp>
      <p:sp>
        <p:nvSpPr>
          <p:cNvPr id="56" name="Shape 54"/>
          <p:cNvSpPr/>
          <p:nvPr/>
        </p:nvSpPr>
        <p:spPr>
          <a:xfrm>
            <a:off x="14666649" y="5562600"/>
            <a:ext cx="660400" cy="304800"/>
          </a:xfrm>
          <a:custGeom>
            <a:avLst/>
            <a:gdLst/>
            <a:ahLst/>
            <a:cxnLst/>
            <a:rect l="l" t="t" r="r" b="b"/>
            <a:pathLst>
              <a:path w="660400" h="304800">
                <a:moveTo>
                  <a:pt x="50801" y="0"/>
                </a:moveTo>
                <a:lnTo>
                  <a:pt x="609599" y="0"/>
                </a:lnTo>
                <a:cubicBezTo>
                  <a:pt x="637656" y="0"/>
                  <a:pt x="660400" y="22744"/>
                  <a:pt x="660400" y="50801"/>
                </a:cubicBezTo>
                <a:lnTo>
                  <a:pt x="660400" y="253999"/>
                </a:lnTo>
                <a:cubicBezTo>
                  <a:pt x="660400" y="282056"/>
                  <a:pt x="637656" y="304800"/>
                  <a:pt x="609599" y="304800"/>
                </a:cubicBezTo>
                <a:lnTo>
                  <a:pt x="50801" y="304800"/>
                </a:lnTo>
                <a:cubicBezTo>
                  <a:pt x="22744" y="304800"/>
                  <a:pt x="0" y="282056"/>
                  <a:pt x="0" y="253999"/>
                </a:cubicBezTo>
                <a:lnTo>
                  <a:pt x="0" y="50801"/>
                </a:lnTo>
                <a:cubicBezTo>
                  <a:pt x="0" y="22763"/>
                  <a:pt x="22763" y="0"/>
                  <a:pt x="50801" y="0"/>
                </a:cubicBezTo>
                <a:close/>
              </a:path>
            </a:pathLst>
          </a:custGeom>
          <a:solidFill>
            <a:srgbClr val="4A3F8C">
              <a:alpha val="30196"/>
            </a:srgbClr>
          </a:solidFill>
          <a:ln/>
        </p:spPr>
      </p:sp>
      <p:sp>
        <p:nvSpPr>
          <p:cNvPr id="57" name="Text 55"/>
          <p:cNvSpPr/>
          <p:nvPr/>
        </p:nvSpPr>
        <p:spPr>
          <a:xfrm>
            <a:off x="14666649" y="5562600"/>
            <a:ext cx="736600" cy="304800"/>
          </a:xfrm>
          <a:prstGeom prst="rect">
            <a:avLst/>
          </a:prstGeom>
          <a:noFill/>
          <a:ln/>
        </p:spPr>
        <p:txBody>
          <a:bodyPr wrap="square" lIns="101600" tIns="50800" rIns="101600" bIns="50800" rtlCol="0" anchor="ctr"/>
          <a:lstStyle/>
          <a:p>
            <a:pPr>
              <a:lnSpc>
                <a:spcPct val="110000"/>
              </a:lnSpc>
            </a:pPr>
            <a:r>
              <a:rPr lang="en-US" sz="1200" dirty="0">
                <a:solidFill>
                  <a:srgbClr val="4A3F8C"/>
                </a:solidFill>
                <a:latin typeface="Quattrocento Sans" pitchFamily="34" charset="0"/>
                <a:ea typeface="Quattrocento Sans" pitchFamily="34" charset="-122"/>
                <a:cs typeface="Quattrocento Sans" pitchFamily="34" charset="-120"/>
              </a:rPr>
              <a:t>Annual</a:t>
            </a:r>
            <a:endParaRPr lang="en-US" sz="1600" dirty="0"/>
          </a:p>
        </p:txBody>
      </p:sp>
      <p:sp>
        <p:nvSpPr>
          <p:cNvPr id="58" name="Text 56"/>
          <p:cNvSpPr/>
          <p:nvPr/>
        </p:nvSpPr>
        <p:spPr>
          <a:xfrm>
            <a:off x="8648700" y="5918200"/>
            <a:ext cx="67564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Based on asset value and inheritance complexity</a:t>
            </a:r>
            <a:endParaRPr lang="en-US" sz="1600" dirty="0"/>
          </a:p>
        </p:txBody>
      </p:sp>
      <p:sp>
        <p:nvSpPr>
          <p:cNvPr id="59" name="Shape 57"/>
          <p:cNvSpPr/>
          <p:nvPr/>
        </p:nvSpPr>
        <p:spPr>
          <a:xfrm>
            <a:off x="8496300" y="6375400"/>
            <a:ext cx="6985000" cy="812800"/>
          </a:xfrm>
          <a:custGeom>
            <a:avLst/>
            <a:gdLst/>
            <a:ahLst/>
            <a:cxnLst/>
            <a:rect l="l" t="t" r="r" b="b"/>
            <a:pathLst>
              <a:path w="6985000" h="812800">
                <a:moveTo>
                  <a:pt x="101600" y="0"/>
                </a:moveTo>
                <a:lnTo>
                  <a:pt x="6883400" y="0"/>
                </a:lnTo>
                <a:cubicBezTo>
                  <a:pt x="6939475" y="0"/>
                  <a:pt x="6985000" y="45525"/>
                  <a:pt x="6985000" y="101600"/>
                </a:cubicBezTo>
                <a:lnTo>
                  <a:pt x="6985000" y="711200"/>
                </a:lnTo>
                <a:cubicBezTo>
                  <a:pt x="6985000" y="767275"/>
                  <a:pt x="6939475" y="812800"/>
                  <a:pt x="6883400" y="812800"/>
                </a:cubicBezTo>
                <a:lnTo>
                  <a:pt x="101600" y="812800"/>
                </a:lnTo>
                <a:cubicBezTo>
                  <a:pt x="45525" y="812800"/>
                  <a:pt x="0" y="767275"/>
                  <a:pt x="0" y="711200"/>
                </a:cubicBezTo>
                <a:lnTo>
                  <a:pt x="0" y="101600"/>
                </a:lnTo>
                <a:cubicBezTo>
                  <a:pt x="0" y="45525"/>
                  <a:pt x="45525" y="0"/>
                  <a:pt x="101600" y="0"/>
                </a:cubicBezTo>
                <a:close/>
              </a:path>
            </a:pathLst>
          </a:custGeom>
          <a:solidFill>
            <a:srgbClr val="0F0F1A"/>
          </a:solidFill>
          <a:ln/>
        </p:spPr>
      </p:sp>
      <p:sp>
        <p:nvSpPr>
          <p:cNvPr id="60" name="Text 58"/>
          <p:cNvSpPr/>
          <p:nvPr/>
        </p:nvSpPr>
        <p:spPr>
          <a:xfrm>
            <a:off x="8648700" y="6527800"/>
            <a:ext cx="6769100" cy="254000"/>
          </a:xfrm>
          <a:prstGeom prst="rect">
            <a:avLst/>
          </a:prstGeom>
          <a:noFill/>
          <a:ln/>
        </p:spPr>
        <p:txBody>
          <a:bodyPr wrap="square" lIns="0" tIns="0" rIns="0" bIns="0" rtlCol="0" anchor="ctr"/>
          <a:lstStyle/>
          <a:p>
            <a:pPr>
              <a:lnSpc>
                <a:spcPct val="120000"/>
              </a:lnSpc>
            </a:pPr>
            <a:r>
              <a:rPr lang="en-US" sz="1400" b="1" dirty="0">
                <a:solidFill>
                  <a:srgbClr val="F5F5F5"/>
                </a:solidFill>
                <a:latin typeface="Liter" pitchFamily="34" charset="0"/>
                <a:ea typeface="Liter" pitchFamily="34" charset="-122"/>
                <a:cs typeface="Liter" pitchFamily="34" charset="-120"/>
              </a:rPr>
              <a:t>Premium Inheritance Services</a:t>
            </a:r>
            <a:endParaRPr lang="en-US" sz="1600" dirty="0"/>
          </a:p>
        </p:txBody>
      </p:sp>
      <p:sp>
        <p:nvSpPr>
          <p:cNvPr id="61" name="Text 59"/>
          <p:cNvSpPr/>
          <p:nvPr/>
        </p:nvSpPr>
        <p:spPr>
          <a:xfrm>
            <a:off x="8648700" y="6832600"/>
            <a:ext cx="6756400" cy="203200"/>
          </a:xfrm>
          <a:prstGeom prst="rect">
            <a:avLst/>
          </a:prstGeom>
          <a:noFill/>
          <a:ln/>
        </p:spPr>
        <p:txBody>
          <a:bodyPr wrap="square" lIns="0" tIns="0" rIns="0" bIns="0" rtlCol="0" anchor="ctr"/>
          <a:lstStyle/>
          <a:p>
            <a:pPr>
              <a:lnSpc>
                <a:spcPct val="110000"/>
              </a:lnSpc>
            </a:pPr>
            <a:r>
              <a:rPr lang="en-US" sz="1200" dirty="0">
                <a:solidFill>
                  <a:srgbClr val="F5F5F5">
                    <a:alpha val="70000"/>
                  </a:srgbClr>
                </a:solidFill>
                <a:latin typeface="Quattrocento Sans" pitchFamily="34" charset="0"/>
                <a:ea typeface="Quattrocento Sans" pitchFamily="34" charset="-122"/>
                <a:cs typeface="Quattrocento Sans" pitchFamily="34" charset="-120"/>
              </a:rPr>
              <a:t>Personalized consultation for complex estate scenarios</a:t>
            </a:r>
            <a:endParaRPr lang="en-US" sz="1600" dirty="0"/>
          </a:p>
        </p:txBody>
      </p:sp>
      <p:sp>
        <p:nvSpPr>
          <p:cNvPr id="62" name="Shape 60"/>
          <p:cNvSpPr/>
          <p:nvPr/>
        </p:nvSpPr>
        <p:spPr>
          <a:xfrm>
            <a:off x="8235950" y="7664450"/>
            <a:ext cx="7505700" cy="2667000"/>
          </a:xfrm>
          <a:custGeom>
            <a:avLst/>
            <a:gdLst/>
            <a:ahLst/>
            <a:cxnLst/>
            <a:rect l="l" t="t" r="r" b="b"/>
            <a:pathLst>
              <a:path w="7505700" h="2667000">
                <a:moveTo>
                  <a:pt x="152392" y="0"/>
                </a:moveTo>
                <a:lnTo>
                  <a:pt x="7353308" y="0"/>
                </a:lnTo>
                <a:cubicBezTo>
                  <a:pt x="7437472" y="0"/>
                  <a:pt x="7505700" y="68228"/>
                  <a:pt x="7505700" y="152392"/>
                </a:cubicBezTo>
                <a:lnTo>
                  <a:pt x="7505700" y="2514608"/>
                </a:lnTo>
                <a:cubicBezTo>
                  <a:pt x="7505700" y="2598772"/>
                  <a:pt x="7437472" y="2667000"/>
                  <a:pt x="7353308" y="2667000"/>
                </a:cubicBezTo>
                <a:lnTo>
                  <a:pt x="152392" y="2667000"/>
                </a:lnTo>
                <a:cubicBezTo>
                  <a:pt x="68228" y="2667000"/>
                  <a:pt x="0" y="2598772"/>
                  <a:pt x="0" y="2514608"/>
                </a:cubicBezTo>
                <a:lnTo>
                  <a:pt x="0" y="152392"/>
                </a:lnTo>
                <a:cubicBezTo>
                  <a:pt x="0" y="68285"/>
                  <a:pt x="68285" y="0"/>
                  <a:pt x="152392" y="0"/>
                </a:cubicBezTo>
                <a:close/>
              </a:path>
            </a:pathLst>
          </a:custGeom>
          <a:gradFill rotWithShape="1" flip="none">
            <a:gsLst>
              <a:gs pos="0">
                <a:srgbClr val="1A1A2E"/>
              </a:gs>
              <a:gs pos="100000">
                <a:srgbClr val="4A3F8C">
                  <a:alpha val="20000"/>
                </a:srgbClr>
              </a:gs>
            </a:gsLst>
            <a:lin ang="2700000" scaled="1"/>
          </a:gradFill>
          <a:ln w="12700">
            <a:solidFill>
              <a:srgbClr val="D4AF37">
                <a:alpha val="30196"/>
              </a:srgbClr>
            </a:solidFill>
            <a:prstDash val="solid"/>
          </a:ln>
        </p:spPr>
      </p:sp>
      <p:sp>
        <p:nvSpPr>
          <p:cNvPr id="63" name="Shape 61"/>
          <p:cNvSpPr/>
          <p:nvPr/>
        </p:nvSpPr>
        <p:spPr>
          <a:xfrm>
            <a:off x="8513763" y="7988300"/>
            <a:ext cx="257175" cy="228600"/>
          </a:xfrm>
          <a:custGeom>
            <a:avLst/>
            <a:gdLst/>
            <a:ahLst/>
            <a:cxnLst/>
            <a:rect l="l" t="t" r="r" b="b"/>
            <a:pathLst>
              <a:path w="257175" h="228600">
                <a:moveTo>
                  <a:pt x="120060" y="38040"/>
                </a:moveTo>
                <a:lnTo>
                  <a:pt x="68000" y="95905"/>
                </a:lnTo>
                <a:cubicBezTo>
                  <a:pt x="65946" y="98182"/>
                  <a:pt x="66035" y="101709"/>
                  <a:pt x="68223" y="103897"/>
                </a:cubicBezTo>
                <a:cubicBezTo>
                  <a:pt x="81841" y="117515"/>
                  <a:pt x="103942" y="117515"/>
                  <a:pt x="117559" y="103897"/>
                </a:cubicBezTo>
                <a:lnTo>
                  <a:pt x="131758" y="89699"/>
                </a:lnTo>
                <a:cubicBezTo>
                  <a:pt x="133633" y="87823"/>
                  <a:pt x="135999" y="86797"/>
                  <a:pt x="138410" y="86618"/>
                </a:cubicBezTo>
                <a:cubicBezTo>
                  <a:pt x="141446" y="86350"/>
                  <a:pt x="144572" y="87377"/>
                  <a:pt x="146893" y="89699"/>
                </a:cubicBezTo>
                <a:lnTo>
                  <a:pt x="225743" y="167878"/>
                </a:lnTo>
                <a:lnTo>
                  <a:pt x="257175" y="142875"/>
                </a:lnTo>
                <a:lnTo>
                  <a:pt x="257175" y="14288"/>
                </a:lnTo>
                <a:lnTo>
                  <a:pt x="207169" y="42863"/>
                </a:lnTo>
                <a:lnTo>
                  <a:pt x="196542" y="35763"/>
                </a:lnTo>
                <a:cubicBezTo>
                  <a:pt x="189488" y="31075"/>
                  <a:pt x="181228" y="28575"/>
                  <a:pt x="172745" y="28575"/>
                </a:cubicBezTo>
                <a:lnTo>
                  <a:pt x="141312" y="28575"/>
                </a:lnTo>
                <a:cubicBezTo>
                  <a:pt x="140821" y="28575"/>
                  <a:pt x="140285" y="28575"/>
                  <a:pt x="139794" y="28620"/>
                </a:cubicBezTo>
                <a:cubicBezTo>
                  <a:pt x="132249" y="29021"/>
                  <a:pt x="125150" y="32415"/>
                  <a:pt x="120060" y="38040"/>
                </a:cubicBezTo>
                <a:close/>
                <a:moveTo>
                  <a:pt x="52060" y="81573"/>
                </a:moveTo>
                <a:lnTo>
                  <a:pt x="99745" y="28575"/>
                </a:lnTo>
                <a:lnTo>
                  <a:pt x="82064" y="28575"/>
                </a:lnTo>
                <a:cubicBezTo>
                  <a:pt x="70678" y="28575"/>
                  <a:pt x="59784" y="33084"/>
                  <a:pt x="51748" y="41121"/>
                </a:cubicBezTo>
                <a:lnTo>
                  <a:pt x="50006" y="42863"/>
                </a:lnTo>
                <a:lnTo>
                  <a:pt x="0" y="14288"/>
                </a:lnTo>
                <a:lnTo>
                  <a:pt x="0" y="142875"/>
                </a:lnTo>
                <a:lnTo>
                  <a:pt x="69830" y="201052"/>
                </a:lnTo>
                <a:cubicBezTo>
                  <a:pt x="80099" y="209624"/>
                  <a:pt x="93047" y="214313"/>
                  <a:pt x="106397" y="214313"/>
                </a:cubicBezTo>
                <a:lnTo>
                  <a:pt x="113407" y="214313"/>
                </a:lnTo>
                <a:lnTo>
                  <a:pt x="110282" y="211187"/>
                </a:lnTo>
                <a:cubicBezTo>
                  <a:pt x="106085" y="206990"/>
                  <a:pt x="106085" y="200204"/>
                  <a:pt x="110282" y="196051"/>
                </a:cubicBezTo>
                <a:cubicBezTo>
                  <a:pt x="114479" y="191899"/>
                  <a:pt x="121265" y="191854"/>
                  <a:pt x="125417" y="196051"/>
                </a:cubicBezTo>
                <a:lnTo>
                  <a:pt x="143723" y="214357"/>
                </a:lnTo>
                <a:lnTo>
                  <a:pt x="147742" y="214357"/>
                </a:lnTo>
                <a:cubicBezTo>
                  <a:pt x="156270" y="214357"/>
                  <a:pt x="164619" y="212437"/>
                  <a:pt x="172209" y="208865"/>
                </a:cubicBezTo>
                <a:lnTo>
                  <a:pt x="160288" y="196900"/>
                </a:lnTo>
                <a:cubicBezTo>
                  <a:pt x="156091" y="192703"/>
                  <a:pt x="156091" y="185916"/>
                  <a:pt x="160288" y="181764"/>
                </a:cubicBezTo>
                <a:cubicBezTo>
                  <a:pt x="164485" y="177611"/>
                  <a:pt x="171271" y="177567"/>
                  <a:pt x="175424" y="181764"/>
                </a:cubicBezTo>
                <a:lnTo>
                  <a:pt x="189711" y="196051"/>
                </a:lnTo>
                <a:lnTo>
                  <a:pt x="197525" y="188238"/>
                </a:lnTo>
                <a:cubicBezTo>
                  <a:pt x="201498" y="184264"/>
                  <a:pt x="202659" y="178504"/>
                  <a:pt x="200918" y="173459"/>
                </a:cubicBezTo>
                <a:lnTo>
                  <a:pt x="139348" y="112380"/>
                </a:lnTo>
                <a:lnTo>
                  <a:pt x="132695" y="119033"/>
                </a:lnTo>
                <a:cubicBezTo>
                  <a:pt x="110683" y="141044"/>
                  <a:pt x="75054" y="141044"/>
                  <a:pt x="53042" y="119033"/>
                </a:cubicBezTo>
                <a:cubicBezTo>
                  <a:pt x="42773" y="108764"/>
                  <a:pt x="42371" y="92288"/>
                  <a:pt x="52060" y="81528"/>
                </a:cubicBezTo>
                <a:close/>
              </a:path>
            </a:pathLst>
          </a:custGeom>
          <a:solidFill>
            <a:srgbClr val="D4AF37"/>
          </a:solidFill>
          <a:ln/>
        </p:spPr>
      </p:sp>
      <p:sp>
        <p:nvSpPr>
          <p:cNvPr id="64" name="Text 62"/>
          <p:cNvSpPr/>
          <p:nvPr/>
        </p:nvSpPr>
        <p:spPr>
          <a:xfrm>
            <a:off x="8788400" y="7924800"/>
            <a:ext cx="6807200" cy="355600"/>
          </a:xfrm>
          <a:prstGeom prst="rect">
            <a:avLst/>
          </a:prstGeom>
          <a:noFill/>
          <a:ln/>
        </p:spPr>
        <p:txBody>
          <a:bodyPr wrap="square" lIns="0" tIns="0" rIns="0" bIns="0" rtlCol="0" anchor="ctr"/>
          <a:lstStyle/>
          <a:p>
            <a:pPr>
              <a:lnSpc>
                <a:spcPct val="130000"/>
              </a:lnSpc>
            </a:pPr>
            <a:r>
              <a:rPr lang="en-US" sz="1800" b="1" dirty="0">
                <a:solidFill>
                  <a:srgbClr val="D4AF37"/>
                </a:solidFill>
                <a:latin typeface="Liter" pitchFamily="34" charset="0"/>
                <a:ea typeface="Liter" pitchFamily="34" charset="-122"/>
                <a:cs typeface="Liter" pitchFamily="34" charset="-120"/>
              </a:rPr>
              <a:t>Strategic Partnerships</a:t>
            </a:r>
            <a:endParaRPr lang="en-US" sz="1600" dirty="0"/>
          </a:p>
        </p:txBody>
      </p:sp>
      <p:sp>
        <p:nvSpPr>
          <p:cNvPr id="65" name="Shape 63"/>
          <p:cNvSpPr/>
          <p:nvPr/>
        </p:nvSpPr>
        <p:spPr>
          <a:xfrm>
            <a:off x="8496300" y="8432800"/>
            <a:ext cx="3441700" cy="762000"/>
          </a:xfrm>
          <a:custGeom>
            <a:avLst/>
            <a:gdLst/>
            <a:ahLst/>
            <a:cxnLst/>
            <a:rect l="l" t="t" r="r" b="b"/>
            <a:pathLst>
              <a:path w="3441700" h="762000">
                <a:moveTo>
                  <a:pt x="101597" y="0"/>
                </a:moveTo>
                <a:lnTo>
                  <a:pt x="3340103" y="0"/>
                </a:lnTo>
                <a:cubicBezTo>
                  <a:pt x="3396213" y="0"/>
                  <a:pt x="3441700" y="45487"/>
                  <a:pt x="3441700" y="101597"/>
                </a:cubicBezTo>
                <a:lnTo>
                  <a:pt x="3441700" y="660403"/>
                </a:lnTo>
                <a:cubicBezTo>
                  <a:pt x="3441700" y="716513"/>
                  <a:pt x="3396213" y="762000"/>
                  <a:pt x="3340103" y="762000"/>
                </a:cubicBezTo>
                <a:lnTo>
                  <a:pt x="101597" y="762000"/>
                </a:lnTo>
                <a:cubicBezTo>
                  <a:pt x="45487" y="762000"/>
                  <a:pt x="0" y="716513"/>
                  <a:pt x="0" y="660403"/>
                </a:cubicBezTo>
                <a:lnTo>
                  <a:pt x="0" y="101597"/>
                </a:lnTo>
                <a:cubicBezTo>
                  <a:pt x="0" y="45487"/>
                  <a:pt x="45487" y="0"/>
                  <a:pt x="101597" y="0"/>
                </a:cubicBezTo>
                <a:close/>
              </a:path>
            </a:pathLst>
          </a:custGeom>
          <a:solidFill>
            <a:srgbClr val="0F0F1A"/>
          </a:solidFill>
          <a:ln/>
        </p:spPr>
      </p:sp>
      <p:sp>
        <p:nvSpPr>
          <p:cNvPr id="66" name="Shape 64"/>
          <p:cNvSpPr/>
          <p:nvPr/>
        </p:nvSpPr>
        <p:spPr>
          <a:xfrm>
            <a:off x="10090150" y="8534400"/>
            <a:ext cx="254000" cy="254000"/>
          </a:xfrm>
          <a:custGeom>
            <a:avLst/>
            <a:gdLst/>
            <a:ahLst/>
            <a:cxnLst/>
            <a:rect l="l" t="t" r="r" b="b"/>
            <a:pathLst>
              <a:path w="254000" h="254000">
                <a:moveTo>
                  <a:pt x="138906" y="-3969"/>
                </a:moveTo>
                <a:cubicBezTo>
                  <a:pt x="138906" y="-10567"/>
                  <a:pt x="133598" y="-15875"/>
                  <a:pt x="127000" y="-15875"/>
                </a:cubicBezTo>
                <a:cubicBezTo>
                  <a:pt x="120402" y="-15875"/>
                  <a:pt x="115094" y="-10567"/>
                  <a:pt x="115094" y="-3969"/>
                </a:cubicBezTo>
                <a:lnTo>
                  <a:pt x="115094" y="7938"/>
                </a:lnTo>
                <a:lnTo>
                  <a:pt x="99219" y="7938"/>
                </a:lnTo>
                <a:cubicBezTo>
                  <a:pt x="92621" y="7938"/>
                  <a:pt x="87313" y="13246"/>
                  <a:pt x="87313" y="19844"/>
                </a:cubicBezTo>
                <a:cubicBezTo>
                  <a:pt x="87313" y="26442"/>
                  <a:pt x="92621" y="31750"/>
                  <a:pt x="99219" y="31750"/>
                </a:cubicBezTo>
                <a:lnTo>
                  <a:pt x="115094" y="31750"/>
                </a:lnTo>
                <a:lnTo>
                  <a:pt x="115094" y="55563"/>
                </a:lnTo>
                <a:lnTo>
                  <a:pt x="66179" y="88205"/>
                </a:lnTo>
                <a:cubicBezTo>
                  <a:pt x="59531" y="92621"/>
                  <a:pt x="55563" y="100013"/>
                  <a:pt x="55563" y="108000"/>
                </a:cubicBezTo>
                <a:lnTo>
                  <a:pt x="55563" y="127000"/>
                </a:lnTo>
                <a:lnTo>
                  <a:pt x="15974" y="149622"/>
                </a:lnTo>
                <a:cubicBezTo>
                  <a:pt x="6102" y="155277"/>
                  <a:pt x="0" y="165795"/>
                  <a:pt x="0" y="177155"/>
                </a:cubicBezTo>
                <a:lnTo>
                  <a:pt x="0" y="222250"/>
                </a:lnTo>
                <a:cubicBezTo>
                  <a:pt x="0" y="239762"/>
                  <a:pt x="14238" y="254000"/>
                  <a:pt x="31750" y="254000"/>
                </a:cubicBezTo>
                <a:cubicBezTo>
                  <a:pt x="68808" y="254000"/>
                  <a:pt x="74116" y="254000"/>
                  <a:pt x="190500" y="254000"/>
                </a:cubicBezTo>
                <a:lnTo>
                  <a:pt x="222250" y="254000"/>
                </a:lnTo>
                <a:cubicBezTo>
                  <a:pt x="239762" y="254000"/>
                  <a:pt x="254000" y="239762"/>
                  <a:pt x="254000" y="222250"/>
                </a:cubicBezTo>
                <a:lnTo>
                  <a:pt x="254000" y="177155"/>
                </a:lnTo>
                <a:cubicBezTo>
                  <a:pt x="254000" y="165745"/>
                  <a:pt x="247898" y="155228"/>
                  <a:pt x="238026" y="149572"/>
                </a:cubicBezTo>
                <a:lnTo>
                  <a:pt x="198438" y="127000"/>
                </a:lnTo>
                <a:lnTo>
                  <a:pt x="198438" y="108000"/>
                </a:lnTo>
                <a:cubicBezTo>
                  <a:pt x="198438" y="100062"/>
                  <a:pt x="194469" y="92621"/>
                  <a:pt x="187821" y="88205"/>
                </a:cubicBezTo>
                <a:lnTo>
                  <a:pt x="138906" y="55562"/>
                </a:lnTo>
                <a:lnTo>
                  <a:pt x="138906" y="31750"/>
                </a:lnTo>
                <a:lnTo>
                  <a:pt x="154781" y="31750"/>
                </a:lnTo>
                <a:cubicBezTo>
                  <a:pt x="161379" y="31750"/>
                  <a:pt x="166688" y="26442"/>
                  <a:pt x="166688" y="19844"/>
                </a:cubicBezTo>
                <a:cubicBezTo>
                  <a:pt x="166688" y="13246"/>
                  <a:pt x="161379" y="7937"/>
                  <a:pt x="154781" y="7937"/>
                </a:cubicBezTo>
                <a:lnTo>
                  <a:pt x="138906" y="7937"/>
                </a:lnTo>
                <a:lnTo>
                  <a:pt x="138906" y="-3969"/>
                </a:lnTo>
                <a:close/>
                <a:moveTo>
                  <a:pt x="127000" y="158750"/>
                </a:moveTo>
                <a:cubicBezTo>
                  <a:pt x="144512" y="158750"/>
                  <a:pt x="158750" y="172988"/>
                  <a:pt x="158750" y="190500"/>
                </a:cubicBezTo>
                <a:lnTo>
                  <a:pt x="158750" y="230188"/>
                </a:lnTo>
                <a:lnTo>
                  <a:pt x="95250" y="230188"/>
                </a:lnTo>
                <a:lnTo>
                  <a:pt x="95250" y="190500"/>
                </a:lnTo>
                <a:cubicBezTo>
                  <a:pt x="95250" y="172988"/>
                  <a:pt x="109488" y="158750"/>
                  <a:pt x="127000" y="158750"/>
                </a:cubicBezTo>
                <a:close/>
              </a:path>
            </a:pathLst>
          </a:custGeom>
          <a:solidFill>
            <a:srgbClr val="4A3F8C"/>
          </a:solidFill>
          <a:ln/>
        </p:spPr>
      </p:sp>
      <p:sp>
        <p:nvSpPr>
          <p:cNvPr id="67" name="Text 65"/>
          <p:cNvSpPr/>
          <p:nvPr/>
        </p:nvSpPr>
        <p:spPr>
          <a:xfrm>
            <a:off x="8553450" y="8843435"/>
            <a:ext cx="3327400" cy="254000"/>
          </a:xfrm>
          <a:prstGeom prst="rect">
            <a:avLst/>
          </a:prstGeom>
          <a:noFill/>
          <a:ln/>
        </p:spPr>
        <p:txBody>
          <a:bodyPr wrap="square" lIns="0" tIns="0" rIns="0" bIns="0" rtlCol="0" anchor="ctr"/>
          <a:lstStyle/>
          <a:p>
            <a:pPr algn="ctr">
              <a:lnSpc>
                <a:spcPct val="120000"/>
              </a:lnSpc>
            </a:pPr>
            <a:r>
              <a:rPr lang="en-US" sz="1400" b="1" dirty="0">
                <a:solidFill>
                  <a:srgbClr val="F5F5F5"/>
                </a:solidFill>
                <a:latin typeface="Quattrocento Sans" pitchFamily="34" charset="0"/>
                <a:ea typeface="Quattrocento Sans" pitchFamily="34" charset="-122"/>
                <a:cs typeface="Quattrocento Sans" pitchFamily="34" charset="-120"/>
              </a:rPr>
              <a:t>Religious Orgs</a:t>
            </a:r>
            <a:endParaRPr lang="en-US" sz="1600" dirty="0"/>
          </a:p>
        </p:txBody>
      </p:sp>
      <p:sp>
        <p:nvSpPr>
          <p:cNvPr id="68" name="Shape 66"/>
          <p:cNvSpPr/>
          <p:nvPr/>
        </p:nvSpPr>
        <p:spPr>
          <a:xfrm>
            <a:off x="12039600" y="8432800"/>
            <a:ext cx="3441700" cy="762000"/>
          </a:xfrm>
          <a:custGeom>
            <a:avLst/>
            <a:gdLst/>
            <a:ahLst/>
            <a:cxnLst/>
            <a:rect l="l" t="t" r="r" b="b"/>
            <a:pathLst>
              <a:path w="3441700" h="762000">
                <a:moveTo>
                  <a:pt x="101597" y="0"/>
                </a:moveTo>
                <a:lnTo>
                  <a:pt x="3340103" y="0"/>
                </a:lnTo>
                <a:cubicBezTo>
                  <a:pt x="3396213" y="0"/>
                  <a:pt x="3441700" y="45487"/>
                  <a:pt x="3441700" y="101597"/>
                </a:cubicBezTo>
                <a:lnTo>
                  <a:pt x="3441700" y="660403"/>
                </a:lnTo>
                <a:cubicBezTo>
                  <a:pt x="3441700" y="716513"/>
                  <a:pt x="3396213" y="762000"/>
                  <a:pt x="3340103" y="762000"/>
                </a:cubicBezTo>
                <a:lnTo>
                  <a:pt x="101597" y="762000"/>
                </a:lnTo>
                <a:cubicBezTo>
                  <a:pt x="45487" y="762000"/>
                  <a:pt x="0" y="716513"/>
                  <a:pt x="0" y="660403"/>
                </a:cubicBezTo>
                <a:lnTo>
                  <a:pt x="0" y="101597"/>
                </a:lnTo>
                <a:cubicBezTo>
                  <a:pt x="0" y="45487"/>
                  <a:pt x="45487" y="0"/>
                  <a:pt x="101597" y="0"/>
                </a:cubicBezTo>
                <a:close/>
              </a:path>
            </a:pathLst>
          </a:custGeom>
          <a:solidFill>
            <a:srgbClr val="0F0F1A"/>
          </a:solidFill>
          <a:ln/>
        </p:spPr>
      </p:sp>
      <p:sp>
        <p:nvSpPr>
          <p:cNvPr id="69" name="Shape 67"/>
          <p:cNvSpPr/>
          <p:nvPr/>
        </p:nvSpPr>
        <p:spPr>
          <a:xfrm>
            <a:off x="13633450" y="8534400"/>
            <a:ext cx="254000" cy="254000"/>
          </a:xfrm>
          <a:custGeom>
            <a:avLst/>
            <a:gdLst/>
            <a:ahLst/>
            <a:cxnLst/>
            <a:rect l="l" t="t" r="r" b="b"/>
            <a:pathLst>
              <a:path w="254000" h="254000">
                <a:moveTo>
                  <a:pt x="134888" y="10021"/>
                </a:moveTo>
                <a:cubicBezTo>
                  <a:pt x="130026" y="7243"/>
                  <a:pt x="124023" y="7243"/>
                  <a:pt x="119112" y="10021"/>
                </a:cubicBezTo>
                <a:lnTo>
                  <a:pt x="7987" y="73521"/>
                </a:lnTo>
                <a:cubicBezTo>
                  <a:pt x="1736" y="77093"/>
                  <a:pt x="-1339" y="84435"/>
                  <a:pt x="496" y="91380"/>
                </a:cubicBezTo>
                <a:cubicBezTo>
                  <a:pt x="2332" y="98326"/>
                  <a:pt x="8682" y="103188"/>
                  <a:pt x="15875" y="103188"/>
                </a:cubicBezTo>
                <a:lnTo>
                  <a:pt x="31750" y="103188"/>
                </a:lnTo>
                <a:lnTo>
                  <a:pt x="31750" y="206375"/>
                </a:lnTo>
                <a:lnTo>
                  <a:pt x="31750" y="206375"/>
                </a:lnTo>
                <a:lnTo>
                  <a:pt x="6350" y="225425"/>
                </a:lnTo>
                <a:cubicBezTo>
                  <a:pt x="2332" y="228402"/>
                  <a:pt x="0" y="233114"/>
                  <a:pt x="0" y="238125"/>
                </a:cubicBezTo>
                <a:cubicBezTo>
                  <a:pt x="0" y="246906"/>
                  <a:pt x="7094" y="254000"/>
                  <a:pt x="15875" y="254000"/>
                </a:cubicBezTo>
                <a:lnTo>
                  <a:pt x="238125" y="254000"/>
                </a:lnTo>
                <a:cubicBezTo>
                  <a:pt x="246906" y="254000"/>
                  <a:pt x="254000" y="246906"/>
                  <a:pt x="254000" y="238125"/>
                </a:cubicBezTo>
                <a:cubicBezTo>
                  <a:pt x="254000" y="233114"/>
                  <a:pt x="251668" y="228402"/>
                  <a:pt x="247650" y="225425"/>
                </a:cubicBezTo>
                <a:lnTo>
                  <a:pt x="222250" y="206375"/>
                </a:lnTo>
                <a:lnTo>
                  <a:pt x="222250" y="103188"/>
                </a:lnTo>
                <a:lnTo>
                  <a:pt x="238125" y="103188"/>
                </a:lnTo>
                <a:cubicBezTo>
                  <a:pt x="245318" y="103188"/>
                  <a:pt x="251619" y="98326"/>
                  <a:pt x="253454" y="91380"/>
                </a:cubicBezTo>
                <a:cubicBezTo>
                  <a:pt x="255290" y="84435"/>
                  <a:pt x="252214" y="77093"/>
                  <a:pt x="245963" y="73521"/>
                </a:cubicBezTo>
                <a:lnTo>
                  <a:pt x="134838" y="10021"/>
                </a:lnTo>
                <a:close/>
                <a:moveTo>
                  <a:pt x="198438" y="103188"/>
                </a:moveTo>
                <a:lnTo>
                  <a:pt x="198438" y="206375"/>
                </a:lnTo>
                <a:lnTo>
                  <a:pt x="166688" y="206375"/>
                </a:lnTo>
                <a:lnTo>
                  <a:pt x="166688" y="103188"/>
                </a:lnTo>
                <a:lnTo>
                  <a:pt x="198438" y="103188"/>
                </a:lnTo>
                <a:close/>
                <a:moveTo>
                  <a:pt x="142875" y="103188"/>
                </a:moveTo>
                <a:lnTo>
                  <a:pt x="142875" y="206375"/>
                </a:lnTo>
                <a:lnTo>
                  <a:pt x="111125" y="206375"/>
                </a:lnTo>
                <a:lnTo>
                  <a:pt x="111125" y="103188"/>
                </a:lnTo>
                <a:lnTo>
                  <a:pt x="142875" y="103188"/>
                </a:lnTo>
                <a:close/>
                <a:moveTo>
                  <a:pt x="87313" y="103188"/>
                </a:moveTo>
                <a:lnTo>
                  <a:pt x="87313" y="206375"/>
                </a:lnTo>
                <a:lnTo>
                  <a:pt x="55563" y="206375"/>
                </a:lnTo>
                <a:lnTo>
                  <a:pt x="55563" y="103188"/>
                </a:lnTo>
                <a:lnTo>
                  <a:pt x="87313" y="103188"/>
                </a:lnTo>
                <a:close/>
                <a:moveTo>
                  <a:pt x="127000" y="47625"/>
                </a:moveTo>
                <a:cubicBezTo>
                  <a:pt x="135762" y="47625"/>
                  <a:pt x="142875" y="54738"/>
                  <a:pt x="142875" y="63500"/>
                </a:cubicBezTo>
                <a:cubicBezTo>
                  <a:pt x="142875" y="72262"/>
                  <a:pt x="135762" y="79375"/>
                  <a:pt x="127000" y="79375"/>
                </a:cubicBezTo>
                <a:cubicBezTo>
                  <a:pt x="118238" y="79375"/>
                  <a:pt x="111125" y="72262"/>
                  <a:pt x="111125" y="63500"/>
                </a:cubicBezTo>
                <a:cubicBezTo>
                  <a:pt x="111125" y="54738"/>
                  <a:pt x="118238" y="47625"/>
                  <a:pt x="127000" y="47625"/>
                </a:cubicBezTo>
                <a:close/>
              </a:path>
            </a:pathLst>
          </a:custGeom>
          <a:solidFill>
            <a:srgbClr val="D4AF37"/>
          </a:solidFill>
          <a:ln/>
        </p:spPr>
      </p:sp>
      <p:sp>
        <p:nvSpPr>
          <p:cNvPr id="70" name="Text 68"/>
          <p:cNvSpPr/>
          <p:nvPr/>
        </p:nvSpPr>
        <p:spPr>
          <a:xfrm>
            <a:off x="12096750" y="8843435"/>
            <a:ext cx="3327400" cy="254000"/>
          </a:xfrm>
          <a:prstGeom prst="rect">
            <a:avLst/>
          </a:prstGeom>
          <a:noFill/>
          <a:ln/>
        </p:spPr>
        <p:txBody>
          <a:bodyPr wrap="square" lIns="0" tIns="0" rIns="0" bIns="0" rtlCol="0" anchor="ctr"/>
          <a:lstStyle/>
          <a:p>
            <a:pPr algn="ctr">
              <a:lnSpc>
                <a:spcPct val="120000"/>
              </a:lnSpc>
            </a:pPr>
            <a:r>
              <a:rPr lang="en-US" sz="1400" b="1" dirty="0">
                <a:solidFill>
                  <a:srgbClr val="F5F5F5"/>
                </a:solidFill>
                <a:latin typeface="Quattrocento Sans" pitchFamily="34" charset="0"/>
                <a:ea typeface="Quattrocento Sans" pitchFamily="34" charset="-122"/>
                <a:cs typeface="Quattrocento Sans" pitchFamily="34" charset="-120"/>
              </a:rPr>
              <a:t>Cultural Inst.</a:t>
            </a:r>
            <a:endParaRPr lang="en-US" sz="1600" dirty="0"/>
          </a:p>
        </p:txBody>
      </p:sp>
      <p:sp>
        <p:nvSpPr>
          <p:cNvPr id="71" name="Shape 69"/>
          <p:cNvSpPr/>
          <p:nvPr/>
        </p:nvSpPr>
        <p:spPr>
          <a:xfrm>
            <a:off x="8496300" y="9300635"/>
            <a:ext cx="3441700" cy="762000"/>
          </a:xfrm>
          <a:custGeom>
            <a:avLst/>
            <a:gdLst/>
            <a:ahLst/>
            <a:cxnLst/>
            <a:rect l="l" t="t" r="r" b="b"/>
            <a:pathLst>
              <a:path w="3441700" h="762000">
                <a:moveTo>
                  <a:pt x="101597" y="0"/>
                </a:moveTo>
                <a:lnTo>
                  <a:pt x="3340103" y="0"/>
                </a:lnTo>
                <a:cubicBezTo>
                  <a:pt x="3396213" y="0"/>
                  <a:pt x="3441700" y="45487"/>
                  <a:pt x="3441700" y="101597"/>
                </a:cubicBezTo>
                <a:lnTo>
                  <a:pt x="3441700" y="660403"/>
                </a:lnTo>
                <a:cubicBezTo>
                  <a:pt x="3441700" y="716513"/>
                  <a:pt x="3396213" y="762000"/>
                  <a:pt x="3340103" y="762000"/>
                </a:cubicBezTo>
                <a:lnTo>
                  <a:pt x="101597" y="762000"/>
                </a:lnTo>
                <a:cubicBezTo>
                  <a:pt x="45487" y="762000"/>
                  <a:pt x="0" y="716513"/>
                  <a:pt x="0" y="660403"/>
                </a:cubicBezTo>
                <a:lnTo>
                  <a:pt x="0" y="101597"/>
                </a:lnTo>
                <a:cubicBezTo>
                  <a:pt x="0" y="45487"/>
                  <a:pt x="45487" y="0"/>
                  <a:pt x="101597" y="0"/>
                </a:cubicBezTo>
                <a:close/>
              </a:path>
            </a:pathLst>
          </a:custGeom>
          <a:solidFill>
            <a:srgbClr val="0F0F1A"/>
          </a:solidFill>
          <a:ln/>
        </p:spPr>
      </p:sp>
      <p:sp>
        <p:nvSpPr>
          <p:cNvPr id="72" name="Shape 70"/>
          <p:cNvSpPr/>
          <p:nvPr/>
        </p:nvSpPr>
        <p:spPr>
          <a:xfrm>
            <a:off x="10090150" y="9402235"/>
            <a:ext cx="254000" cy="254000"/>
          </a:xfrm>
          <a:custGeom>
            <a:avLst/>
            <a:gdLst/>
            <a:ahLst/>
            <a:cxnLst/>
            <a:rect l="l" t="t" r="r" b="b"/>
            <a:pathLst>
              <a:path w="254000" h="254000">
                <a:moveTo>
                  <a:pt x="118418" y="2530"/>
                </a:moveTo>
                <a:cubicBezTo>
                  <a:pt x="123627" y="-843"/>
                  <a:pt x="130373" y="-843"/>
                  <a:pt x="135582" y="2530"/>
                </a:cubicBezTo>
                <a:lnTo>
                  <a:pt x="246707" y="73968"/>
                </a:lnTo>
                <a:cubicBezTo>
                  <a:pt x="252611" y="77787"/>
                  <a:pt x="255339" y="85030"/>
                  <a:pt x="253355" y="91777"/>
                </a:cubicBezTo>
                <a:cubicBezTo>
                  <a:pt x="251371" y="98524"/>
                  <a:pt x="245170" y="103188"/>
                  <a:pt x="238125" y="103188"/>
                </a:cubicBezTo>
                <a:lnTo>
                  <a:pt x="222250" y="103188"/>
                </a:lnTo>
                <a:lnTo>
                  <a:pt x="222250" y="206375"/>
                </a:lnTo>
                <a:lnTo>
                  <a:pt x="247650" y="225425"/>
                </a:lnTo>
                <a:cubicBezTo>
                  <a:pt x="251668" y="228402"/>
                  <a:pt x="254000" y="233114"/>
                  <a:pt x="254000" y="238125"/>
                </a:cubicBezTo>
                <a:cubicBezTo>
                  <a:pt x="254000" y="246906"/>
                  <a:pt x="246906" y="254000"/>
                  <a:pt x="238125" y="254000"/>
                </a:cubicBezTo>
                <a:lnTo>
                  <a:pt x="15875" y="254000"/>
                </a:lnTo>
                <a:cubicBezTo>
                  <a:pt x="7094" y="254000"/>
                  <a:pt x="0" y="246906"/>
                  <a:pt x="0" y="238125"/>
                </a:cubicBezTo>
                <a:cubicBezTo>
                  <a:pt x="0" y="233114"/>
                  <a:pt x="2332" y="228402"/>
                  <a:pt x="6350" y="225425"/>
                </a:cubicBezTo>
                <a:lnTo>
                  <a:pt x="31750" y="206375"/>
                </a:lnTo>
                <a:lnTo>
                  <a:pt x="31750" y="206375"/>
                </a:lnTo>
                <a:lnTo>
                  <a:pt x="31750" y="103188"/>
                </a:lnTo>
                <a:lnTo>
                  <a:pt x="15875" y="103188"/>
                </a:lnTo>
                <a:cubicBezTo>
                  <a:pt x="8830" y="103188"/>
                  <a:pt x="2629" y="98524"/>
                  <a:pt x="645" y="91777"/>
                </a:cubicBezTo>
                <a:cubicBezTo>
                  <a:pt x="-1339" y="85030"/>
                  <a:pt x="1389" y="77738"/>
                  <a:pt x="7293" y="73968"/>
                </a:cubicBezTo>
                <a:lnTo>
                  <a:pt x="118418" y="2530"/>
                </a:lnTo>
                <a:close/>
                <a:moveTo>
                  <a:pt x="166688" y="103188"/>
                </a:moveTo>
                <a:lnTo>
                  <a:pt x="166688" y="206375"/>
                </a:lnTo>
                <a:lnTo>
                  <a:pt x="198438" y="206375"/>
                </a:lnTo>
                <a:lnTo>
                  <a:pt x="198438" y="103188"/>
                </a:lnTo>
                <a:lnTo>
                  <a:pt x="166688" y="103188"/>
                </a:lnTo>
                <a:close/>
                <a:moveTo>
                  <a:pt x="111125" y="206375"/>
                </a:moveTo>
                <a:lnTo>
                  <a:pt x="142875" y="206375"/>
                </a:lnTo>
                <a:lnTo>
                  <a:pt x="142875" y="103188"/>
                </a:lnTo>
                <a:lnTo>
                  <a:pt x="111125" y="103188"/>
                </a:lnTo>
                <a:lnTo>
                  <a:pt x="111125" y="206375"/>
                </a:lnTo>
                <a:close/>
                <a:moveTo>
                  <a:pt x="55563" y="103188"/>
                </a:moveTo>
                <a:lnTo>
                  <a:pt x="55563" y="206375"/>
                </a:lnTo>
                <a:lnTo>
                  <a:pt x="87313" y="206375"/>
                </a:lnTo>
                <a:lnTo>
                  <a:pt x="87313" y="103188"/>
                </a:lnTo>
                <a:lnTo>
                  <a:pt x="55563" y="103188"/>
                </a:lnTo>
                <a:close/>
              </a:path>
            </a:pathLst>
          </a:custGeom>
          <a:solidFill>
            <a:srgbClr val="4A3F8C"/>
          </a:solidFill>
          <a:ln/>
        </p:spPr>
      </p:sp>
      <p:sp>
        <p:nvSpPr>
          <p:cNvPr id="73" name="Text 71"/>
          <p:cNvSpPr/>
          <p:nvPr/>
        </p:nvSpPr>
        <p:spPr>
          <a:xfrm>
            <a:off x="8553450" y="9711271"/>
            <a:ext cx="3327400" cy="254000"/>
          </a:xfrm>
          <a:prstGeom prst="rect">
            <a:avLst/>
          </a:prstGeom>
          <a:noFill/>
          <a:ln/>
        </p:spPr>
        <p:txBody>
          <a:bodyPr wrap="square" lIns="0" tIns="0" rIns="0" bIns="0" rtlCol="0" anchor="ctr"/>
          <a:lstStyle/>
          <a:p>
            <a:pPr algn="ctr">
              <a:lnSpc>
                <a:spcPct val="120000"/>
              </a:lnSpc>
            </a:pPr>
            <a:r>
              <a:rPr lang="en-US" sz="1400" b="1" dirty="0">
                <a:solidFill>
                  <a:srgbClr val="F5F5F5"/>
                </a:solidFill>
                <a:latin typeface="Quattrocento Sans" pitchFamily="34" charset="0"/>
                <a:ea typeface="Quattrocento Sans" pitchFamily="34" charset="-122"/>
                <a:cs typeface="Quattrocento Sans" pitchFamily="34" charset="-120"/>
              </a:rPr>
              <a:t>Museums</a:t>
            </a:r>
            <a:endParaRPr lang="en-US" sz="1600" dirty="0"/>
          </a:p>
        </p:txBody>
      </p:sp>
      <p:sp>
        <p:nvSpPr>
          <p:cNvPr id="74" name="Shape 72"/>
          <p:cNvSpPr/>
          <p:nvPr/>
        </p:nvSpPr>
        <p:spPr>
          <a:xfrm>
            <a:off x="12039600" y="9300635"/>
            <a:ext cx="3441700" cy="762000"/>
          </a:xfrm>
          <a:custGeom>
            <a:avLst/>
            <a:gdLst/>
            <a:ahLst/>
            <a:cxnLst/>
            <a:rect l="l" t="t" r="r" b="b"/>
            <a:pathLst>
              <a:path w="3441700" h="762000">
                <a:moveTo>
                  <a:pt x="101597" y="0"/>
                </a:moveTo>
                <a:lnTo>
                  <a:pt x="3340103" y="0"/>
                </a:lnTo>
                <a:cubicBezTo>
                  <a:pt x="3396213" y="0"/>
                  <a:pt x="3441700" y="45487"/>
                  <a:pt x="3441700" y="101597"/>
                </a:cubicBezTo>
                <a:lnTo>
                  <a:pt x="3441700" y="660403"/>
                </a:lnTo>
                <a:cubicBezTo>
                  <a:pt x="3441700" y="716513"/>
                  <a:pt x="3396213" y="762000"/>
                  <a:pt x="3340103" y="762000"/>
                </a:cubicBezTo>
                <a:lnTo>
                  <a:pt x="101597" y="762000"/>
                </a:lnTo>
                <a:cubicBezTo>
                  <a:pt x="45487" y="762000"/>
                  <a:pt x="0" y="716513"/>
                  <a:pt x="0" y="660403"/>
                </a:cubicBezTo>
                <a:lnTo>
                  <a:pt x="0" y="101597"/>
                </a:lnTo>
                <a:cubicBezTo>
                  <a:pt x="0" y="45487"/>
                  <a:pt x="45487" y="0"/>
                  <a:pt x="101597" y="0"/>
                </a:cubicBezTo>
                <a:close/>
              </a:path>
            </a:pathLst>
          </a:custGeom>
          <a:solidFill>
            <a:srgbClr val="0F0F1A"/>
          </a:solidFill>
          <a:ln/>
        </p:spPr>
      </p:sp>
      <p:sp>
        <p:nvSpPr>
          <p:cNvPr id="75" name="Shape 73"/>
          <p:cNvSpPr/>
          <p:nvPr/>
        </p:nvSpPr>
        <p:spPr>
          <a:xfrm>
            <a:off x="13617575" y="9402235"/>
            <a:ext cx="285750" cy="254000"/>
          </a:xfrm>
          <a:custGeom>
            <a:avLst/>
            <a:gdLst/>
            <a:ahLst/>
            <a:cxnLst/>
            <a:rect l="l" t="t" r="r" b="b"/>
            <a:pathLst>
              <a:path w="285750" h="254000">
                <a:moveTo>
                  <a:pt x="23812" y="97135"/>
                </a:moveTo>
                <a:lnTo>
                  <a:pt x="127595" y="139849"/>
                </a:lnTo>
                <a:cubicBezTo>
                  <a:pt x="132457" y="141833"/>
                  <a:pt x="137616" y="142875"/>
                  <a:pt x="142875" y="142875"/>
                </a:cubicBezTo>
                <a:cubicBezTo>
                  <a:pt x="148134" y="142875"/>
                  <a:pt x="153293" y="141833"/>
                  <a:pt x="158155" y="139849"/>
                </a:cubicBezTo>
                <a:lnTo>
                  <a:pt x="278408" y="90339"/>
                </a:lnTo>
                <a:cubicBezTo>
                  <a:pt x="282873" y="88503"/>
                  <a:pt x="285750" y="84187"/>
                  <a:pt x="285750" y="79375"/>
                </a:cubicBezTo>
                <a:cubicBezTo>
                  <a:pt x="285750" y="74563"/>
                  <a:pt x="282873" y="70247"/>
                  <a:pt x="278408" y="68411"/>
                </a:cubicBezTo>
                <a:lnTo>
                  <a:pt x="158155" y="18901"/>
                </a:lnTo>
                <a:cubicBezTo>
                  <a:pt x="153293" y="16917"/>
                  <a:pt x="148134" y="15875"/>
                  <a:pt x="142875" y="15875"/>
                </a:cubicBezTo>
                <a:cubicBezTo>
                  <a:pt x="137616" y="15875"/>
                  <a:pt x="132457" y="16917"/>
                  <a:pt x="127595" y="18901"/>
                </a:cubicBezTo>
                <a:lnTo>
                  <a:pt x="7342" y="68411"/>
                </a:lnTo>
                <a:cubicBezTo>
                  <a:pt x="2877" y="70247"/>
                  <a:pt x="0" y="74563"/>
                  <a:pt x="0" y="79375"/>
                </a:cubicBezTo>
                <a:lnTo>
                  <a:pt x="0" y="226219"/>
                </a:lnTo>
                <a:cubicBezTo>
                  <a:pt x="0" y="232817"/>
                  <a:pt x="5308" y="238125"/>
                  <a:pt x="11906" y="238125"/>
                </a:cubicBezTo>
                <a:cubicBezTo>
                  <a:pt x="18504" y="238125"/>
                  <a:pt x="23812" y="232817"/>
                  <a:pt x="23812" y="226219"/>
                </a:cubicBezTo>
                <a:lnTo>
                  <a:pt x="23812" y="97135"/>
                </a:lnTo>
                <a:close/>
                <a:moveTo>
                  <a:pt x="47625" y="132705"/>
                </a:moveTo>
                <a:lnTo>
                  <a:pt x="47625" y="190500"/>
                </a:lnTo>
                <a:cubicBezTo>
                  <a:pt x="47625" y="216793"/>
                  <a:pt x="90289" y="238125"/>
                  <a:pt x="142875" y="238125"/>
                </a:cubicBezTo>
                <a:cubicBezTo>
                  <a:pt x="195461" y="238125"/>
                  <a:pt x="238125" y="216793"/>
                  <a:pt x="238125" y="190500"/>
                </a:cubicBezTo>
                <a:lnTo>
                  <a:pt x="238125" y="132655"/>
                </a:lnTo>
                <a:lnTo>
                  <a:pt x="167233" y="161875"/>
                </a:lnTo>
                <a:cubicBezTo>
                  <a:pt x="159494" y="165050"/>
                  <a:pt x="151259" y="166687"/>
                  <a:pt x="142875" y="166687"/>
                </a:cubicBezTo>
                <a:cubicBezTo>
                  <a:pt x="134491" y="166687"/>
                  <a:pt x="126256" y="165050"/>
                  <a:pt x="118517" y="161875"/>
                </a:cubicBezTo>
                <a:lnTo>
                  <a:pt x="47625" y="132655"/>
                </a:lnTo>
                <a:close/>
              </a:path>
            </a:pathLst>
          </a:custGeom>
          <a:solidFill>
            <a:srgbClr val="D4AF37"/>
          </a:solidFill>
          <a:ln/>
        </p:spPr>
      </p:sp>
      <p:sp>
        <p:nvSpPr>
          <p:cNvPr id="76" name="Text 74"/>
          <p:cNvSpPr/>
          <p:nvPr/>
        </p:nvSpPr>
        <p:spPr>
          <a:xfrm>
            <a:off x="12096750" y="9711271"/>
            <a:ext cx="3327400" cy="254000"/>
          </a:xfrm>
          <a:prstGeom prst="rect">
            <a:avLst/>
          </a:prstGeom>
          <a:noFill/>
          <a:ln/>
        </p:spPr>
        <p:txBody>
          <a:bodyPr wrap="square" lIns="0" tIns="0" rIns="0" bIns="0" rtlCol="0" anchor="ctr"/>
          <a:lstStyle/>
          <a:p>
            <a:pPr algn="ctr">
              <a:lnSpc>
                <a:spcPct val="120000"/>
              </a:lnSpc>
            </a:pPr>
            <a:r>
              <a:rPr lang="en-US" sz="1400" b="1" dirty="0">
                <a:solidFill>
                  <a:srgbClr val="F5F5F5"/>
                </a:solidFill>
                <a:latin typeface="Quattrocento Sans" pitchFamily="34" charset="0"/>
                <a:ea typeface="Quattrocento Sans" pitchFamily="34" charset="-122"/>
                <a:cs typeface="Quattrocento Sans" pitchFamily="34" charset="-120"/>
              </a:rPr>
              <a:t>Education</a:t>
            </a:r>
            <a:endParaRPr lang="en-US" sz="1600" dirty="0"/>
          </a:p>
        </p:txBody>
      </p:sp>
    </p:spTree>
  </p:cSld>
  <p:clrMapOvr>
    <a:masterClrMapping/>
  </p:clrMapOvr>
  <p:transition>
    <p:fade/>
    <p:spd val="med"/>
  </p:transition>
</p:sld>
</file>

<file path=ppt/theme/theme1.xml><?xml version="1.0" encoding="utf-8"?>
<a:theme xmlns:a="http://schemas.openxmlformats.org/drawingml/2006/main" name="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Moonshot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AMONEY: Spiritual Heritage Vault &amp; NFT Ecosystem</dc:title>
  <dc:subject>AMONEY: Spiritual Heritage Vault &amp; NFT Ecosystem</dc:subject>
  <dc:creator>Kimi</dc:creator>
  <cp:lastModifiedBy>Kimi</cp:lastModifiedBy>
  <cp:revision>1</cp:revision>
  <dcterms:created xsi:type="dcterms:W3CDTF">2026-01-30T03:17:32Z</dcterms:created>
  <dcterms:modified xsi:type="dcterms:W3CDTF">2026-01-30T03:17:32Z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4" name="AIGC">
    <vt:lpwstr>{"Label":"AMONEY: Spiritual Heritage Vault &amp; NFT Ecosystem","ContentProducer":"001191110108MACG2KBH8F10000","ProduceID":"","ReservedCode1":"","ContentPropagator":"001191110108MACG2KBH8F20000","PropagateID":"","ReservedCode2":""}</vt:lpwstr>
  </property>
</Properties>
</file>